
<file path=[Content_Types].xml><?xml version="1.0" encoding="utf-8"?>
<Types xmlns="http://schemas.openxmlformats.org/package/2006/content-types">
  <Default Extension="png" ContentType="image/png"/>
  <Default Extension="vsd" ContentType="application/vnd.visio"/>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comment1.xml" ContentType="application/vnd.openxmlformats-officedocument.presentationml.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4"/>
    <p:sldMasterId id="2147483802" r:id="rId5"/>
  </p:sldMasterIdLst>
  <p:notesMasterIdLst>
    <p:notesMasterId r:id="rId81"/>
  </p:notesMasterIdLst>
  <p:handoutMasterIdLst>
    <p:handoutMasterId r:id="rId82"/>
  </p:handoutMasterIdLst>
  <p:sldIdLst>
    <p:sldId id="498" r:id="rId6"/>
    <p:sldId id="493" r:id="rId7"/>
    <p:sldId id="500" r:id="rId8"/>
    <p:sldId id="459" r:id="rId9"/>
    <p:sldId id="460" r:id="rId10"/>
    <p:sldId id="461" r:id="rId11"/>
    <p:sldId id="462" r:id="rId12"/>
    <p:sldId id="463" r:id="rId13"/>
    <p:sldId id="464" r:id="rId14"/>
    <p:sldId id="501" r:id="rId15"/>
    <p:sldId id="465" r:id="rId16"/>
    <p:sldId id="499" r:id="rId17"/>
    <p:sldId id="503" r:id="rId18"/>
    <p:sldId id="504" r:id="rId19"/>
    <p:sldId id="596" r:id="rId20"/>
    <p:sldId id="505" r:id="rId21"/>
    <p:sldId id="506" r:id="rId22"/>
    <p:sldId id="507" r:id="rId23"/>
    <p:sldId id="508" r:id="rId24"/>
    <p:sldId id="509" r:id="rId25"/>
    <p:sldId id="510" r:id="rId26"/>
    <p:sldId id="511" r:id="rId27"/>
    <p:sldId id="512" r:id="rId28"/>
    <p:sldId id="513" r:id="rId29"/>
    <p:sldId id="514" r:id="rId30"/>
    <p:sldId id="528" r:id="rId31"/>
    <p:sldId id="529" r:id="rId32"/>
    <p:sldId id="530" r:id="rId33"/>
    <p:sldId id="531" r:id="rId34"/>
    <p:sldId id="532" r:id="rId35"/>
    <p:sldId id="533" r:id="rId36"/>
    <p:sldId id="534" r:id="rId37"/>
    <p:sldId id="535" r:id="rId38"/>
    <p:sldId id="536" r:id="rId39"/>
    <p:sldId id="537" r:id="rId40"/>
    <p:sldId id="538" r:id="rId41"/>
    <p:sldId id="539" r:id="rId42"/>
    <p:sldId id="540" r:id="rId43"/>
    <p:sldId id="542" r:id="rId44"/>
    <p:sldId id="543" r:id="rId45"/>
    <p:sldId id="546" r:id="rId46"/>
    <p:sldId id="547" r:id="rId47"/>
    <p:sldId id="548" r:id="rId48"/>
    <p:sldId id="597" r:id="rId49"/>
    <p:sldId id="556" r:id="rId50"/>
    <p:sldId id="558" r:id="rId51"/>
    <p:sldId id="559" r:id="rId52"/>
    <p:sldId id="562" r:id="rId53"/>
    <p:sldId id="561" r:id="rId54"/>
    <p:sldId id="563" r:id="rId55"/>
    <p:sldId id="564" r:id="rId56"/>
    <p:sldId id="565" r:id="rId57"/>
    <p:sldId id="572" r:id="rId58"/>
    <p:sldId id="574" r:id="rId59"/>
    <p:sldId id="575" r:id="rId60"/>
    <p:sldId id="576" r:id="rId61"/>
    <p:sldId id="577" r:id="rId62"/>
    <p:sldId id="578" r:id="rId63"/>
    <p:sldId id="579" r:id="rId64"/>
    <p:sldId id="580" r:id="rId65"/>
    <p:sldId id="581" r:id="rId66"/>
    <p:sldId id="582" r:id="rId67"/>
    <p:sldId id="583" r:id="rId68"/>
    <p:sldId id="584" r:id="rId69"/>
    <p:sldId id="585" r:id="rId70"/>
    <p:sldId id="586" r:id="rId71"/>
    <p:sldId id="587" r:id="rId72"/>
    <p:sldId id="588" r:id="rId73"/>
    <p:sldId id="589" r:id="rId74"/>
    <p:sldId id="590" r:id="rId75"/>
    <p:sldId id="591" r:id="rId76"/>
    <p:sldId id="592" r:id="rId77"/>
    <p:sldId id="593" r:id="rId78"/>
    <p:sldId id="594" r:id="rId79"/>
    <p:sldId id="595" r:id="rId80"/>
  </p:sldIdLst>
  <p:sldSz cx="9144000" cy="5143500" type="screen16x9"/>
  <p:notesSz cx="9296400" cy="14770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ska, Peggy" initials="PL"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33CC"/>
    <a:srgbClr val="000099"/>
    <a:srgbClr val="0066FF"/>
    <a:srgbClr val="AAAA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02" autoAdjust="0"/>
    <p:restoredTop sz="82104" autoAdjust="0"/>
  </p:normalViewPr>
  <p:slideViewPr>
    <p:cSldViewPr snapToGrid="0">
      <p:cViewPr>
        <p:scale>
          <a:sx n="75" d="100"/>
          <a:sy n="75" d="100"/>
        </p:scale>
        <p:origin x="-1618" y="-413"/>
      </p:cViewPr>
      <p:guideLst>
        <p:guide orient="horz" pos="1620"/>
        <p:guide pos="2878"/>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snapToGrid="0">
      <p:cViewPr>
        <p:scale>
          <a:sx n="125" d="100"/>
          <a:sy n="125" d="100"/>
        </p:scale>
        <p:origin x="-629" y="4925"/>
      </p:cViewPr>
      <p:guideLst>
        <p:guide orient="horz" pos="4652"/>
        <p:guide pos="292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handoutMaster" Target="handoutMasters/handoutMaster1.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notesMaster" Target="notesMasters/notesMaster1.xml"/><Relationship Id="rId86"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8-04-30T15:18:05.583" idx="4">
    <p:pos x="10" y="10"/>
    <p:text>Changed to SAR ADC REF since this is a more common and realistic Google search term</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4.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77.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78.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84.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8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dirty="0"/>
          </a:p>
        </p:txBody>
      </p:sp>
      <p:sp>
        <p:nvSpPr>
          <p:cNvPr id="122883" name="Rectangle 3"/>
          <p:cNvSpPr>
            <a:spLocks noGrp="1" noChangeArrowheads="1"/>
          </p:cNvSpPr>
          <p:nvPr>
            <p:ph type="dt" sz="quarter"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dirty="0"/>
          </a:p>
        </p:txBody>
      </p:sp>
      <p:sp>
        <p:nvSpPr>
          <p:cNvPr id="122884" name="Rectangle 4"/>
          <p:cNvSpPr>
            <a:spLocks noGrp="1" noChangeArrowheads="1"/>
          </p:cNvSpPr>
          <p:nvPr>
            <p:ph type="ftr" sz="quarter" idx="2"/>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dirty="0"/>
          </a:p>
        </p:txBody>
      </p:sp>
      <p:sp>
        <p:nvSpPr>
          <p:cNvPr id="122885" name="Rectangle 5"/>
          <p:cNvSpPr>
            <a:spLocks noGrp="1" noChangeArrowheads="1"/>
          </p:cNvSpPr>
          <p:nvPr>
            <p:ph type="sldNum" sz="quarter" idx="3"/>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8D56EAE8-38CB-4EE5-8A34-F5F49B68F2DE}" type="slidenum">
              <a:rPr lang="en-US"/>
              <a:pPr>
                <a:defRPr/>
              </a:pPr>
              <a:t>‹#›</a:t>
            </a:fld>
            <a:endParaRPr lang="en-US" dirty="0"/>
          </a:p>
        </p:txBody>
      </p:sp>
    </p:spTree>
    <p:extLst>
      <p:ext uri="{BB962C8B-B14F-4D97-AF65-F5344CB8AC3E}">
        <p14:creationId xmlns:p14="http://schemas.microsoft.com/office/powerpoint/2010/main" val="3723007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dirty="0"/>
          </a:p>
        </p:txBody>
      </p:sp>
      <p:sp>
        <p:nvSpPr>
          <p:cNvPr id="121859" name="Rectangle 3"/>
          <p:cNvSpPr>
            <a:spLocks noGrp="1" noChangeArrowheads="1"/>
          </p:cNvSpPr>
          <p:nvPr>
            <p:ph type="dt"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dirty="0"/>
          </a:p>
        </p:txBody>
      </p:sp>
      <p:sp>
        <p:nvSpPr>
          <p:cNvPr id="14340" name="Rectangle 4"/>
          <p:cNvSpPr>
            <a:spLocks noGrp="1" noRot="1" noChangeAspect="1" noChangeArrowheads="1" noTextEdit="1"/>
          </p:cNvSpPr>
          <p:nvPr>
            <p:ph type="sldImg" idx="2"/>
          </p:nvPr>
        </p:nvSpPr>
        <p:spPr bwMode="auto">
          <a:xfrm>
            <a:off x="-274638" y="1108075"/>
            <a:ext cx="9845676" cy="5538788"/>
          </a:xfrm>
          <a:prstGeom prst="rect">
            <a:avLst/>
          </a:prstGeom>
          <a:noFill/>
          <a:ln w="9525">
            <a:solidFill>
              <a:srgbClr val="000000"/>
            </a:solidFill>
            <a:miter lim="800000"/>
            <a:headEnd/>
            <a:tailEnd/>
          </a:ln>
        </p:spPr>
      </p:sp>
      <p:sp>
        <p:nvSpPr>
          <p:cNvPr id="121861" name="Rectangle 5"/>
          <p:cNvSpPr>
            <a:spLocks noGrp="1" noChangeArrowheads="1"/>
          </p:cNvSpPr>
          <p:nvPr>
            <p:ph type="body" sz="quarter" idx="3"/>
          </p:nvPr>
        </p:nvSpPr>
        <p:spPr bwMode="auto">
          <a:xfrm>
            <a:off x="929854" y="7016308"/>
            <a:ext cx="7436693" cy="6645019"/>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1862" name="Rectangle 6"/>
          <p:cNvSpPr>
            <a:spLocks noGrp="1" noChangeArrowheads="1"/>
          </p:cNvSpPr>
          <p:nvPr>
            <p:ph type="ftr" sz="quarter" idx="4"/>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dirty="0"/>
          </a:p>
        </p:txBody>
      </p:sp>
      <p:sp>
        <p:nvSpPr>
          <p:cNvPr id="121863" name="Rectangle 7"/>
          <p:cNvSpPr>
            <a:spLocks noGrp="1" noChangeArrowheads="1"/>
          </p:cNvSpPr>
          <p:nvPr>
            <p:ph type="sldNum" sz="quarter" idx="5"/>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BED2394B-E06C-4DC9-BCC2-551C3DED9AAD}" type="slidenum">
              <a:rPr lang="en-US"/>
              <a:pPr>
                <a:defRPr/>
              </a:pPr>
              <a:t>‹#›</a:t>
            </a:fld>
            <a:endParaRPr lang="en-US" dirty="0"/>
          </a:p>
        </p:txBody>
      </p:sp>
    </p:spTree>
    <p:extLst>
      <p:ext uri="{BB962C8B-B14F-4D97-AF65-F5344CB8AC3E}">
        <p14:creationId xmlns:p14="http://schemas.microsoft.com/office/powerpoint/2010/main" val="37470354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mn-ea"/>
        <a:cs typeface="+mn-cs"/>
      </a:defRPr>
    </a:lvl1pPr>
    <a:lvl2pPr marL="380895" algn="l" rtl="0" eaLnBrk="0" fontAlgn="base" hangingPunct="0">
      <a:spcBef>
        <a:spcPct val="30000"/>
      </a:spcBef>
      <a:spcAft>
        <a:spcPct val="0"/>
      </a:spcAft>
      <a:defRPr sz="1000" kern="1200">
        <a:solidFill>
          <a:schemeClr val="tx1"/>
        </a:solidFill>
        <a:latin typeface="Arial" charset="0"/>
        <a:ea typeface="+mn-ea"/>
        <a:cs typeface="+mn-cs"/>
      </a:defRPr>
    </a:lvl2pPr>
    <a:lvl3pPr marL="761790" algn="l" rtl="0" eaLnBrk="0" fontAlgn="base" hangingPunct="0">
      <a:spcBef>
        <a:spcPct val="30000"/>
      </a:spcBef>
      <a:spcAft>
        <a:spcPct val="0"/>
      </a:spcAft>
      <a:defRPr sz="1000" kern="1200">
        <a:solidFill>
          <a:schemeClr val="tx1"/>
        </a:solidFill>
        <a:latin typeface="Arial" charset="0"/>
        <a:ea typeface="+mn-ea"/>
        <a:cs typeface="+mn-cs"/>
      </a:defRPr>
    </a:lvl3pPr>
    <a:lvl4pPr marL="1142683" algn="l" rtl="0" eaLnBrk="0" fontAlgn="base" hangingPunct="0">
      <a:spcBef>
        <a:spcPct val="30000"/>
      </a:spcBef>
      <a:spcAft>
        <a:spcPct val="0"/>
      </a:spcAft>
      <a:defRPr sz="1000" kern="1200">
        <a:solidFill>
          <a:schemeClr val="tx1"/>
        </a:solidFill>
        <a:latin typeface="Arial" charset="0"/>
        <a:ea typeface="+mn-ea"/>
        <a:cs typeface="+mn-cs"/>
      </a:defRPr>
    </a:lvl4pPr>
    <a:lvl5pPr marL="1523573" algn="l" rtl="0" eaLnBrk="0" fontAlgn="base" hangingPunct="0">
      <a:spcBef>
        <a:spcPct val="30000"/>
      </a:spcBef>
      <a:spcAft>
        <a:spcPct val="0"/>
      </a:spcAft>
      <a:defRPr sz="1000" kern="1200">
        <a:solidFill>
          <a:schemeClr val="tx1"/>
        </a:solidFill>
        <a:latin typeface="Arial" charset="0"/>
        <a:ea typeface="+mn-ea"/>
        <a:cs typeface="+mn-cs"/>
      </a:defRPr>
    </a:lvl5pPr>
    <a:lvl6pPr marL="1904467" algn="l" defTabSz="761790" rtl="0" eaLnBrk="1" latinLnBrk="0" hangingPunct="1">
      <a:defRPr sz="1000" kern="1200">
        <a:solidFill>
          <a:schemeClr val="tx1"/>
        </a:solidFill>
        <a:latin typeface="+mn-lt"/>
        <a:ea typeface="+mn-ea"/>
        <a:cs typeface="+mn-cs"/>
      </a:defRPr>
    </a:lvl6pPr>
    <a:lvl7pPr marL="2285362" algn="l" defTabSz="761790" rtl="0" eaLnBrk="1" latinLnBrk="0" hangingPunct="1">
      <a:defRPr sz="1000" kern="1200">
        <a:solidFill>
          <a:schemeClr val="tx1"/>
        </a:solidFill>
        <a:latin typeface="+mn-lt"/>
        <a:ea typeface="+mn-ea"/>
        <a:cs typeface="+mn-cs"/>
      </a:defRPr>
    </a:lvl7pPr>
    <a:lvl8pPr marL="2666253" algn="l" defTabSz="761790" rtl="0" eaLnBrk="1" latinLnBrk="0" hangingPunct="1">
      <a:defRPr sz="1000" kern="1200">
        <a:solidFill>
          <a:schemeClr val="tx1"/>
        </a:solidFill>
        <a:latin typeface="+mn-lt"/>
        <a:ea typeface="+mn-ea"/>
        <a:cs typeface="+mn-cs"/>
      </a:defRPr>
    </a:lvl8pPr>
    <a:lvl9pPr marL="3047146" algn="l" defTabSz="761790"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Hello, and welcome to the TI Precision Lab</a:t>
            </a:r>
            <a:r>
              <a:rPr lang="en-US" baseline="0" dirty="0" smtClean="0"/>
              <a:t> series </a:t>
            </a:r>
            <a:r>
              <a:rPr lang="en-US" dirty="0" smtClean="0"/>
              <a:t>covering</a:t>
            </a:r>
            <a:r>
              <a:rPr lang="en-US" baseline="0" dirty="0" smtClean="0"/>
              <a:t> voltage reference considerations for SAR ADCs.  The goal of this section is to cover reference specifications, gain a deeper understanding of the SAR </a:t>
            </a:r>
            <a:r>
              <a:rPr lang="en-US" baseline="0" smtClean="0"/>
              <a:t>voltage reference </a:t>
            </a:r>
            <a:r>
              <a:rPr lang="en-US" baseline="0" dirty="0" smtClean="0"/>
              <a:t>behavior, and develop methods for driving the reference input that minimize error.</a:t>
            </a:r>
          </a:p>
          <a:p>
            <a:pPr marL="0" marR="0" indent="0" algn="l" defTabSz="1463040" rtl="0" eaLnBrk="1" fontAlgn="auto" latinLnBrk="0" hangingPunct="1">
              <a:lnSpc>
                <a:spcPct val="100000"/>
              </a:lnSpc>
              <a:spcBef>
                <a:spcPts val="0"/>
              </a:spcBef>
              <a:spcAft>
                <a:spcPts val="0"/>
              </a:spcAft>
              <a:buClrTx/>
              <a:buSzTx/>
              <a:buFontTx/>
              <a:buNone/>
              <a:tabLst/>
              <a:defRPr/>
            </a:pPr>
            <a:endParaRPr lang="en-US" baseline="0" dirty="0" smtClean="0"/>
          </a:p>
          <a:p>
            <a:pPr defTabSz="2155789" eaLnBrk="1" fontAlgn="auto" hangingPunct="1">
              <a:spcBef>
                <a:spcPts val="0"/>
              </a:spcBef>
              <a:spcAft>
                <a:spcPts val="0"/>
              </a:spcAft>
              <a:defRPr/>
            </a:pPr>
            <a:r>
              <a:rPr lang="en-US" dirty="0" smtClean="0"/>
              <a:t>This video</a:t>
            </a:r>
            <a:r>
              <a:rPr lang="en-US" baseline="0" dirty="0" smtClean="0"/>
              <a:t> starts with an introduction on voltage references.  In this video we cover a brief overview of voltage reference specifications including initial accuracy, long term stability, temperature drift, and noise.  In follow on videos we will cover topics related to driving the SAR reference input.  Before we begin looking at reference specifications, lets cover some more detail on the objective of the entire reference series.</a:t>
            </a:r>
          </a:p>
          <a:p>
            <a:pPr defTabSz="2155789" eaLnBrk="1" fontAlgn="auto" hangingPunct="1">
              <a:spcBef>
                <a:spcPts val="0"/>
              </a:spcBef>
              <a:spcAft>
                <a:spcPts val="0"/>
              </a:spcAft>
              <a:defRPr/>
            </a:pP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42566215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specification that is important to driving</a:t>
            </a:r>
            <a:r>
              <a:rPr lang="en-US" baseline="0" dirty="0" smtClean="0"/>
              <a:t> the SAR ADC reference input is the output impedance.  Unfortunately, many references do not provide information on this specification.  The graph shown here is for the REF60xx series reference. You can see in this example that the output impedance is very low out to 1MHz.  This reference was specifically optimized to drive reference inputs so this output impedance curve is a good bench mark for comparison.</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10</a:t>
            </a:fld>
            <a:endParaRPr lang="en-US" dirty="0"/>
          </a:p>
        </p:txBody>
      </p:sp>
    </p:spTree>
    <p:extLst>
      <p:ext uri="{BB962C8B-B14F-4D97-AF65-F5344CB8AC3E}">
        <p14:creationId xmlns:p14="http://schemas.microsoft.com/office/powerpoint/2010/main" val="12440972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table summarizes the</a:t>
            </a:r>
            <a:r>
              <a:rPr lang="en-US" baseline="0" dirty="0" smtClean="0"/>
              <a:t> different reference error sources that we discussed.  The key point to remember for each error source is how the error can be mitigated.  The initial error and solder shift can be calibrated out.  Temperature drift on the other hand, is difficult to calibrate out so this is usually minimized by selecting a device with specifications that meet your requirements.   Long term shift, or aging, can be eliminated by periotic calibrations.  Also, you can bake the product to accelerate aging and eliminate the largest shifts.  Broadband noise can be minimized using filtering, but 1/f noise can only be minimized by selecting a device with good specifications.  Finally, low wideband output impedance is important for applications with dynamic loads like SAR reference inputs.  The only way to “mitigate” a non-optimal output impedance is to use a reference buffer.  Otherwise, just select a device with low, wide bandwidth output impedance.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11</a:t>
            </a:fld>
            <a:endParaRPr lang="en-US" dirty="0"/>
          </a:p>
        </p:txBody>
      </p:sp>
    </p:spTree>
    <p:extLst>
      <p:ext uri="{BB962C8B-B14F-4D97-AF65-F5344CB8AC3E}">
        <p14:creationId xmlns:p14="http://schemas.microsoft.com/office/powerpoint/2010/main" val="19431221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normAutofit/>
          </a:bodyPr>
          <a:lstStyle/>
          <a:p>
            <a:pPr defTabSz="1349409">
              <a:defRPr/>
            </a:pPr>
            <a:r>
              <a:rPr lang="en-US" dirty="0" smtClean="0"/>
              <a:t>That concludes</a:t>
            </a:r>
            <a:r>
              <a:rPr lang="en-US" baseline="0" dirty="0" smtClean="0"/>
              <a:t> this video – thank you for watching! Please try the quiz to check your understanding of this video’s content.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F603C3B5-9CFC-4B60-AD1F-942309290D4C}"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Hello, and welcome to the TI Precision Lab</a:t>
            </a:r>
            <a:r>
              <a:rPr lang="en-US" baseline="0" dirty="0" smtClean="0"/>
              <a:t> series </a:t>
            </a:r>
            <a:r>
              <a:rPr lang="en-US" dirty="0" smtClean="0"/>
              <a:t>covering</a:t>
            </a:r>
            <a:r>
              <a:rPr lang="en-US" baseline="0" dirty="0" smtClean="0"/>
              <a:t> voltage reference considerations for SAR ADCs.  The goal of this section is to take a close look at the importance of having a wide bandwidth buffer between the reference and the ADC input.  We will compare and contrast measured results showing the importance of the buffer.   Finally, we will highlight some devices with integrated buffers that can be used to simplify your design.  </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42566215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this video, an overview of different  SAR reference drive circuit topologies will be presented.   First we will define what we mean by reference buffer.  Then we will compare a buffered and unbuffered reference.  Finally, we will also look at how some devices integrate reference buffers.</a:t>
            </a:r>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14</a:t>
            </a:fld>
            <a:endParaRPr lang="en-US" dirty="0">
              <a:solidFill>
                <a:prstClr val="black"/>
              </a:solidFill>
            </a:endParaRPr>
          </a:p>
        </p:txBody>
      </p:sp>
    </p:spTree>
    <p:extLst>
      <p:ext uri="{BB962C8B-B14F-4D97-AF65-F5344CB8AC3E}">
        <p14:creationId xmlns:p14="http://schemas.microsoft.com/office/powerpoint/2010/main" val="629782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2155789" eaLnBrk="1" fontAlgn="auto" hangingPunct="1">
              <a:spcBef>
                <a:spcPts val="0"/>
              </a:spcBef>
              <a:spcAft>
                <a:spcPts val="0"/>
              </a:spcAft>
              <a:defRPr/>
            </a:pPr>
            <a:r>
              <a:rPr lang="en-US" baseline="0" dirty="0" smtClean="0"/>
              <a:t>The term reference buffer is used to describe a wide bandwidth amplifier used between the reference and the ADC input.  The reference buffer responds to the very fast transient current requirements on the switched capacitor ADC reference input.  Note that multiple transients from the reference input can be milliamps in amplitude and are spaced in </a:t>
            </a:r>
            <a:r>
              <a:rPr lang="en-US" baseline="0" dirty="0" err="1" smtClean="0"/>
              <a:t>nano</a:t>
            </a:r>
            <a:r>
              <a:rPr lang="en-US" baseline="0" dirty="0" smtClean="0"/>
              <a:t>-seconds.  Besides having wide bandwidth, a good reference buffer needs to have low output impedance across frequency.  Furthermore, it needs to be capable of sourcing and sinking relatively large currents, for example </a:t>
            </a:r>
            <a:r>
              <a:rPr lang="en-US" sz="1000" dirty="0" smtClean="0"/>
              <a:t>±10mA.  Also, note</a:t>
            </a:r>
            <a:r>
              <a:rPr lang="en-US" sz="1000" baseline="0" dirty="0" smtClean="0"/>
              <a:t> that any reference buffer will need to have good dc performance.  That is, the reference buffer will need to have low offset and offset drift.  </a:t>
            </a:r>
            <a:r>
              <a:rPr lang="en-US" sz="1000" dirty="0" smtClean="0"/>
              <a:t>Finally, the reference buffer can be integrated into the</a:t>
            </a:r>
            <a:r>
              <a:rPr lang="en-US" sz="1000" baseline="0" dirty="0" smtClean="0"/>
              <a:t> reference or may be an external amplifier.  The figure shown here demonstrates an external amplifier buffer.  Note that all series voltage references will have some type of internal buffer.  In many cases, however, this buffer doesn’t have sufficient bandwidth or current drive capability to directly drive an ADC reference input and achieve good settling performance.  Thus, when we refer to a “reference buffer” in this presentation, we are specifically referring to a wide bandwidth buffer that is capable of driving a SAR ADC reference input and achieving good settling.  The figure below shows a reference buffered by an external wide bandwidth amplifier.</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545417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2155789" eaLnBrk="1" fontAlgn="auto" hangingPunct="1">
              <a:spcBef>
                <a:spcPts val="0"/>
              </a:spcBef>
              <a:spcAft>
                <a:spcPts val="0"/>
              </a:spcAft>
              <a:defRPr/>
            </a:pPr>
            <a:r>
              <a:rPr lang="en-US" baseline="0" dirty="0" smtClean="0"/>
              <a:t>The next logical question you might ask is “when is a reference buffer required?”.  The buffer requirement depends primarily on two factors:  the output drive capability of the reference, and the SAR ADC input current demand.</a:t>
            </a:r>
          </a:p>
          <a:p>
            <a:pPr defTabSz="2155789" eaLnBrk="1" fontAlgn="auto" hangingPunct="1">
              <a:spcBef>
                <a:spcPts val="0"/>
              </a:spcBef>
              <a:spcAft>
                <a:spcPts val="0"/>
              </a:spcAft>
              <a:defRPr/>
            </a:pPr>
            <a:r>
              <a:rPr lang="en-US" baseline="0" dirty="0" smtClean="0"/>
              <a:t>  </a:t>
            </a:r>
          </a:p>
          <a:p>
            <a:pPr defTabSz="2155789" eaLnBrk="1" fontAlgn="auto" hangingPunct="1">
              <a:spcBef>
                <a:spcPts val="0"/>
              </a:spcBef>
              <a:spcAft>
                <a:spcPts val="0"/>
              </a:spcAft>
              <a:defRPr/>
            </a:pPr>
            <a:r>
              <a:rPr lang="en-US" baseline="0" dirty="0" smtClean="0"/>
              <a:t>The SAR REF input current demand tends to be a function of the sampling rate and resolution of the ADC.  As the sampling rate increases, the “average” reference input current demand will tend to increase.  It is important to understand that the reference input current in the traditional SAR is not a static or constant DC current.  Rather, the reference input current consists of fast current transients as the binary weighted bit decisions are made.  We will cover more details on this later.</a:t>
            </a:r>
          </a:p>
          <a:p>
            <a:pPr defTabSz="2155789" eaLnBrk="1" fontAlgn="auto" hangingPunct="1">
              <a:spcBef>
                <a:spcPts val="0"/>
              </a:spcBef>
              <a:spcAft>
                <a:spcPts val="0"/>
              </a:spcAft>
              <a:defRPr/>
            </a:pPr>
            <a:endParaRPr lang="en-US" baseline="0" dirty="0" smtClean="0"/>
          </a:p>
          <a:p>
            <a:pPr defTabSz="2155789" eaLnBrk="1" fontAlgn="auto" hangingPunct="1">
              <a:spcBef>
                <a:spcPts val="0"/>
              </a:spcBef>
              <a:spcAft>
                <a:spcPts val="0"/>
              </a:spcAft>
              <a:defRPr/>
            </a:pPr>
            <a:r>
              <a:rPr lang="en-US" baseline="0" dirty="0" smtClean="0"/>
              <a:t>Also note that higher resolution SARs will tend to have more demanding reference specifications.  This is because the reference voltage  input must remain stable and settle to less than one LSB.  For example, a 12-Bit ADC using a 5V reference has a least significant bit weight (LSB) of 1.22mV.  In contrast, a 16-Bit device has a smaller bit weight resolution of 76 microvolts, imposing a much more stringent requirement.</a:t>
            </a:r>
          </a:p>
          <a:p>
            <a:pPr defTabSz="2155789" eaLnBrk="1" fontAlgn="auto" hangingPunct="1">
              <a:spcBef>
                <a:spcPts val="0"/>
              </a:spcBef>
              <a:spcAft>
                <a:spcPts val="0"/>
              </a:spcAft>
              <a:defRPr/>
            </a:pPr>
            <a:endParaRPr lang="en-US" baseline="0" dirty="0" smtClean="0"/>
          </a:p>
          <a:p>
            <a:pPr defTabSz="2155789" eaLnBrk="1" fontAlgn="auto" hangingPunct="1">
              <a:spcBef>
                <a:spcPts val="0"/>
              </a:spcBef>
              <a:spcAft>
                <a:spcPts val="0"/>
              </a:spcAft>
              <a:defRPr/>
            </a:pPr>
            <a:r>
              <a:rPr lang="en-US" baseline="0" dirty="0" smtClean="0"/>
              <a:t>When designing a data acquisition system the first step is to check the SAR ADC datasheet for guidelines; most ADC datasheets provide a circuit recommendation optimal to support the maximum data rate.   However, depending on the  sampling rate requirements, and the reference device used in the application, a detailed analysis or simulation may be required to verify that you will meet the performance target.</a:t>
            </a:r>
          </a:p>
          <a:p>
            <a:pPr defTabSz="2155789" eaLnBrk="1" fontAlgn="auto" hangingPunct="1">
              <a:spcBef>
                <a:spcPts val="0"/>
              </a:spcBef>
              <a:spcAft>
                <a:spcPts val="0"/>
              </a:spcAft>
              <a:defRPr/>
            </a:pPr>
            <a:endParaRPr lang="en-US" baseline="0" dirty="0" smtClean="0"/>
          </a:p>
          <a:p>
            <a:pPr defTabSz="2155789" eaLnBrk="1" fontAlgn="auto" hangingPunct="1">
              <a:spcBef>
                <a:spcPts val="0"/>
              </a:spcBef>
              <a:spcAft>
                <a:spcPts val="0"/>
              </a:spcAft>
              <a:defRPr/>
            </a:pPr>
            <a:r>
              <a:rPr lang="en-US" baseline="0" dirty="0" smtClean="0"/>
              <a:t>Let’s look at a few example circuits.  First, lets consider a case where performance is degraded because we didn’t use a reference buffer.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545417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defTabSz="2155789" eaLnBrk="1" fontAlgn="auto" hangingPunct="1">
              <a:spcBef>
                <a:spcPts val="0"/>
              </a:spcBef>
              <a:spcAft>
                <a:spcPts val="0"/>
              </a:spcAft>
              <a:defRPr/>
            </a:pPr>
            <a:r>
              <a:rPr lang="en-US" dirty="0" smtClean="0"/>
              <a:t>Here we show the REF5050</a:t>
            </a:r>
            <a:r>
              <a:rPr lang="en-US" baseline="0" dirty="0" smtClean="0"/>
              <a:t> connected to the ADS8860 16bit 1Msps converter.  In this example we will see degraded performance because the reference doesn’t have sufficient bandwidth to respond to the transient current demand of the ADC.   In this circuit, the REF5050 device is not able to recover and recharge the bypass capacitor between conversions, and voltage droop and settling errors occur at the SAR REFP input between conversions.  These voltage reference settling errors cause linearity and distortion in the conversion results.  Note that the sampling rate and resolution have an impact on the reference bandwidth requirement.  In this example the ADS8860 is a 1Msps 16 bit ADC which is relatively fast and high resolution, so a wide bandwidth buffer is needed.  Let’s take a look at the measured results.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15454171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plot shows the FFT results of the ADS8860 sampling at 1-MSPS with the REF5050 reference driving the ADC without a buffer.   Comparing the SNR and THD to the specifications you can see that the measured THD of -91.3dB is significantly degraded compared to the expected THD of -108dB.  Also, if you look at the FFT you will notice a relatively large second and third harmonics.  In the next slide we will resolve this issue by placing a reference buffer with enough bandwidth and low output impedance to drive the reference input.</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19</a:t>
            </a:fld>
            <a:endParaRPr lang="en-US" dirty="0">
              <a:solidFill>
                <a:prstClr val="black"/>
              </a:solidFill>
            </a:endParaRPr>
          </a:p>
        </p:txBody>
      </p:sp>
    </p:spTree>
    <p:extLst>
      <p:ext uri="{BB962C8B-B14F-4D97-AF65-F5344CB8AC3E}">
        <p14:creationId xmlns:p14="http://schemas.microsoft.com/office/powerpoint/2010/main" val="29283827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smtClean="0">
                <a:solidFill>
                  <a:schemeClr val="tx1"/>
                </a:solidFill>
                <a:latin typeface="Arial" charset="0"/>
                <a:ea typeface="+mn-ea"/>
                <a:cs typeface="+mn-cs"/>
              </a:rPr>
              <a:t>This figure shows a very similar configuration to the last circuit.  The data converter and test conditions are the same for both circuits.  The only change is that the REF5050 was replaced with the REF6050.  Both devices are precision low noise low drift references with very similar specifications.  The main difference between the two references is that a wide bandwidth buffer is used at the output of the REF6050.  This buffer has low output impedance across frequency and was optimized to drive a switched capacitor reference input.  One key benefit of using a device like the REF6050 is that the PCB board area, and complexity is reduced compared to a discreet reference buffer.  In fact, both the REF6050 and REF5050 are pin-for-pin compatible, so let’s see how the ADS8860 performance is impacted by changing the reference.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545417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shows the agenda for the entire series on the SAR ADC</a:t>
            </a:r>
            <a:r>
              <a:rPr lang="en-US" baseline="0" dirty="0" smtClean="0"/>
              <a:t> reference.  In this video we will cover the first topic: initial accuracy, drift, long term drift, and noise.  Topics for the other videos are given below.  Without further delay, let’s get started on reference specifications.</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2</a:t>
            </a:fld>
            <a:endParaRPr lang="en-US" dirty="0"/>
          </a:p>
        </p:txBody>
      </p:sp>
    </p:spTree>
    <p:extLst>
      <p:ext uri="{BB962C8B-B14F-4D97-AF65-F5344CB8AC3E}">
        <p14:creationId xmlns:p14="http://schemas.microsoft.com/office/powerpoint/2010/main" val="6297823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compare the ADS8860 performance with the two different references.  First note that the data converter specifications</a:t>
            </a:r>
            <a:r>
              <a:rPr lang="en-US" baseline="0" dirty="0" smtClean="0"/>
              <a:t> are 93dB for SNR and -108dB for THD.  Ideally, our measured system should meet the data sheet specifications.  If it doesn’t meet the specification, it is likely that some external component such as the reference is the limiting factor.  </a:t>
            </a:r>
          </a:p>
          <a:p>
            <a:endParaRPr lang="en-US" baseline="0" dirty="0" smtClean="0"/>
          </a:p>
          <a:p>
            <a:r>
              <a:rPr lang="en-US" baseline="0" dirty="0" smtClean="0"/>
              <a:t>The plot on the left shows the performance with the REF5050.  Although this reference is a precision low noise low drift reference you can see that the THD is significantly degraded compared to the specification.  According to the specification we should get -108dB but we only get 91.3dB.  The plot on the right, on the other hand, shows the performance for the REF6050.  Comparing the FFTs you can see that the harmonics for this system is significantly improved.  Also, comparing the measured SNR and THD to the specification you can see that we are very close to the specification.  The main point here is that the reference with the wide bandwidth buffer is able to achieve a better distortion specification because it can settle to the large rapid transients at the reference input.  Next let’s look at how sampling rate can impact the reference drive requirements.</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21</a:t>
            </a:fld>
            <a:endParaRPr lang="en-US" dirty="0">
              <a:solidFill>
                <a:prstClr val="black"/>
              </a:solidFill>
            </a:endParaRPr>
          </a:p>
        </p:txBody>
      </p:sp>
    </p:spTree>
    <p:extLst>
      <p:ext uri="{BB962C8B-B14F-4D97-AF65-F5344CB8AC3E}">
        <p14:creationId xmlns:p14="http://schemas.microsoft.com/office/powerpoint/2010/main" val="29283827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defTabSz="2155789" eaLnBrk="1" fontAlgn="auto" hangingPunct="1">
              <a:spcBef>
                <a:spcPts val="0"/>
              </a:spcBef>
              <a:spcAft>
                <a:spcPts val="0"/>
              </a:spcAft>
              <a:defRPr/>
            </a:pPr>
            <a:r>
              <a:rPr lang="en-US" dirty="0" smtClean="0"/>
              <a:t>Here we show an</a:t>
            </a:r>
            <a:r>
              <a:rPr lang="en-US" baseline="0" dirty="0" smtClean="0"/>
              <a:t> example where a wide bandwidth reference isn’t always needed.  Recall from the previous example that the REF5050 did not have an integrated wide bandwidth output buffer, so we saw degraded performance when this reference was used at 1Msps.  Here we are using a different data converter.  The ADS8326 is a 16-bit device with a maximum sampling rate of 250ksps.  Using this data converter with the REF5050 actually yields very good performance.  This is because the relative slow sampling rate of 250kSPS allows </a:t>
            </a:r>
            <a:r>
              <a:rPr lang="en-US" baseline="0" smtClean="0"/>
              <a:t>the REF5050 (is able) </a:t>
            </a:r>
            <a:r>
              <a:rPr lang="en-US" baseline="0" dirty="0" smtClean="0"/>
              <a:t>to completely recharge the bypass capacitors within the time interval between conversions.  For best performance, is important to use a relatively large bypass capacitor.  The REF5050 is capable of driving large capacitive loads.  Also, choosing a reference that can source and sink significant current is important.  The REF5050 for example can source ±10mA.  Be sure to check the capacitive drive and output current specification in the reference data sheet as some references will be limited.  Note that for this example configuration, the ads8326 can meet the data sheet THD and SNR specification without a wide band buffer.</a:t>
            </a:r>
          </a:p>
          <a:p>
            <a:pPr algn="l" defTabSz="2155789" eaLnBrk="1" fontAlgn="auto" hangingPunct="1">
              <a:spcBef>
                <a:spcPts val="0"/>
              </a:spcBef>
              <a:spcAft>
                <a:spcPts val="0"/>
              </a:spcAft>
              <a:defRPr/>
            </a:pPr>
            <a:endParaRPr lang="en-US" baseline="0" dirty="0" smtClean="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5454171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800">
                <a:solidFill>
                  <a:schemeClr val="tx1"/>
                </a:solidFill>
                <a:latin typeface="Arial" charset="0"/>
                <a:ea typeface="MS PGothic" charset="-128"/>
              </a:defRPr>
            </a:lvl1pPr>
            <a:lvl2pPr marL="1094737" indent="-421053">
              <a:spcBef>
                <a:spcPct val="30000"/>
              </a:spcBef>
              <a:defRPr sz="1800">
                <a:solidFill>
                  <a:schemeClr val="tx1"/>
                </a:solidFill>
                <a:latin typeface="Arial" charset="0"/>
                <a:ea typeface="MS PGothic" charset="-128"/>
              </a:defRPr>
            </a:lvl2pPr>
            <a:lvl3pPr marL="1684211" indent="-336842">
              <a:spcBef>
                <a:spcPct val="30000"/>
              </a:spcBef>
              <a:defRPr sz="1800">
                <a:solidFill>
                  <a:schemeClr val="tx1"/>
                </a:solidFill>
                <a:latin typeface="Arial" charset="0"/>
                <a:ea typeface="MS PGothic" charset="-128"/>
              </a:defRPr>
            </a:lvl3pPr>
            <a:lvl4pPr marL="2357895" indent="-336842">
              <a:spcBef>
                <a:spcPct val="30000"/>
              </a:spcBef>
              <a:defRPr sz="1800">
                <a:solidFill>
                  <a:schemeClr val="tx1"/>
                </a:solidFill>
                <a:latin typeface="Arial" charset="0"/>
                <a:ea typeface="MS PGothic" charset="-128"/>
              </a:defRPr>
            </a:lvl4pPr>
            <a:lvl5pPr marL="3031579" indent="-336842">
              <a:spcBef>
                <a:spcPct val="30000"/>
              </a:spcBef>
              <a:defRPr sz="1800">
                <a:solidFill>
                  <a:schemeClr val="tx1"/>
                </a:solidFill>
                <a:latin typeface="Arial" charset="0"/>
                <a:ea typeface="MS PGothic" charset="-128"/>
              </a:defRPr>
            </a:lvl5pPr>
            <a:lvl6pPr marL="3705263" indent="-336842" eaLnBrk="0" fontAlgn="base" hangingPunct="0">
              <a:spcBef>
                <a:spcPct val="30000"/>
              </a:spcBef>
              <a:spcAft>
                <a:spcPct val="0"/>
              </a:spcAft>
              <a:defRPr sz="1800">
                <a:solidFill>
                  <a:schemeClr val="tx1"/>
                </a:solidFill>
                <a:latin typeface="Arial" charset="0"/>
                <a:ea typeface="MS PGothic" charset="-128"/>
              </a:defRPr>
            </a:lvl6pPr>
            <a:lvl7pPr marL="4378947" indent="-336842" eaLnBrk="0" fontAlgn="base" hangingPunct="0">
              <a:spcBef>
                <a:spcPct val="30000"/>
              </a:spcBef>
              <a:spcAft>
                <a:spcPct val="0"/>
              </a:spcAft>
              <a:defRPr sz="1800">
                <a:solidFill>
                  <a:schemeClr val="tx1"/>
                </a:solidFill>
                <a:latin typeface="Arial" charset="0"/>
                <a:ea typeface="MS PGothic" charset="-128"/>
              </a:defRPr>
            </a:lvl7pPr>
            <a:lvl8pPr marL="5052632" indent="-336842" eaLnBrk="0" fontAlgn="base" hangingPunct="0">
              <a:spcBef>
                <a:spcPct val="30000"/>
              </a:spcBef>
              <a:spcAft>
                <a:spcPct val="0"/>
              </a:spcAft>
              <a:defRPr sz="1800">
                <a:solidFill>
                  <a:schemeClr val="tx1"/>
                </a:solidFill>
                <a:latin typeface="Arial" charset="0"/>
                <a:ea typeface="MS PGothic" charset="-128"/>
              </a:defRPr>
            </a:lvl8pPr>
            <a:lvl9pPr marL="5726316" indent="-336842" eaLnBrk="0" fontAlgn="base" hangingPunct="0">
              <a:spcBef>
                <a:spcPct val="30000"/>
              </a:spcBef>
              <a:spcAft>
                <a:spcPct val="0"/>
              </a:spcAft>
              <a:defRPr sz="1800">
                <a:solidFill>
                  <a:schemeClr val="tx1"/>
                </a:solidFill>
                <a:latin typeface="Arial" charset="0"/>
                <a:ea typeface="MS PGothic" charset="-128"/>
              </a:defRPr>
            </a:lvl9pPr>
          </a:lstStyle>
          <a:p>
            <a:pPr>
              <a:spcBef>
                <a:spcPct val="0"/>
              </a:spcBef>
            </a:pPr>
            <a:fld id="{1296025F-06FE-8A49-84A0-3F1CE18C19F2}" type="slidenum">
              <a:rPr lang="en-US" altLang="en-US">
                <a:solidFill>
                  <a:srgbClr val="000000"/>
                </a:solidFill>
              </a:rPr>
              <a:pPr>
                <a:spcBef>
                  <a:spcPct val="0"/>
                </a:spcBef>
              </a:pPr>
              <a:t>23</a:t>
            </a:fld>
            <a:endParaRPr lang="en-US" altLang="en-US" dirty="0">
              <a:solidFill>
                <a:srgbClr val="000000"/>
              </a:solidFill>
            </a:endParaRPr>
          </a:p>
        </p:txBody>
      </p:sp>
      <p:sp>
        <p:nvSpPr>
          <p:cNvPr id="47106" name="Rectangle 2"/>
          <p:cNvSpPr>
            <a:spLocks noGrp="1" noRot="1" noChangeAspect="1" noChangeArrowheads="1" noTextEdit="1"/>
          </p:cNvSpPr>
          <p:nvPr>
            <p:ph type="sldImg"/>
          </p:nvPr>
        </p:nvSpPr>
        <p:spPr>
          <a:xfrm>
            <a:off x="-273050" y="1108075"/>
            <a:ext cx="9844088" cy="5538788"/>
          </a:xfrm>
          <a:ln/>
        </p:spPr>
      </p:sp>
      <p:sp>
        <p:nvSpPr>
          <p:cNvPr id="471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defTabSz="1373100"/>
            <a:r>
              <a:rPr lang="en-US" altLang="en-US" dirty="0" smtClean="0">
                <a:ea typeface="MS PGothic" charset="-128"/>
              </a:rPr>
              <a:t>In cases where you need</a:t>
            </a:r>
            <a:r>
              <a:rPr lang="en-US" altLang="en-US" baseline="0" dirty="0" smtClean="0">
                <a:ea typeface="MS PGothic" charset="-128"/>
              </a:rPr>
              <a:t> a reference buffer, from a simplicity perspective, you would like to use a simple op amp unity gain follower as shown on the left.  The problem with the simple design is that the buffer needs to have both good AC and DC characteristics.  The offset and offset drift need to be low or the precision of the reference is lost.  Also, the bandwidth needs to be high and the output impedance needs to be low and flat across frequency.  Most amplifiers are either optimized for AC or DC characteristics so finding the ideal reference buffer can be challenging.  One way to solve this problem is to use a composite amplifier.  A composite amplifier will use two op amps.  One that is optimized for good DC operation an the other that is optimized for bandwidth.  One example of a composite amplifier is shown on the right.  The OPA378 input amplifier is a chopper amplifier.  Chopper amplifiers offer excellent DC precision as they continuously self calibrate the offset and drift.  In this case the offset is 50µV and the drift is 0.25µV/C.  However, the bandwidth and output impedance for this device are not sufficient for driving the reference input. The OPA625 output amplifier offers high bandwidth of 125MHz  with very low output impedance over frequency, capable of driving the SAR ADC dynamic load.  Since the OPA378 is used at the input in the feedback loop, the offset and drift errors of the OPA625 are corrected, and the OPA625 at the output of the composite can still respond to the rapid transients from the ADC.  So, the composite essentially gets the best of both worlds.  It has the good DC characteristics from the OPA378, and the good AC characteristics from the OPA625.  After inspecting this circuit you might dissuaded from using it because of its complexity; however, to achieve the highest performance at high data rates this may be required.  Frequently, the ADC data sheet will provide recommendations for ADC drive circuit, so check the data sheet before choosing your topology.</a:t>
            </a:r>
          </a:p>
        </p:txBody>
      </p:sp>
    </p:spTree>
    <p:extLst>
      <p:ext uri="{BB962C8B-B14F-4D97-AF65-F5344CB8AC3E}">
        <p14:creationId xmlns:p14="http://schemas.microsoft.com/office/powerpoint/2010/main" val="8002325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Many modern SAR ADC’s incorporate internal references and reference buffers.  This slide</a:t>
            </a:r>
            <a:r>
              <a:rPr lang="en-US" baseline="0" dirty="0" smtClean="0"/>
              <a:t> shows the high performance ADS8900B, a SAR ADC offering very high 20-B resolution at a fast sampling rate of 1-MSPS.  In this case the output of the voltage reference connects to a high impedance buffer input.  Thus, the voltage reference doesn’t see any transients from the ADC.  This convenient feature allows multiple ADC devices to be connected to a single voltage reference.  This approach simplifies calibration and reduces the system complexity. Note that each device requires a local bypass capacitor at the reference buffer output.  Another nice benefit of the reference buffer is that the reference can have a tradition RC noise reduction filter connected to it’s output.  If you look at this example, the 1k and 10uF filter limit the noise to 159Hz.  It is not possible to use this kind of filter without the buffer as the 1kohm resistor would limit its ability to respond to the large current transients from the reference input.  In general, modern ADCs tend to integrate more of these advanced features simplifying your design and reducing PCB area.</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24</a:t>
            </a:fld>
            <a:endParaRPr lang="en-US" dirty="0">
              <a:solidFill>
                <a:prstClr val="black"/>
              </a:solidFill>
            </a:endParaRPr>
          </a:p>
        </p:txBody>
      </p:sp>
    </p:spTree>
    <p:extLst>
      <p:ext uri="{BB962C8B-B14F-4D97-AF65-F5344CB8AC3E}">
        <p14:creationId xmlns:p14="http://schemas.microsoft.com/office/powerpoint/2010/main" val="24102842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normAutofit/>
          </a:bodyPr>
          <a:lstStyle/>
          <a:p>
            <a:pPr defTabSz="1349409">
              <a:defRPr/>
            </a:pPr>
            <a:r>
              <a:rPr lang="en-US" dirty="0" smtClean="0"/>
              <a:t>That concludes</a:t>
            </a:r>
            <a:r>
              <a:rPr lang="en-US" baseline="0" dirty="0" smtClean="0"/>
              <a:t> this video – thank you for watching! Please try the quiz to check your understanding of this video’s content.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F603C3B5-9CFC-4B60-AD1F-942309290D4C}" type="slidenum">
              <a:rPr lang="en-US" smtClean="0">
                <a:solidFill>
                  <a:prstClr val="black"/>
                </a:solidFill>
              </a:rPr>
              <a:pPr/>
              <a:t>25</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pPr marL="0" marR="0" indent="0" algn="l" defTabSz="1463040" rtl="0" eaLnBrk="1" fontAlgn="auto" latinLnBrk="0" hangingPunct="1">
              <a:lnSpc>
                <a:spcPct val="100000"/>
              </a:lnSpc>
              <a:spcBef>
                <a:spcPts val="0"/>
              </a:spcBef>
              <a:spcAft>
                <a:spcPts val="0"/>
              </a:spcAft>
              <a:buClrTx/>
              <a:buSzTx/>
              <a:buFontTx/>
              <a:buNone/>
              <a:tabLst/>
              <a:defRPr/>
            </a:pPr>
            <a:r>
              <a:rPr lang="en-US" dirty="0" smtClean="0"/>
              <a:t>Hello, and welcome to the TI Precision Lab</a:t>
            </a:r>
            <a:r>
              <a:rPr lang="en-US" baseline="0" dirty="0" smtClean="0"/>
              <a:t> series </a:t>
            </a:r>
            <a:r>
              <a:rPr lang="en-US" dirty="0" smtClean="0"/>
              <a:t>covering</a:t>
            </a:r>
            <a:r>
              <a:rPr lang="en-US" baseline="0" dirty="0" smtClean="0"/>
              <a:t> voltage reference considerations for SAR ADCs.  The goal of this section is to give a general overview of the SAR ADC internal circuitry.  In particular we will focus on the capacitive DAC, called CDAC.  Understanding the CDAC will show us the mechanism that creates the current transients on the reference input of SAR ADCs.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42566215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Here we have the agenda for the entire reference series.  In this section the internal Capacitive Digital to Analog Converter (or CDAC) and comparator block functionality is covered and an explanation of the SAR reference input behavior is presented.  Let’s get started…</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27</a:t>
            </a:fld>
            <a:endParaRPr lang="en-US" dirty="0">
              <a:solidFill>
                <a:prstClr val="black"/>
              </a:solidFill>
            </a:endParaRPr>
          </a:p>
        </p:txBody>
      </p:sp>
    </p:spTree>
    <p:extLst>
      <p:ext uri="{BB962C8B-B14F-4D97-AF65-F5344CB8AC3E}">
        <p14:creationId xmlns:p14="http://schemas.microsoft.com/office/powerpoint/2010/main" val="6297823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SAR data converter conversion cycle can be broken into two different phases; </a:t>
            </a:r>
            <a:r>
              <a:rPr lang="en-US" u="none" baseline="0" dirty="0" smtClean="0"/>
              <a:t>the acquisition phase and the conversion phase</a:t>
            </a:r>
            <a:r>
              <a:rPr lang="en-US" baseline="0" dirty="0" smtClean="0"/>
              <a:t>.  During the acquisition phase, the external driving circuit charges the converter’s internal sample and hold </a:t>
            </a:r>
            <a:r>
              <a:rPr lang="en-US" u="none" baseline="0" dirty="0" smtClean="0"/>
              <a:t>capacitor to a voltage</a:t>
            </a:r>
            <a:r>
              <a:rPr lang="en-US" baseline="0" dirty="0" smtClean="0"/>
              <a:t> equal to the amplifier’s output voltage.  Switch S1 is closed at the beginning of the acquisition phase, and switch S1 opens at the end of the acquisition phase when the conversion process starts. The plot at the right shows the sample and hold voltage as it charges to the target voltage during the acquisition period.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427728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shows</a:t>
            </a:r>
            <a:r>
              <a:rPr lang="en-US" baseline="0" dirty="0" smtClean="0"/>
              <a:t> the </a:t>
            </a:r>
            <a:r>
              <a:rPr lang="en-US" u="none" baseline="0" dirty="0" smtClean="0"/>
              <a:t>conversion</a:t>
            </a:r>
            <a:r>
              <a:rPr lang="en-US" baseline="0" dirty="0" smtClean="0"/>
              <a:t> phase.  At the start of the conversion phase the switch S1 opens and the input voltage is stored on the sample and hold capacitor.  In this example, you can see that 2.6V is stored on the sample and hold capacitor.  </a:t>
            </a:r>
          </a:p>
          <a:p>
            <a:endParaRPr lang="en-US" baseline="0" dirty="0" smtClean="0"/>
          </a:p>
          <a:p>
            <a:pPr defTabSz="2155789" eaLnBrk="1" fontAlgn="auto" hangingPunct="1">
              <a:spcBef>
                <a:spcPts val="0"/>
              </a:spcBef>
              <a:spcAft>
                <a:spcPts val="0"/>
              </a:spcAft>
              <a:defRPr/>
            </a:pPr>
            <a:r>
              <a:rPr lang="en-US" sz="1000" b="0" i="0" kern="1200" baseline="0" dirty="0" smtClean="0">
                <a:solidFill>
                  <a:schemeClr val="tx1"/>
                </a:solidFill>
                <a:effectLst/>
                <a:latin typeface="Arial" charset="0"/>
                <a:ea typeface="+mn-ea"/>
                <a:cs typeface="+mn-cs"/>
              </a:rPr>
              <a:t>The SAR ADC operates by using a binary search algorithm to converge to the input signal. At the heart of the SAR ADC architecture, the capacitive DAC (or CDAC) generates binary weighted voltages as a function of the reference input, and a high-speed comparator is used to perform the bit decisions.</a:t>
            </a:r>
            <a:endParaRPr lang="en-US" baseline="0" dirty="0" smtClean="0"/>
          </a:p>
          <a:p>
            <a:endParaRPr lang="en-US" baseline="0" dirty="0" smtClean="0"/>
          </a:p>
          <a:p>
            <a:r>
              <a:rPr lang="en-US" baseline="0" dirty="0" smtClean="0"/>
              <a:t>In this example, we cover a five bit converter, so five comparisons will be done starting with the most significant bit, or MSB, and moving to the least significant bit, or LSB. The SAR ADC converter performs a bit decision every conversion clock cycle, where the CDAC sets a binary weighted voltage at the input of the comparator.  The plot at the right shows the binary weighted CDAC voltages as the binary search algorithm converges to the input voltage.</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Next, we will show the internal CDAC circuit an provide an overview on how it functions.  This overview will give better insight into the origin of the current transients generated at the ADC reference input.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5875536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baseline="0" dirty="0" smtClean="0"/>
          </a:p>
          <a:p>
            <a:pPr marL="0" indent="0">
              <a:buNone/>
            </a:pPr>
            <a:r>
              <a:rPr lang="en-US" dirty="0" smtClean="0">
                <a:effectLst/>
              </a:rPr>
              <a:t>Here</a:t>
            </a:r>
            <a:r>
              <a:rPr lang="en-US" baseline="0" dirty="0" smtClean="0">
                <a:effectLst/>
              </a:rPr>
              <a:t> we show the internal circuit for the CDAC.  </a:t>
            </a:r>
            <a:r>
              <a:rPr lang="en-US" dirty="0" smtClean="0">
                <a:effectLst/>
              </a:rPr>
              <a:t>The CDAC consists of an array of N capacitors with binary weighted values plus one additional</a:t>
            </a:r>
            <a:r>
              <a:rPr lang="en-US" baseline="0" dirty="0" smtClean="0">
                <a:effectLst/>
              </a:rPr>
              <a:t> LSB</a:t>
            </a:r>
            <a:r>
              <a:rPr lang="en-US" dirty="0" smtClean="0">
                <a:effectLst/>
              </a:rPr>
              <a:t> capacitor.</a:t>
            </a:r>
            <a:endParaRPr lang="en-US" baseline="0" dirty="0" smtClean="0"/>
          </a:p>
          <a:p>
            <a:pPr marL="228600" indent="-228600">
              <a:buAutoNum type="arabicParenBoth"/>
            </a:pPr>
            <a:endParaRPr lang="en-US" baseline="0" dirty="0" smtClean="0"/>
          </a:p>
          <a:p>
            <a:pPr marL="0" indent="0">
              <a:buNone/>
            </a:pPr>
            <a:r>
              <a:rPr lang="en-US" baseline="0" dirty="0" smtClean="0"/>
              <a:t>This example shows </a:t>
            </a:r>
            <a:r>
              <a:rPr lang="en-US" baseline="0" dirty="0" smtClean="0">
                <a:solidFill>
                  <a:srgbClr val="FF0000"/>
                </a:solidFill>
              </a:rPr>
              <a:t>a </a:t>
            </a:r>
            <a:r>
              <a:rPr lang="en-US" baseline="0" dirty="0" smtClean="0"/>
              <a:t>5-bit SAR ADC converter.  All capacitors have binary weighted values: C, C/2,C/4 to the least significant weight of C/16. The last two capacitors having the value C/16 are connected so that the total parallel capacitance of the capacitor array is 2C.  </a:t>
            </a:r>
          </a:p>
          <a:p>
            <a:pPr marL="0" indent="0">
              <a:buNone/>
            </a:pPr>
            <a:endParaRPr lang="en-US" baseline="0" dirty="0" smtClean="0"/>
          </a:p>
          <a:p>
            <a:pPr marL="0" indent="0">
              <a:buNone/>
            </a:pPr>
            <a:r>
              <a:rPr lang="en-US" baseline="0" dirty="0" smtClean="0"/>
              <a:t>The conversion process starts with the acquisition phase, where switch SA is closed and switch SB is connected to the input voltage of +2.6V. The input voltage VIN is applied at the ADC input, and a total charge of  Q = -2C x VIN is stored in the capacitor array.  </a:t>
            </a:r>
          </a:p>
          <a:p>
            <a:pPr marL="0" indent="0">
              <a:buNone/>
            </a:pPr>
            <a:endParaRPr lang="en-US" baseline="0" dirty="0" smtClean="0"/>
          </a:p>
          <a:p>
            <a:pPr marL="0" indent="0">
              <a:buNone/>
            </a:pPr>
            <a:r>
              <a:rPr lang="en-US" baseline="0" dirty="0" smtClean="0"/>
              <a:t>The equivalent figure at the right shows the simplification of the input circuit.  To reiterate, the capacitance 2C is the parallel combination of all the conversion capacitors.  The input voltage is applied directly across the capacitor 2C, and the charge -2C x VIN is stored.  </a:t>
            </a:r>
          </a:p>
          <a:p>
            <a:pPr marL="0" indent="0">
              <a:buNone/>
            </a:pPr>
            <a:r>
              <a:rPr lang="en-US" baseline="0" dirty="0" smtClean="0"/>
              <a:t/>
            </a:r>
            <a:br>
              <a:rPr lang="en-US" baseline="0" dirty="0" smtClean="0"/>
            </a:br>
            <a:endParaRPr lang="en-US" baseline="0" dirty="0" smtClean="0"/>
          </a:p>
          <a:p>
            <a:pPr marL="0" indent="0">
              <a:buNone/>
            </a:pPr>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587553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a:t>
            </a:r>
            <a:r>
              <a:rPr lang="en-US" baseline="0" dirty="0" smtClean="0"/>
              <a:t> starting to review different reference specifications we should cover the main differences between the two different types of voltage references: the shunt and series reference.  The shunt reference acts very similar to a Zener diode.  Current through the shunt reference is set by a series resistance.  The shunt reference does not have an amplifier buffered so it cannot sink current.  The amount of current it can source is related to the shunt resistor.  Because of their limited ability to respond to load transients, these references are generally not used when driving switched capacitor reference inputs.  One possible exception would be cases where the shunt reference is followed by a wide bandwidth buffer.</a:t>
            </a:r>
          </a:p>
          <a:p>
            <a:endParaRPr lang="en-US" baseline="0" dirty="0" smtClean="0"/>
          </a:p>
          <a:p>
            <a:r>
              <a:rPr lang="en-US" baseline="0" dirty="0" smtClean="0"/>
              <a:t>The series reference, on the other hand, is the type that we will be focusing on in this presentation because they are the most common type used for ADC input drive.  The series regulator has an internal bandgap reference and an amplifier that buffers the reference voltage.  Normally, the series regulator output can source or sink current which makes this type of regulator good for responding to transient current demands.  Later in this seminar we will learn about characteristics that make some series references better than others for driving references.   For now suffice it to say that we will be focusing on series voltage reference the remainder of this presentation.</a:t>
            </a:r>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a:t>
            </a:fld>
            <a:endParaRPr lang="en-US" dirty="0"/>
          </a:p>
        </p:txBody>
      </p:sp>
    </p:spTree>
    <p:extLst>
      <p:ext uri="{BB962C8B-B14F-4D97-AF65-F5344CB8AC3E}">
        <p14:creationId xmlns:p14="http://schemas.microsoft.com/office/powerpoint/2010/main" val="17133241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a:t>
            </a:r>
            <a:r>
              <a:rPr lang="en-US" baseline="0" dirty="0" smtClean="0"/>
              <a:t> the acquisition phase ends, the conversion phase starts with the hold mode.</a:t>
            </a:r>
          </a:p>
          <a:p>
            <a:endParaRPr lang="en-US" baseline="0" dirty="0" smtClean="0"/>
          </a:p>
          <a:p>
            <a:r>
              <a:rPr lang="en-US" baseline="0" dirty="0" smtClean="0"/>
              <a:t>During the hold mode, switch SA opens, and all binary weighted capacitor switches S1 to S5’ are connected to GND resulting in a voltage of VC=-2.6V at the comparator input. Notice, the voltage is inverted, since the opposite side of the binary weighted capacitor its now grounded.</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Switch SB disconnects from the input pin and connects to the reference voltage input.  Again, look at the figure on the right for a simplified view of the circuit.</a:t>
            </a:r>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5875536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conversion process is performed by charge redistribution. </a:t>
            </a:r>
            <a:r>
              <a:rPr lang="en-US" dirty="0" smtClean="0"/>
              <a:t>The</a:t>
            </a:r>
            <a:r>
              <a:rPr lang="en-US" baseline="0" dirty="0" smtClean="0"/>
              <a:t> conversion sequence starts with the Most Significant Bit (MSB) decision.  </a:t>
            </a:r>
          </a:p>
          <a:p>
            <a:endParaRPr lang="en-US" baseline="0" dirty="0" smtClean="0"/>
          </a:p>
          <a:p>
            <a:r>
              <a:rPr lang="en-US" baseline="0" dirty="0" smtClean="0"/>
              <a:t>During this step, Switch S1 connects the largest capacitor (C) to the reference voltage (VREF).  Capacitor C forms a 1-to-1 capacitance divider with the rest of the binary weighted capacitor.  </a:t>
            </a:r>
          </a:p>
          <a:p>
            <a:endParaRPr lang="en-US" baseline="0" dirty="0" smtClean="0"/>
          </a:p>
          <a:p>
            <a:r>
              <a:rPr lang="en-US" baseline="0" dirty="0" smtClean="0"/>
              <a:t>The simplified circuit on the right shows the comparator voltage becomes  VC = -VIN + VREF/2 or VC=-0.552V.  </a:t>
            </a:r>
          </a:p>
          <a:p>
            <a:endParaRPr lang="en-US" baseline="0" dirty="0" smtClean="0"/>
          </a:p>
          <a:p>
            <a:r>
              <a:rPr lang="en-US" baseline="0" dirty="0" smtClean="0"/>
              <a:t>Since the voltage at the inverting comparator input is negative, the comparator output goes high, providing the most significant bit decision: MSB=1.</a:t>
            </a:r>
          </a:p>
          <a:p>
            <a:endParaRPr lang="en-US" baseline="0" dirty="0" smtClean="0"/>
          </a:p>
          <a:p>
            <a:r>
              <a:rPr lang="en-US" baseline="0" dirty="0" smtClean="0"/>
              <a:t>Notice that the reference inputs sees an effective switch capacitance load of C/2 when the MSB decision is made.  This capacitive load will cause a rapid transient current spike when it is connected.</a:t>
            </a:r>
          </a:p>
          <a:p>
            <a:endParaRPr lang="en-US" baseline="0" dirty="0" smtClean="0"/>
          </a:p>
          <a:p>
            <a:r>
              <a:rPr lang="en-US" baseline="0" dirty="0"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5875536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a:t>
            </a:r>
            <a:r>
              <a:rPr lang="en-US" baseline="0" dirty="0" smtClean="0"/>
              <a:t> </a:t>
            </a:r>
            <a:r>
              <a:rPr lang="en-US" dirty="0" smtClean="0"/>
              <a:t>The</a:t>
            </a:r>
            <a:r>
              <a:rPr lang="en-US" baseline="0" dirty="0" smtClean="0"/>
              <a:t> conversion process continues with the MSB-1 decision.  </a:t>
            </a:r>
          </a:p>
          <a:p>
            <a:endParaRPr lang="en-US" baseline="0" dirty="0" smtClean="0"/>
          </a:p>
          <a:p>
            <a:r>
              <a:rPr lang="en-US" dirty="0" smtClean="0"/>
              <a:t>The</a:t>
            </a:r>
            <a:r>
              <a:rPr lang="en-US" baseline="0" dirty="0" smtClean="0"/>
              <a:t> second bit decision step connects C/2 to VREF using switch S2.  Since the first bit decision step resulted in MSB=1, switch S1 is turned to GND again to discharge C. Capacitor C/2 forms a 3 to 4 capacitance divider with the rest of the binary weighted capacitor as shown on the simplified circuit on the right.  The comparator voltage becomes VC = -VIN + ¾ VREF. The resulting voltage at the inverting comparator input is positive, and the comparator output goes low, providing the second bit decision: MSB-1=0.</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5875536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(5)During</a:t>
            </a:r>
            <a:r>
              <a:rPr lang="en-US" baseline="0" dirty="0" smtClean="0"/>
              <a:t> the third bit decision, C/4 connects to VREF using switch S3.  Since the previous bit decision step was ‘0’, switch S2 is left connected to VREF. The parallel combination of capacitors C/4 and C/2 form a 5 to 8 capacitance divider with the rest of the binary weighted capacitor as shown on the simplified circuit on the right.</a:t>
            </a:r>
          </a:p>
          <a:p>
            <a:endParaRPr lang="en-US" baseline="0" dirty="0" smtClean="0"/>
          </a:p>
          <a:p>
            <a:r>
              <a:rPr lang="en-US" baseline="0" dirty="0" smtClean="0"/>
              <a:t>The resulting voltage at the inverting comparator input is negative, and the comparator output goes high, resulting on the third bit decision equal to 1.</a:t>
            </a:r>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5875536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(6)In similar fashion,</a:t>
            </a:r>
            <a:r>
              <a:rPr lang="en-US" baseline="0" dirty="0" smtClean="0"/>
              <a:t>  during the 4</a:t>
            </a:r>
            <a:r>
              <a:rPr lang="en-US" baseline="30000" dirty="0" smtClean="0"/>
              <a:t>th</a:t>
            </a:r>
            <a:r>
              <a:rPr lang="en-US" baseline="0" dirty="0" smtClean="0"/>
              <a:t> bit decision, C/8 connects to VREF using switch S4. Since the last bit decision step was high, switch S3 is turned to GND again to discharge C/4. </a:t>
            </a:r>
          </a:p>
          <a:p>
            <a:endParaRPr lang="en-US" baseline="0" dirty="0" smtClean="0"/>
          </a:p>
          <a:p>
            <a:r>
              <a:rPr lang="en-US" baseline="0" dirty="0" smtClean="0"/>
              <a:t>The simplified circuit on the right shows the comparator voltage becomes VC = -VIN + 11/16*VREF.  The resulting voltage at the inverting comparator input is positive, and the comparator output goes low, resulting on the fourth bit decision equal to 0.</a:t>
            </a:r>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5875536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 At</a:t>
            </a:r>
            <a:r>
              <a:rPr lang="en-US" baseline="0" dirty="0" smtClean="0"/>
              <a:t> the l</a:t>
            </a:r>
            <a:r>
              <a:rPr lang="en-US" dirty="0" smtClean="0"/>
              <a:t>ast</a:t>
            </a:r>
            <a:r>
              <a:rPr lang="en-US" baseline="0" dirty="0" smtClean="0"/>
              <a:t> step, the Least significant bit (LSB) or fifth bit decision is made by switching in C/16 using switch S5 as shown in the circuit.  The resulting five bit conversion result is 10100.</a:t>
            </a:r>
          </a:p>
          <a:p>
            <a:endParaRPr lang="en-US" baseline="0" dirty="0" smtClean="0"/>
          </a:p>
          <a:p>
            <a:r>
              <a:rPr lang="en-US" baseline="0" dirty="0" smtClean="0"/>
              <a:t>During the conversion phase, the reference input sees a dynamic switch capacitance load, as the binary weighted bit decisions are made during each conversion clock cycle.  </a:t>
            </a:r>
          </a:p>
          <a:p>
            <a:endParaRPr lang="en-US" baseline="0" dirty="0" smtClean="0"/>
          </a:p>
          <a:p>
            <a:r>
              <a:rPr lang="en-US" baseline="0" dirty="0" smtClean="0"/>
              <a:t>Note, the reference input voltage must remain stable as the binary weighted capacitor array is charged.  </a:t>
            </a:r>
          </a:p>
          <a:p>
            <a:endParaRPr lang="en-US" baseline="0" dirty="0" smtClean="0"/>
          </a:p>
          <a:p>
            <a:r>
              <a:rPr lang="en-US" baseline="0" dirty="0" smtClean="0"/>
              <a:t>It is important to highlight, the worst case dynamic current transients tend to occur during the most significant bit decisions, when the largest capacitor values are switching.</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5875536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On the SAR ADC architecture, the reference input is sampled several times during the conversion phase, the reference is sampled once for every binary weighted bit decision during each conversion clock cycle. </a:t>
            </a:r>
            <a:endParaRPr lang="en-US" dirty="0" smtClean="0"/>
          </a:p>
          <a:p>
            <a:endParaRPr lang="en-US" dirty="0" smtClean="0"/>
          </a:p>
          <a:p>
            <a:r>
              <a:rPr lang="en-US" dirty="0" smtClean="0"/>
              <a:t>This</a:t>
            </a:r>
            <a:r>
              <a:rPr lang="en-US" baseline="0" dirty="0" smtClean="0"/>
              <a:t> plot shows the reference current transients seen at the reference input of the ADS8028, a 12-Bit ADC.  </a:t>
            </a:r>
          </a:p>
          <a:p>
            <a:endParaRPr lang="en-US" baseline="0" dirty="0" smtClean="0"/>
          </a:p>
          <a:p>
            <a:r>
              <a:rPr lang="en-US" baseline="0" dirty="0" smtClean="0"/>
              <a:t>[click] As the conversion process start, a large initial current transient occurs, </a:t>
            </a:r>
          </a:p>
          <a:p>
            <a:r>
              <a:rPr lang="en-US" baseline="0" dirty="0" smtClean="0"/>
              <a:t>[click] followed by 12 current transients for every bit decision.  </a:t>
            </a:r>
          </a:p>
          <a:p>
            <a:r>
              <a:rPr lang="en-US" baseline="0" dirty="0" smtClean="0"/>
              <a:t>[click] Although the “average” current consumption at the Reference input may only be in the range of a few 100s of </a:t>
            </a:r>
            <a:r>
              <a:rPr lang="en-US" baseline="0" dirty="0" err="1" smtClean="0"/>
              <a:t>microAmps</a:t>
            </a:r>
            <a:r>
              <a:rPr lang="en-US" baseline="0" dirty="0" smtClean="0"/>
              <a:t>, the fast current transients occurring at this pin may be 10’s of mA in magnitude.</a:t>
            </a:r>
          </a:p>
          <a:p>
            <a:endParaRPr lang="en-US" baseline="0" dirty="0" smtClean="0"/>
          </a:p>
          <a:p>
            <a:r>
              <a:rPr lang="en-US" baseline="0" dirty="0" smtClean="0"/>
              <a:t>The current transients occur every conversion clock cycle as the binary weighted conversion results are made.</a:t>
            </a:r>
          </a:p>
          <a:p>
            <a:endParaRPr lang="en-US" baseline="0" dirty="0" smtClean="0"/>
          </a:p>
          <a:p>
            <a:r>
              <a:rPr lang="en-US" baseline="0" dirty="0" smtClean="0"/>
              <a:t>[click] In a typical SAR ADC, the conversion clock frequency is in the range of 10s of </a:t>
            </a:r>
            <a:r>
              <a:rPr lang="en-US" baseline="0" dirty="0" err="1" smtClean="0"/>
              <a:t>MegaHertz</a:t>
            </a:r>
            <a:r>
              <a:rPr lang="en-US" baseline="0" dirty="0" smtClean="0"/>
              <a:t>, and the fast current transient pulses are only a few nanoseconds away from each other.</a:t>
            </a:r>
          </a:p>
          <a:p>
            <a:endParaRPr lang="en-US" baseline="0" dirty="0" smtClean="0"/>
          </a:p>
          <a:p>
            <a:r>
              <a:rPr lang="en-US" baseline="0" dirty="0" smtClean="0"/>
              <a:t>This is the reason the reference drive circuit requires a relatively large bypass capacitor to restore charge to the binary weighted capacitor array and the reference driver circuit must be capable of driving the dynamic capacitive load while keeping the reference input stable.   </a:t>
            </a:r>
            <a:endParaRPr lang="en-US"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37</a:t>
            </a:fld>
            <a:endParaRPr lang="en-US" dirty="0">
              <a:solidFill>
                <a:prstClr val="black"/>
              </a:solidFill>
            </a:endParaRPr>
          </a:p>
        </p:txBody>
      </p:sp>
    </p:spTree>
    <p:extLst>
      <p:ext uri="{BB962C8B-B14F-4D97-AF65-F5344CB8AC3E}">
        <p14:creationId xmlns:p14="http://schemas.microsoft.com/office/powerpoint/2010/main" val="4159221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normAutofit/>
          </a:bodyPr>
          <a:lstStyle/>
          <a:p>
            <a:pPr defTabSz="1349409">
              <a:defRPr/>
            </a:pPr>
            <a:r>
              <a:rPr lang="en-US" dirty="0" smtClean="0"/>
              <a:t>That concludes</a:t>
            </a:r>
            <a:r>
              <a:rPr lang="en-US" baseline="0" dirty="0" smtClean="0"/>
              <a:t> this video – thank you for watching! Please try the quiz to check your understanding of this video’s content.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F603C3B5-9CFC-4B60-AD1F-942309290D4C}" type="slidenum">
              <a:rPr lang="en-US" smtClean="0">
                <a:solidFill>
                  <a:prstClr val="black"/>
                </a:solidFill>
              </a:rPr>
              <a:pPr/>
              <a:t>38</a:t>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39</a:t>
            </a:fld>
            <a:endParaRPr lang="en-US" dirty="0">
              <a:solidFill>
                <a:prstClr val="black"/>
              </a:solidFill>
            </a:endParaRPr>
          </a:p>
        </p:txBody>
      </p:sp>
    </p:spTree>
    <p:extLst>
      <p:ext uri="{BB962C8B-B14F-4D97-AF65-F5344CB8AC3E}">
        <p14:creationId xmlns:p14="http://schemas.microsoft.com/office/powerpoint/2010/main" val="6297823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40</a:t>
            </a:fld>
            <a:endParaRPr lang="en-US" dirty="0">
              <a:solidFill>
                <a:prstClr val="black"/>
              </a:solidFill>
            </a:endParaRPr>
          </a:p>
        </p:txBody>
      </p:sp>
    </p:spTree>
    <p:extLst>
      <p:ext uri="{BB962C8B-B14F-4D97-AF65-F5344CB8AC3E}">
        <p14:creationId xmlns:p14="http://schemas.microsoft.com/office/powerpoint/2010/main" val="415922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2155789" eaLnBrk="1" fontAlgn="auto" hangingPunct="1">
              <a:spcBef>
                <a:spcPts val="0"/>
              </a:spcBef>
              <a:spcAft>
                <a:spcPts val="0"/>
              </a:spcAft>
              <a:defRPr/>
            </a:pPr>
            <a:r>
              <a:rPr lang="en-US" dirty="0" smtClean="0"/>
              <a:t>Initial accuracy is the</a:t>
            </a:r>
            <a:r>
              <a:rPr lang="en-US" baseline="0" dirty="0" smtClean="0"/>
              <a:t> error in the specified output voltage of the reference. </a:t>
            </a:r>
          </a:p>
          <a:p>
            <a:pPr defTabSz="2155789" eaLnBrk="1" fontAlgn="auto" hangingPunct="1">
              <a:spcBef>
                <a:spcPts val="0"/>
              </a:spcBef>
              <a:spcAft>
                <a:spcPts val="0"/>
              </a:spcAft>
              <a:defRPr/>
            </a:pPr>
            <a:r>
              <a:rPr lang="en-US" baseline="0" dirty="0" smtClean="0"/>
              <a:t>Click The error is only valid under the specific set of test conditions that the initial error is defined for.  </a:t>
            </a:r>
          </a:p>
          <a:p>
            <a:pPr defTabSz="2155789" eaLnBrk="1" fontAlgn="auto" hangingPunct="1">
              <a:spcBef>
                <a:spcPts val="0"/>
              </a:spcBef>
              <a:spcAft>
                <a:spcPts val="0"/>
              </a:spcAft>
              <a:defRPr/>
            </a:pPr>
            <a:r>
              <a:rPr lang="en-US" baseline="0" dirty="0" smtClean="0"/>
              <a:t>Click</a:t>
            </a:r>
          </a:p>
          <a:p>
            <a:pPr defTabSz="2155789" eaLnBrk="1" fontAlgn="auto" hangingPunct="1">
              <a:spcBef>
                <a:spcPts val="0"/>
              </a:spcBef>
              <a:spcAft>
                <a:spcPts val="0"/>
              </a:spcAft>
              <a:defRPr/>
            </a:pPr>
            <a:r>
              <a:rPr lang="en-US" baseline="0" dirty="0" smtClean="0"/>
              <a:t>In this example, the initial accuracy is defined by the test conditions at the top of the page.  That is, </a:t>
            </a:r>
            <a:r>
              <a:rPr lang="en-US" b="0" dirty="0" smtClean="0">
                <a:solidFill>
                  <a:schemeClr val="tx1"/>
                </a:solidFill>
              </a:rPr>
              <a:t>T</a:t>
            </a:r>
            <a:r>
              <a:rPr lang="en-US" b="0" baseline="-25000" dirty="0" smtClean="0">
                <a:solidFill>
                  <a:schemeClr val="tx1"/>
                </a:solidFill>
              </a:rPr>
              <a:t>A</a:t>
            </a:r>
            <a:r>
              <a:rPr lang="en-US" b="0" dirty="0" smtClean="0">
                <a:solidFill>
                  <a:schemeClr val="tx1"/>
                </a:solidFill>
              </a:rPr>
              <a:t> = 25</a:t>
            </a:r>
            <a:r>
              <a:rPr lang="en-US" b="0" dirty="0" smtClean="0">
                <a:solidFill>
                  <a:schemeClr val="tx1"/>
                </a:solidFill>
                <a:latin typeface="+mn-lt"/>
              </a:rPr>
              <a:t>⁰</a:t>
            </a:r>
            <a:r>
              <a:rPr lang="en-US" b="0" dirty="0" smtClean="0">
                <a:solidFill>
                  <a:schemeClr val="tx1"/>
                </a:solidFill>
              </a:rPr>
              <a:t>C, I</a:t>
            </a:r>
            <a:r>
              <a:rPr lang="en-US" b="0" baseline="-25000" dirty="0" smtClean="0">
                <a:solidFill>
                  <a:schemeClr val="tx1"/>
                </a:solidFill>
              </a:rPr>
              <a:t>LOAD</a:t>
            </a:r>
            <a:r>
              <a:rPr lang="en-US" b="0" dirty="0" smtClean="0">
                <a:solidFill>
                  <a:schemeClr val="tx1"/>
                </a:solidFill>
              </a:rPr>
              <a:t> = 0, C</a:t>
            </a:r>
            <a:r>
              <a:rPr lang="en-US" b="0" baseline="-25000" dirty="0" smtClean="0">
                <a:solidFill>
                  <a:schemeClr val="tx1"/>
                </a:solidFill>
              </a:rPr>
              <a:t>L</a:t>
            </a:r>
            <a:r>
              <a:rPr lang="en-US" b="0" dirty="0" smtClean="0">
                <a:solidFill>
                  <a:schemeClr val="tx1"/>
                </a:solidFill>
              </a:rPr>
              <a:t> = 1µF,</a:t>
            </a:r>
            <a:r>
              <a:rPr lang="en-US" b="0" baseline="0" dirty="0" smtClean="0">
                <a:solidFill>
                  <a:schemeClr val="tx1"/>
                </a:solidFill>
              </a:rPr>
              <a:t> and V</a:t>
            </a:r>
            <a:r>
              <a:rPr lang="en-US" b="0" baseline="-25000" dirty="0" smtClean="0">
                <a:solidFill>
                  <a:schemeClr val="tx1"/>
                </a:solidFill>
              </a:rPr>
              <a:t>IN</a:t>
            </a:r>
            <a:r>
              <a:rPr lang="en-US" b="0" baseline="0" dirty="0" smtClean="0">
                <a:solidFill>
                  <a:schemeClr val="tx1"/>
                </a:solidFill>
              </a:rPr>
              <a:t> = (V</a:t>
            </a:r>
            <a:r>
              <a:rPr lang="en-US" b="0" baseline="-25000" dirty="0" smtClean="0">
                <a:solidFill>
                  <a:schemeClr val="tx1"/>
                </a:solidFill>
              </a:rPr>
              <a:t>OUT</a:t>
            </a:r>
            <a:r>
              <a:rPr lang="en-US" b="0" baseline="0" dirty="0" smtClean="0">
                <a:solidFill>
                  <a:schemeClr val="tx1"/>
                </a:solidFill>
              </a:rPr>
              <a:t> + 0.2V) TO 18V, unless otherwise noted.  </a:t>
            </a:r>
          </a:p>
          <a:p>
            <a:pPr defTabSz="2155789" eaLnBrk="1" fontAlgn="auto" hangingPunct="1">
              <a:spcBef>
                <a:spcPts val="0"/>
              </a:spcBef>
              <a:spcAft>
                <a:spcPts val="0"/>
              </a:spcAft>
              <a:defRPr/>
            </a:pPr>
            <a:r>
              <a:rPr lang="en-US" b="0" baseline="0" dirty="0" smtClean="0">
                <a:solidFill>
                  <a:schemeClr val="tx1"/>
                </a:solidFill>
              </a:rPr>
              <a:t>Notice that some references have multiple grade outs.  </a:t>
            </a:r>
          </a:p>
          <a:p>
            <a:pPr defTabSz="2155789" eaLnBrk="1" fontAlgn="auto" hangingPunct="1">
              <a:spcBef>
                <a:spcPts val="0"/>
              </a:spcBef>
              <a:spcAft>
                <a:spcPts val="0"/>
              </a:spcAft>
              <a:defRPr/>
            </a:pPr>
            <a:r>
              <a:rPr lang="en-US" b="0" baseline="0" dirty="0" smtClean="0">
                <a:solidFill>
                  <a:schemeClr val="tx1"/>
                </a:solidFill>
              </a:rPr>
              <a:t>Click In this example, the high grade has 0.05% error and the low grade has 0.1% accuracy.</a:t>
            </a:r>
          </a:p>
          <a:p>
            <a:pPr defTabSz="2155789" eaLnBrk="1" fontAlgn="auto" hangingPunct="1">
              <a:spcBef>
                <a:spcPts val="0"/>
              </a:spcBef>
              <a:spcAft>
                <a:spcPts val="0"/>
              </a:spcAft>
              <a:defRPr/>
            </a:pPr>
            <a:r>
              <a:rPr lang="en-US" b="0" baseline="0" dirty="0" smtClean="0">
                <a:solidFill>
                  <a:schemeClr val="tx1"/>
                </a:solidFill>
              </a:rPr>
              <a:t>Click  Note that the initial accuracy does not includes the effects of accuracy shifts from soldering, long term shift, or hysteresis.  We will discuss these error sources in a moment.</a:t>
            </a:r>
            <a:endParaRPr lang="en-US" b="0" dirty="0" smtClean="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4</a:t>
            </a:fld>
            <a:endParaRPr lang="en-US" dirty="0"/>
          </a:p>
        </p:txBody>
      </p:sp>
    </p:spTree>
    <p:extLst>
      <p:ext uri="{BB962C8B-B14F-4D97-AF65-F5344CB8AC3E}">
        <p14:creationId xmlns:p14="http://schemas.microsoft.com/office/powerpoint/2010/main" val="15454171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21501AE-5172-4FFD-819B-AA054DA7634D}" type="slidenum">
              <a:rPr lang="en-US" smtClean="0">
                <a:solidFill>
                  <a:prstClr val="black"/>
                </a:solidFill>
              </a:rPr>
              <a:pPr>
                <a:defRPr/>
              </a:pPr>
              <a:t>41</a:t>
            </a:fld>
            <a:endParaRPr 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21501AE-5172-4FFD-819B-AA054DA7634D}" type="slidenum">
              <a:rPr lang="en-US" smtClean="0">
                <a:solidFill>
                  <a:prstClr val="black"/>
                </a:solidFill>
              </a:rPr>
              <a:pPr>
                <a:defRPr/>
              </a:pPr>
              <a:t>42</a:t>
            </a:fld>
            <a:endParaRPr lang="en-US">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21501AE-5172-4FFD-819B-AA054DA7634D}" type="slidenum">
              <a:rPr lang="en-US" smtClean="0">
                <a:solidFill>
                  <a:prstClr val="black"/>
                </a:solidFill>
              </a:rPr>
              <a:pPr>
                <a:defRPr/>
              </a:pPr>
              <a:t>43</a:t>
            </a:fld>
            <a:endParaRPr lang="en-US">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21501AE-5172-4FFD-819B-AA054DA7634D}" type="slidenum">
              <a:rPr lang="en-US" smtClean="0">
                <a:solidFill>
                  <a:prstClr val="black"/>
                </a:solidFill>
              </a:rPr>
              <a:pPr>
                <a:defRPr/>
              </a:pPr>
              <a:t>44</a:t>
            </a:fld>
            <a:endParaRPr lang="en-US">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we are prepared to look at ADC settling using transient analysis.  To do this select “Analysis&gt;Transient” in the TINA SPICE menu.  Next select a time range that allows you to examine a few conversions.  For this example the sampling rate is 1MHz, so we run the transient for 2us for two full cycles.  The transient results for this example include</a:t>
            </a:r>
            <a:r>
              <a:rPr lang="en-US" u="sng" baseline="0" dirty="0" smtClean="0"/>
              <a:t> </a:t>
            </a:r>
            <a:r>
              <a:rPr lang="en-US" u="none" baseline="0" dirty="0" smtClean="0"/>
              <a:t>the voltage across the charge bucket filter, </a:t>
            </a:r>
            <a:r>
              <a:rPr lang="en-US" u="none" baseline="0" dirty="0" err="1" smtClean="0"/>
              <a:t>VCfilt</a:t>
            </a:r>
            <a:r>
              <a:rPr lang="en-US" u="none" baseline="0" dirty="0" smtClean="0"/>
              <a:t>, the voltage on the internal ADC sampling capacitor, </a:t>
            </a:r>
            <a:r>
              <a:rPr lang="en-US" u="none" baseline="0" dirty="0" err="1" smtClean="0"/>
              <a:t>VCsh</a:t>
            </a:r>
            <a:r>
              <a:rPr lang="en-US" u="none" baseline="0" dirty="0" smtClean="0"/>
              <a:t>, the error in ADC settling ,Verror, the Op Amp output, Voa, the acquisition control signal, tacq, and the conversion reset signal, tconv.</a:t>
            </a:r>
            <a:endParaRPr lang="en-US" u="none"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40888727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7601536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7601536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76015369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7601536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50</a:t>
            </a:fld>
            <a:endParaRPr lang="en-US" dirty="0">
              <a:solidFill>
                <a:prstClr val="black"/>
              </a:solidFill>
            </a:endParaRPr>
          </a:p>
        </p:txBody>
      </p:sp>
    </p:spTree>
    <p:extLst>
      <p:ext uri="{BB962C8B-B14F-4D97-AF65-F5344CB8AC3E}">
        <p14:creationId xmlns:p14="http://schemas.microsoft.com/office/powerpoint/2010/main" val="629782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shows the histogram for initial accuracy as well as the</a:t>
            </a:r>
            <a:r>
              <a:rPr lang="en-US" baseline="0" dirty="0" smtClean="0"/>
              <a:t> error introduced by solder shift.  The solder-heat shift distribution error is caused by stress introduced in the die during the soldering process.  This error is in addition to the initial accuracy error. This distribution was measured under very specific test conditions such as the PCB thickness, area, and soldering profile.  Changing the soldering conditions can impact the solder shift.  For example, many PCB designs will require more than one reflow for top and bottom sides of the PCB.  This can make the solder-heat shift even larger.</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5</a:t>
            </a:fld>
            <a:endParaRPr lang="en-US" dirty="0"/>
          </a:p>
        </p:txBody>
      </p:sp>
    </p:spTree>
    <p:extLst>
      <p:ext uri="{BB962C8B-B14F-4D97-AF65-F5344CB8AC3E}">
        <p14:creationId xmlns:p14="http://schemas.microsoft.com/office/powerpoint/2010/main" val="3723553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21501AE-5172-4FFD-819B-AA054DA7634D}" type="slidenum">
              <a:rPr lang="en-US" smtClean="0">
                <a:solidFill>
                  <a:prstClr val="black"/>
                </a:solidFill>
              </a:rPr>
              <a:pPr>
                <a:defRPr/>
              </a:pPr>
              <a:t>51</a:t>
            </a:fld>
            <a:endParaRPr lang="en-US">
              <a:solidFill>
                <a:prstClr val="black"/>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we are prepared to look at ADC settling using transient analysis.  To do this select “Analysis&gt;Transient” in the TINA SPICE menu.  Next select a time range that allows you to examine a few conversions.  For this example the sampling rate is 1MHz, so we run the transient for 2us for two full cycles.  The transient results for this example include</a:t>
            </a:r>
            <a:r>
              <a:rPr lang="en-US" u="sng" baseline="0" dirty="0" smtClean="0"/>
              <a:t> </a:t>
            </a:r>
            <a:r>
              <a:rPr lang="en-US" u="none" baseline="0" dirty="0" smtClean="0"/>
              <a:t>the voltage across the charge bucket filter, </a:t>
            </a:r>
            <a:r>
              <a:rPr lang="en-US" u="none" baseline="0" dirty="0" err="1" smtClean="0"/>
              <a:t>VCfilt</a:t>
            </a:r>
            <a:r>
              <a:rPr lang="en-US" u="none" baseline="0" dirty="0" smtClean="0"/>
              <a:t>, the voltage on the internal ADC sampling capacitor, </a:t>
            </a:r>
            <a:r>
              <a:rPr lang="en-US" u="none" baseline="0" dirty="0" err="1" smtClean="0"/>
              <a:t>VCsh</a:t>
            </a:r>
            <a:r>
              <a:rPr lang="en-US" u="none" baseline="0" dirty="0" smtClean="0"/>
              <a:t>, the error in ADC settling ,Verror, the Op Amp output, Voa, the acquisition control signal, tacq, and the conversion reset signal, tconv.</a:t>
            </a:r>
            <a:endParaRPr lang="en-US" u="none"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408887274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pPr defTabSz="2155789" eaLnBrk="1" fontAlgn="auto" hangingPunct="1">
              <a:spcBef>
                <a:spcPts val="0"/>
              </a:spcBef>
              <a:spcAft>
                <a:spcPts val="0"/>
              </a:spcAft>
              <a:defRPr/>
            </a:pPr>
            <a:r>
              <a:rPr lang="en-US" dirty="0" smtClean="0"/>
              <a:t>Hello and welcome</a:t>
            </a:r>
            <a:r>
              <a:rPr lang="en-US" baseline="0" dirty="0" smtClean="0"/>
              <a:t> to the TI Precision labs hands-on experiment covering </a:t>
            </a:r>
            <a:r>
              <a:rPr lang="en-US" sz="2900" dirty="0">
                <a:solidFill>
                  <a:srgbClr val="C00000"/>
                </a:solidFill>
              </a:rPr>
              <a:t>different techniques for driving the ADC reference input</a:t>
            </a:r>
            <a:r>
              <a:rPr lang="en-US" baseline="0" dirty="0" smtClean="0"/>
              <a:t>.  In this experiment we compare and contrast how the performance of an ADC is effected by two different references.  One reference has an integrated wide bandwidth buffer and the other reference has a lower bandwidth output.  We will look at the systems AC and DC performance with the two </a:t>
            </a:r>
            <a:r>
              <a:rPr lang="en-US" baseline="0" smtClean="0"/>
              <a:t>different references.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425662157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2155789" eaLnBrk="1" fontAlgn="auto" hangingPunct="1">
              <a:spcBef>
                <a:spcPts val="0"/>
              </a:spcBef>
              <a:spcAft>
                <a:spcPts val="0"/>
              </a:spcAft>
              <a:defRPr/>
            </a:pPr>
            <a:r>
              <a:rPr lang="en-US" dirty="0" smtClean="0"/>
              <a:t>For this experiment we will measure the</a:t>
            </a:r>
            <a:r>
              <a:rPr lang="en-US" baseline="0" dirty="0" smtClean="0"/>
              <a:t> AC and DC performance of the ADS8860 with two different references.  Both references are low noise precision references, but the REF5050 has a low bandwidth output and the REF6050 has a high bandwidth output.  Note that the bandwidth refers to the ability of the reference to respond to transients.  The reference input of the ADC has significant fast moving current requirements.  In this experiment we will see that the system using the wide bandwidth reference has better AC and DC performance because the reference can respond to the ADCs rapid transient current requirements.  For AC performance our goal is to get the ADS8860 to meet data sheet SNR and THD.  For DC performance we look at settling of the reference after startup.  Ideally, the reference is fully settled during the first conversion and the ADC does not have a transient start up error.  Notice that Channel 1 is connected to the low bandwidth REF5050 and Channel 2 is connected to the wide bandwidth REF6050.  Now let’s look at a summary of the experiments that we will do.</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17214159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table summarizes the experiments that we will do throughout this experiment.  Your measurements will go under the “measured results” section and they should be comparable to the “example measurements” shown at the right.  The experiments 1 to 3 are done with the REF5050, and experiments 4 to 6 are done with the REF6050.  The experiments will be done at three different sampling rates, and you will see that performance is limited at higher sampling rates for the ADC using REF5050.  To test AC performance we will look at SNR and THD, and to test DC performance we will look at reference settling.  Print a copy of this table and fill it out as we progress through the experiments.  Let’s get started.</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233229204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this experiment we will first use channel 1 on the precision labs hardware.  First, set the jumpers as shown here. </a:t>
            </a:r>
            <a:r>
              <a:rPr lang="en-US" baseline="0" dirty="0" smtClean="0"/>
              <a:t>Connect the PSI to the PLABS board using the SMA cable, and connect the PHI to the PLABS channel 1 connector.  Next, connect the USB cables to the computer. Finally, install OPA320_Goodfilter1 in the socket.  </a:t>
            </a:r>
            <a:r>
              <a:rPr lang="en-US" dirty="0" smtClean="0"/>
              <a:t>B</a:t>
            </a:r>
            <a:r>
              <a:rPr lang="en-US" baseline="0" dirty="0" smtClean="0"/>
              <a:t>e careful to install this amplifier right side up with the label at the bottom of the coupon card. Pause and connect the hardware.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29190536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let’s start the software by selecting the “</a:t>
            </a:r>
            <a:r>
              <a:rPr lang="en-US" baseline="0" dirty="0" err="1" smtClean="0"/>
              <a:t>Plabs</a:t>
            </a:r>
            <a:r>
              <a:rPr lang="en-US" baseline="0" dirty="0" smtClean="0"/>
              <a:t>-SAR-EVM” icon from the “Start &gt; All Programs” menu. Once the software is running you should notice the green “HW connected” message at the bottom of the software. Also if the PSI controls are colored teal the hardware communications is working.  Pause and get the EVM software started.</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416729637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measure the AC</a:t>
            </a:r>
            <a:r>
              <a:rPr lang="en-US" baseline="0" dirty="0" smtClean="0"/>
              <a:t> performance for the system using the low bandwidth REF5050.  First, select “spectral analysis” on the “pages” menu.  Next, make sure the sampling rate is 1Msps.  Next check the “mark Harmonics” option.  This will zoom in on the distortion components once we capture the waveform.  Now enter the amplitude, offset, and frequency into the PSI Controls.  In this case the amplitude is near full scale at 4.9V, the offset is half full scale at 2.5V, and the frequency is 2kHz.  Press the power button to enable the PSI output.   Note that it is colored teal when the output is enabled and red when it off.  Next press capture and record the AC performance.  When using REF5050 at 1Msps you see that THD is significantly degraded compared to the data sheet specifications.  In this example the THD is -91.4dB whereas the data sheet specification is -108dB.  Also, you can see in the FFT that the harmonics are quite large.  Pause and measure the AC performance.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346098681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a:t>
            </a:r>
            <a:r>
              <a:rPr lang="en-US" baseline="0" dirty="0" smtClean="0"/>
              <a:t> will make the same measurement at a sampling rate of 500ksps.  First, change the sampling rate.  Second press capture, and record the AC performance.  No other settings need to change.  AC performance is improved significantly by reducing the sampling rate.  THD improved from -91.4dB to -97.1dB.  Note that it still is not equivalent to the data sheet specification of -108dB.  Pause and measure the AC performance.</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245738497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a:t>
            </a:r>
            <a:r>
              <a:rPr lang="en-US" baseline="0" dirty="0" smtClean="0"/>
              <a:t> will make the same measurement at a sampling rate of 100ksps.  First, change the sampling rate.  Second press capture, and record the AC performance. The AC performance here is now equivalents to the data sheet specification of -108dB.  Further reductions in sampling rate will have little to no effect on performance.  Pause and measure the AC performance.</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1723748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Long</a:t>
            </a:r>
            <a:r>
              <a:rPr lang="en-US" baseline="0" dirty="0" smtClean="0"/>
              <a:t> term shift, sometimes called long term stability, is a measurement of how the accuracy of the devices changes with time.  This is sometimes called the aging of the product.  All devices will have long term shifts from ageing.  However, this error is especially important in references.  </a:t>
            </a:r>
          </a:p>
          <a:p>
            <a:endParaRPr lang="en-US" baseline="0" dirty="0" smtClean="0"/>
          </a:p>
          <a:p>
            <a:r>
              <a:rPr lang="en-US" baseline="0" dirty="0" smtClean="0"/>
              <a:t>The table shows the typical shift of the reference output for two different packages: VSSOP-8 and MSOP-8.  The table specifies the output drift  from 0 to 1000hours and from 1000 hours to 2000 hours.</a:t>
            </a:r>
          </a:p>
          <a:p>
            <a:endParaRPr lang="en-US" baseline="0" dirty="0" smtClean="0"/>
          </a:p>
          <a:p>
            <a:r>
              <a:rPr lang="en-US" baseline="0" dirty="0" smtClean="0"/>
              <a:t>Click </a:t>
            </a:r>
          </a:p>
          <a:p>
            <a:r>
              <a:rPr lang="en-US" baseline="0" dirty="0" smtClean="0"/>
              <a:t>In this example, 96 units were tested. </a:t>
            </a:r>
          </a:p>
          <a:p>
            <a:r>
              <a:rPr lang="en-US" baseline="0" smtClean="0"/>
              <a:t>click</a:t>
            </a:r>
            <a:endParaRPr lang="en-US" baseline="0" dirty="0" smtClean="0"/>
          </a:p>
          <a:p>
            <a:r>
              <a:rPr lang="en-US" baseline="0" dirty="0" smtClean="0"/>
              <a:t>Long term shifts are caused by curing of the molding compounds, metal migration, and diffusion.  In the life of a product the long term shifts are largest initially and begin to diminish over time.  The reason for the large initial shift is the self curing of the molding compound in the device package.  One way to minimize the effects of long term shift is to periodically calibrate the product.  Thus, the long term shifts are accounted for.  Another approach is to do an initial “burn-in”.  This means that the product is baked at high temperature to accelerate the ageing of the product and get past the “initial shift”.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6</a:t>
            </a:fld>
            <a:endParaRPr lang="en-US" dirty="0"/>
          </a:p>
        </p:txBody>
      </p:sp>
    </p:spTree>
    <p:extLst>
      <p:ext uri="{BB962C8B-B14F-4D97-AF65-F5344CB8AC3E}">
        <p14:creationId xmlns:p14="http://schemas.microsoft.com/office/powerpoint/2010/main" val="156215340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previous slide you noticed that the data</a:t>
            </a:r>
            <a:r>
              <a:rPr lang="en-US" baseline="0" dirty="0" smtClean="0"/>
              <a:t> converter AC performance improved as sampling rate decreased.  This is because the reference has time to fully settle when the sampling rate is decreases.  Looking at this graph, you can see at the top of the graph the current drawn by the ADC reference input.  There is a large rapid 50mA current transient for each bit decision.  Each group of current transients represents one conversion cycle.  In this example, we see three conversion cycles.  The bottom graph shows the reference voltage output.  You can see corresponding transients in the voltage for each current transients.  Between each current transient, the reference needs to replenish the charge on the decoupling capacitor and settle to within half of one LSB.  Increasing the conversion time increases the time between each bit decision and between each conversion cycle.  This provides more time to charge the reference capacitors and substantially improves the settling on the reference.  Good reference settling will improve the data converters AC and DC performance.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323168806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Next we are going to see how DC</a:t>
            </a:r>
            <a:r>
              <a:rPr lang="en-US" baseline="0" dirty="0" smtClean="0"/>
              <a:t> performance is impacted by the bandwidth of the reference.  To do this we will alternate between converting and having an idle wait time.  For a data converter with a constant DC input the reference voltage will go through a transient behavior when conversions start and eventually settle to a steady state value after many conversions.  If the conversions are paused for an idle period, the reference will recover to it’s initial state.  Then once the conversions resume the initial transient behavior will repeat itself.  Thus if you have a system that “goes to sleep”, when it wakes up and begins converting there will be a transient on the reference that introduces and error for the initial samples.  We will see that the magnitude and length of this transient is minimized when a wide bandwidth reference like the REF6050 is used.</a:t>
            </a:r>
          </a:p>
          <a:p>
            <a:endParaRPr lang="en-US" baseline="0" dirty="0" smtClean="0"/>
          </a:p>
          <a:p>
            <a:r>
              <a:rPr lang="en-US" baseline="0" dirty="0" smtClean="0"/>
              <a:t>From a practical perspective this reference settling is an issue in systems that use a “sleep mode” for power saving.  This is because the system measured results will have an error during the initial transient.  A similar behavior will also happen in multiplexed systems when transitioning from between channels that are at significantly different voltage levels.  In this case the different conversion results from the two different channels will cause a significant shift in the ADC reference load current requirement.  The shift in load applied to the reference will cause a reference voltage transient similar to the “sleep mode” case.</a:t>
            </a:r>
          </a:p>
          <a:p>
            <a:endParaRPr lang="en-US" baseline="0" dirty="0" smtClean="0"/>
          </a:p>
          <a:p>
            <a:r>
              <a:rPr lang="en-US" baseline="0" dirty="0" smtClean="0"/>
              <a:t>In this figure you can see the reference voltage and conversion result.  Notice that the conversion result will be the inversion of the reference voltage because the conversion result is calculated by dividing by the reference voltage over 2 to the “n” power.  We will measure reference settling by just looking at the conversion result.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5781547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this experiment we will make a few minor changes to the hardware.  First disconnect the SMA cable from the PSI.  Next change</a:t>
            </a:r>
            <a:r>
              <a:rPr lang="en-US" baseline="0" dirty="0" smtClean="0"/>
              <a:t> the jumper to DC_IN and make sure that the voltage jumper is set to 4.9V.  So for this experiment, the AC signal is disconnected and we connect the on-board 4.9V DC source.   Pause and change the hardware.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291905360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Now we can measure reference settling for the REF5050 at 1Msps.  First set the sampling rate to 1Msps.  Next, set the number of averages to 20.  This will take 20 measurements and average them to minimize the noise.  Third set the “minimum </a:t>
            </a:r>
            <a:r>
              <a:rPr lang="en-US" baseline="0" dirty="0" err="1" smtClean="0"/>
              <a:t>interset</a:t>
            </a:r>
            <a:r>
              <a:rPr lang="en-US" baseline="0" dirty="0" smtClean="0"/>
              <a:t> delay” to 100ms.  This is just the idle time between each set of 10,000 samples.  Fourth, press “start test”.  This will take a little time as we are averaging 20 readings.  Once this is complete you will see the “reference droop” in LSB.  This is the magnitude of the transient error on the reference.  In this case the error is 10.9 LSB.  You can see most of this happens in the first 500 samples.  Pause and measure reference settling.</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104000430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Right</a:t>
            </a:r>
            <a:r>
              <a:rPr lang="en-US" baseline="0" dirty="0" smtClean="0"/>
              <a:t> click and drag to zoom in on the transient.  Now you can see more clearly that this is a normal second order kind of overshoot and ringing.  From this picture it is clear that you will not get the best accuracy until after 300 samples.  Pause and zoom in on the settling.</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31230743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let’s look at reference settling with the sampling rate set to 500ksps.  First set sampling to 500ksps.  Next, press start test.  After this test completes you will see that the reference droop is significantly better for the 500ksps case.  The droop went from 10.9 LSB to 5.35 LSB.  Ideally, we would like this error to be less than 1 LSB.  So, this is an improvement but still not ideal.  Pause and measure settling at 500ksps.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70050110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2155789" eaLnBrk="1" fontAlgn="auto" hangingPunct="1">
              <a:spcBef>
                <a:spcPts val="0"/>
              </a:spcBef>
              <a:spcAft>
                <a:spcPts val="0"/>
              </a:spcAft>
              <a:defRPr/>
            </a:pPr>
            <a:r>
              <a:rPr lang="en-US" dirty="0" smtClean="0"/>
              <a:t>Now let’s check settling at 100ksps.  First set the sampling rate to</a:t>
            </a:r>
            <a:r>
              <a:rPr lang="en-US" baseline="0" dirty="0" smtClean="0"/>
              <a:t> 100ksps.  Second press “start test”.  After the test completes you will see that the reference droop is about 1.4 LSB.  Although this isn't perfect, it is pretty close to the goal of less than 1 LSB.  Thus, here we can see that the dc performance is also improved by reducing the sampling rate.  This reference settling is especially important when a multiplexer is used as each time the input steps the reference will have to settle again.  We will perform the same set of tests with the REF6050, and you will see that the droop for this reference is good at the entire range of sampling rates. Pause and measure settling at 100ksps.</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31460889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 are going to switch to another channel.  To do this we need to disconnect</a:t>
            </a:r>
            <a:r>
              <a:rPr lang="en-US" baseline="0" dirty="0" smtClean="0"/>
              <a:t> power to both the PSI and PHI by disconnecting the USB cable.  Also, close the software should be closed by clicking the “x” in the corner.</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421638797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 will switch to channel 2 on the precision labs hardware.  First, set the jumpers as shown here. Note that we are</a:t>
            </a:r>
            <a:r>
              <a:rPr lang="en-US" baseline="0" dirty="0" smtClean="0"/>
              <a:t> changing back to an AC input with the jumper settings.  Connect the PSI to the PLABS board using the SMA cable, and connect the PHI to the PLABS channel 2 connector.  </a:t>
            </a:r>
            <a:r>
              <a:rPr lang="en-US" baseline="0" smtClean="0"/>
              <a:t>Next, </a:t>
            </a:r>
            <a:r>
              <a:rPr lang="en-US" baseline="0" dirty="0" smtClean="0"/>
              <a:t>connect the USB cables to the computer. Finally, install OPA320_Goodfilter1 in the socket.  </a:t>
            </a:r>
            <a:r>
              <a:rPr lang="en-US" dirty="0" smtClean="0"/>
              <a:t>B</a:t>
            </a:r>
            <a:r>
              <a:rPr lang="en-US" baseline="0" dirty="0" smtClean="0"/>
              <a:t>e careful to install this amplifier right side up with the label at the bottom of the coupon card. Pause and connect the hardware.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291905360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 can</a:t>
            </a:r>
            <a:r>
              <a:rPr lang="en-US" baseline="0" dirty="0" smtClean="0"/>
              <a:t> re-start the software by selecting the “</a:t>
            </a:r>
            <a:r>
              <a:rPr lang="en-US" baseline="0" dirty="0" err="1" smtClean="0"/>
              <a:t>Plabs</a:t>
            </a:r>
            <a:r>
              <a:rPr lang="en-US" baseline="0" dirty="0" smtClean="0"/>
              <a:t>-SAR-EVM” icon from the “Start &gt; All Programs” menu. Once the software is running you should notice the green “HW connected” message at the bottom of the software. Also if the PSI controls are colored teal the hardware communications is working.  Pause and get the EVM software started.</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4167296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Temperature drift is the change</a:t>
            </a:r>
            <a:r>
              <a:rPr lang="en-US" baseline="0" dirty="0" smtClean="0"/>
              <a:t> in output voltage over temperature.   This drift is normally very nonlinear for references as it uses design techniques and trim to get a relatively flat temperature response, so the residual error is nonlinear.  The box method is used to calculate temperature drift.  This method looks for the largest change in output voltage over temperature.  The drift in any particular region can be smaller or larger than the specification.  In the example, you can see that the drift from 0C to 50C is relatively flat where as the drift at low and high temperature is much higher.  The box spec gives the drift across the entire range.  Also note that the drift is only tested at a few key points.  In this example, it is tested at -50C, 25C, and 125C.  It is possible that a minima or maxima could occur at temperatures other than the test points, but the test points were selected according to the expected curvature of the drift to avoid this.  In this example the limit is set to 20ppm/C, so the green curve passes and the red curve fails the limits.  Temperature drift is considered a very important specification because it is usually not practical to calibrate out this error.  Typically, to achieve the best temperature drift you simply choose the product with the best drift specification.</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7</a:t>
            </a:fld>
            <a:endParaRPr lang="en-US" dirty="0"/>
          </a:p>
        </p:txBody>
      </p:sp>
    </p:spTree>
    <p:extLst>
      <p:ext uri="{BB962C8B-B14F-4D97-AF65-F5344CB8AC3E}">
        <p14:creationId xmlns:p14="http://schemas.microsoft.com/office/powerpoint/2010/main" val="360458032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2155789" eaLnBrk="1" fontAlgn="auto" hangingPunct="1">
              <a:spcBef>
                <a:spcPts val="0"/>
              </a:spcBef>
              <a:spcAft>
                <a:spcPts val="0"/>
              </a:spcAft>
              <a:defRPr/>
            </a:pPr>
            <a:r>
              <a:rPr lang="en-US" dirty="0" smtClean="0"/>
              <a:t>Now we will repeat the SNR and THD measurements for the REF6050.</a:t>
            </a:r>
            <a:r>
              <a:rPr lang="en-US" baseline="0" dirty="0" smtClean="0"/>
              <a:t>  Remember the REF6050 has a wide bandwidth integrated buffer so we expect the system using this device to have good performance up to the full 1Msps sampling rate.  To perform this test first select “Spectral Analysis” under “Pages”.  Next select the sampling rate.  For this test we will use 1Msps, 500ksps, and 100ksps sampling rates.  Let’s start with 1Msps.  Next check the “Mark Harmonics” check box.  This will zoom in on the distortion components in the FFT.  Next configure the PSI.  Set the amplitude to 4.9V, the offset to 2.5V, and the frequency to 2kHz.  Finally, press capture and record the AC performance. Pause and measure SNR and THD at all three sampling rates.</a:t>
            </a:r>
          </a:p>
          <a:p>
            <a:endParaRPr lang="en-US" baseline="0" dirty="0" smtClean="0"/>
          </a:p>
          <a:p>
            <a:endParaRPr lang="en-US" baseline="0" dirty="0" smtClean="0"/>
          </a:p>
          <a:p>
            <a:r>
              <a:rPr lang="en-US" baseline="0" dirty="0" smtClean="0"/>
              <a:t>The table to the right compares the SNR and THD specification to the measured performance at the different sampling rates.  As expected, the measured performance is very close to the specified performance for all the different sampling rates tested.  This is because the wide bandwidth reference in the REF6050 settles quickly allowing for low distortion signal capture.   Next we will look at the DC performance with the REF6050.</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356339413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this experiment we will make a few minor changes to the hardware.  First disconnect the SMA cable from the PSI.  Next change</a:t>
            </a:r>
            <a:r>
              <a:rPr lang="en-US" baseline="0" dirty="0" smtClean="0"/>
              <a:t> the jumper to DC_IN and make sure that the voltage jumper is set to 4.9V.  So for this experiment, the AC signal is disconnected and we connect the on-board 4.9V DC source.  Pause and change the hardware.</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291905360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will check the reference</a:t>
            </a:r>
            <a:r>
              <a:rPr lang="en-US" baseline="0" dirty="0" smtClean="0"/>
              <a:t> settling for the REF6050 by applying a DC 4.9V input and measuring the conversions.  When we performed the same experiment using the REF5050 the performance was degraded at higher sampling rates.  For this experiment first select “Reference Settling” under “Pages”.  Next, select the sampling rate.  Here we will run the experiment for 1Msps, 500ksps, and 100ksps.  Let’s start with 1Msps.  Next enter the number of data sets that we will average to 20.  Next set the “</a:t>
            </a:r>
            <a:r>
              <a:rPr lang="en-US" baseline="0" dirty="0" err="1" smtClean="0"/>
              <a:t>Interset</a:t>
            </a:r>
            <a:r>
              <a:rPr lang="en-US" baseline="0" dirty="0" smtClean="0"/>
              <a:t>” delay to 100ms.  This is the delay between each set of points being measured.  Finally, press “Start test” and measure the reference droop.  The figure shown shows the results for 1Msps.  Repeat the experiment for 500ksps, and 100ksps.  Pause and measure droop at all three sampling rates.</a:t>
            </a:r>
          </a:p>
          <a:p>
            <a:endParaRPr lang="en-US" baseline="0" dirty="0" smtClean="0"/>
          </a:p>
          <a:p>
            <a:pPr defTabSz="2155789" eaLnBrk="1" fontAlgn="auto" hangingPunct="1">
              <a:spcBef>
                <a:spcPts val="0"/>
              </a:spcBef>
              <a:spcAft>
                <a:spcPts val="0"/>
              </a:spcAft>
              <a:defRPr/>
            </a:pPr>
            <a:r>
              <a:rPr lang="en-US" baseline="0" dirty="0" smtClean="0"/>
              <a:t>The table to the right shows the settling performance for the REF5050 system.  Ideally the droop should be less than 1 LSB.  As expected, the measured performance is very close to this target droop error.  This is because the wide bandwidth reference in the REF6050 responds quickly to the transient current requirements and holds the reference voltage constant.   Now let’s compare all the measured results.</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73</a:t>
            </a:fld>
            <a:endParaRPr lang="en-US">
              <a:solidFill>
                <a:prstClr val="black"/>
              </a:solidFill>
            </a:endParaRPr>
          </a:p>
        </p:txBody>
      </p:sp>
    </p:spTree>
    <p:extLst>
      <p:ext uri="{BB962C8B-B14F-4D97-AF65-F5344CB8AC3E}">
        <p14:creationId xmlns:p14="http://schemas.microsoft.com/office/powerpoint/2010/main" val="42281677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table summarizes the measured results for all tests in this experiment.  Your measured results should be close to the example measurements.  Again note that both the AC and DC performance for the REF6050 is good for all the sampling rates whereas the performance for the REF5050 is only good at lower sampling rates.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233229204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2155789" eaLnBrk="1" fontAlgn="auto" hangingPunct="1">
              <a:spcBef>
                <a:spcPts val="0"/>
              </a:spcBef>
              <a:spcAft>
                <a:spcPts val="0"/>
              </a:spcAft>
              <a:defRPr/>
            </a:pPr>
            <a:r>
              <a:rPr lang="en-US" dirty="0" smtClean="0"/>
              <a:t>That concludes the hands-on</a:t>
            </a:r>
            <a:r>
              <a:rPr lang="en-US" baseline="0" dirty="0" smtClean="0"/>
              <a:t> experiment.  I hope this was useful to you.  Thanks for your time.</a:t>
            </a:r>
            <a:endParaRPr lang="en-US" dirty="0" smtClean="0"/>
          </a:p>
          <a:p>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40741223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0.1Hz</a:t>
            </a:r>
            <a:r>
              <a:rPr lang="en-US" baseline="0" dirty="0" smtClean="0"/>
              <a:t> to 10Hz noise is an industry standard way of specifying 1/f or flicker noise.  It is measured using an active band pass filter that attenuates signals below 0.1Hz and above 10Hz.  It is not practical to filter 1/f noise as it extends down to zero frequency and you cannot set a filter cutoff to zero hertz.  Because this noise is very low in frequency it can be difficult to distinguish from ambient temperature drift.  The only practical way to minimize 1/f noise in references is to simply choose a reference model with good specifications.  Because this error source cannot be calibrated out it is often a key consideration when selecting devices.</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8</a:t>
            </a:fld>
            <a:endParaRPr lang="en-US" dirty="0"/>
          </a:p>
        </p:txBody>
      </p:sp>
    </p:spTree>
    <p:extLst>
      <p:ext uri="{BB962C8B-B14F-4D97-AF65-F5344CB8AC3E}">
        <p14:creationId xmlns:p14="http://schemas.microsoft.com/office/powerpoint/2010/main" val="519508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plot shows the output noise spectrum of the reference. </a:t>
            </a:r>
          </a:p>
          <a:p>
            <a:r>
              <a:rPr lang="en-US" dirty="0" smtClean="0"/>
              <a:t> </a:t>
            </a:r>
          </a:p>
          <a:p>
            <a:r>
              <a:rPr lang="en-US" dirty="0" smtClean="0"/>
              <a:t>[click] At low frequencies, the plot shows the 1/f noise component of the reference.  </a:t>
            </a:r>
          </a:p>
          <a:p>
            <a:endParaRPr lang="en-US" dirty="0"/>
          </a:p>
          <a:p>
            <a:r>
              <a:rPr lang="en-US" dirty="0" smtClean="0"/>
              <a:t>[click] At higher frequencies, the flat portion of the curve shows the broadband noise of the reference.  Broadband noise can be minimized by filtering the reference.  One approach is to</a:t>
            </a:r>
            <a:r>
              <a:rPr lang="en-US" baseline="0" dirty="0" smtClean="0"/>
              <a:t> simply add a larger filter capacitor at the output of the reference.  </a:t>
            </a:r>
          </a:p>
          <a:p>
            <a:r>
              <a:rPr lang="en-US" baseline="0" dirty="0" smtClean="0"/>
              <a:t>This graph shows how broadband noise is minimized using larger output capacitors.  </a:t>
            </a:r>
          </a:p>
          <a:p>
            <a:endParaRPr lang="en-US" dirty="0"/>
          </a:p>
          <a:p>
            <a:r>
              <a:rPr lang="en-US" baseline="0" dirty="0" smtClean="0"/>
              <a:t>[click] Another approach to minimizing broadband noise is to use an RC filter with a reference buffer.  In this case it is possible to set the cutoff frequency very low to minimize the broadband noise.  Note that this method is not practical without a reference buffer as the series resistance will limit the dynamic output impedance of the reference.   </a:t>
            </a:r>
            <a:endParaRPr lang="en-US" dirty="0"/>
          </a:p>
        </p:txBody>
      </p:sp>
      <p:sp>
        <p:nvSpPr>
          <p:cNvPr id="4" name="Slide Number Placeholder 3"/>
          <p:cNvSpPr>
            <a:spLocks noGrp="1"/>
          </p:cNvSpPr>
          <p:nvPr>
            <p:ph type="sldNum" sz="quarter" idx="10"/>
          </p:nvPr>
        </p:nvSpPr>
        <p:spPr/>
        <p:txBody>
          <a:bodyPr/>
          <a:lstStyle/>
          <a:p>
            <a:fld id="{7941C228-45F2-4BE7-8DD1-C2994D3BBA8A}" type="slidenum">
              <a:rPr lang="en-US" smtClean="0"/>
              <a:pPr/>
              <a:t>9</a:t>
            </a:fld>
            <a:endParaRPr lang="en-US" dirty="0"/>
          </a:p>
        </p:txBody>
      </p:sp>
    </p:spTree>
    <p:extLst>
      <p:ext uri="{BB962C8B-B14F-4D97-AF65-F5344CB8AC3E}">
        <p14:creationId xmlns:p14="http://schemas.microsoft.com/office/powerpoint/2010/main" val="4128185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34"/>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9"/>
            <a:ext cx="8458200" cy="1114425"/>
          </a:xfrm>
          <a:ln/>
        </p:spPr>
        <p:txBody>
          <a:bodyPr/>
          <a:lstStyle>
            <a:lvl1pPr marL="0" indent="0">
              <a:buFontTx/>
              <a:buNone/>
              <a:defRPr b="1"/>
            </a:lvl1pPr>
          </a:lstStyle>
          <a:p>
            <a:r>
              <a:rPr lang="en-US"/>
              <a:t>Click to edit Master subtitle style</a:t>
            </a:r>
          </a:p>
        </p:txBody>
      </p:sp>
    </p:spTree>
    <p:extLst>
      <p:ext uri="{BB962C8B-B14F-4D97-AF65-F5344CB8AC3E}">
        <p14:creationId xmlns:p14="http://schemas.microsoft.com/office/powerpoint/2010/main" val="130607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32"/>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9"/>
            <a:ext cx="8458200" cy="1114425"/>
          </a:xfrm>
          <a:ln/>
        </p:spPr>
        <p:txBody>
          <a:bodyPr/>
          <a:lstStyle>
            <a:lvl1pPr marL="0" indent="0">
              <a:buFontTx/>
              <a:buNone/>
              <a:defRPr b="1"/>
            </a:lvl1pPr>
          </a:lstStyle>
          <a:p>
            <a:r>
              <a:rPr lang="en-US"/>
              <a:t>Click to edit Master subtitle style</a:t>
            </a:r>
          </a:p>
        </p:txBody>
      </p:sp>
      <p:sp>
        <p:nvSpPr>
          <p:cNvPr id="6" name="Rectangle 6"/>
          <p:cNvSpPr>
            <a:spLocks noGrp="1" noChangeArrowheads="1"/>
          </p:cNvSpPr>
          <p:nvPr>
            <p:ph type="sldNum" sz="quarter" idx="4"/>
          </p:nvPr>
        </p:nvSpPr>
        <p:spPr bwMode="auto">
          <a:xfrm>
            <a:off x="6966064" y="4820883"/>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lvl1pPr algn="r">
              <a:defRPr sz="700"/>
            </a:lvl1pPr>
          </a:lstStyle>
          <a:p>
            <a:pPr>
              <a:defRPr/>
            </a:pPr>
            <a:fld id="{B6C70261-DCF8-4A97-9502-E8EEF2364CD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603216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074" name="Rectangle 2"/>
          <p:cNvSpPr>
            <a:spLocks noGrp="1" noChangeArrowheads="1"/>
          </p:cNvSpPr>
          <p:nvPr>
            <p:ph type="ctrTitle"/>
          </p:nvPr>
        </p:nvSpPr>
        <p:spPr>
          <a:xfrm>
            <a:off x="342900" y="1457325"/>
            <a:ext cx="8458200" cy="1102519"/>
          </a:xfrm>
        </p:spPr>
        <p:txBody>
          <a:bodyPr/>
          <a:lstStyle>
            <a:lvl1pPr>
              <a:defRPr sz="40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342900" y="2774156"/>
            <a:ext cx="8458200" cy="1114425"/>
          </a:xfrm>
          <a:ln/>
        </p:spPr>
        <p:txBody>
          <a:bodyPr/>
          <a:lstStyle>
            <a:lvl1pPr marL="0" indent="0">
              <a:buFontTx/>
              <a:buNone/>
              <a:defRPr b="1"/>
            </a:lvl1pPr>
          </a:lstStyle>
          <a:p>
            <a:r>
              <a:rPr lang="en-US" smtClean="0"/>
              <a:t>Click to edit Master subtitle style</a:t>
            </a:r>
            <a:endParaRPr lang="en-US"/>
          </a:p>
        </p:txBody>
      </p:sp>
      <p:sp>
        <p:nvSpPr>
          <p:cNvPr id="10" name="Rectangle 9"/>
          <p:cNvSpPr/>
          <p:nvPr userDrawn="1"/>
        </p:nvSpPr>
        <p:spPr>
          <a:xfrm>
            <a:off x="4" y="4743450"/>
            <a:ext cx="8804275"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fontAlgn="auto">
              <a:spcBef>
                <a:spcPts val="0"/>
              </a:spcBef>
              <a:spcAft>
                <a:spcPts val="0"/>
              </a:spcAft>
            </a:pPr>
            <a:endParaRPr lang="en-US">
              <a:solidFill>
                <a:srgbClr val="FFFFFF"/>
              </a:solidFill>
            </a:endParaRPr>
          </a:p>
        </p:txBody>
      </p:sp>
      <p:sp>
        <p:nvSpPr>
          <p:cNvPr id="11" name="Rectangle 10"/>
          <p:cNvSpPr/>
          <p:nvPr userDrawn="1"/>
        </p:nvSpPr>
        <p:spPr>
          <a:xfrm>
            <a:off x="41910" y="4743450"/>
            <a:ext cx="8740140"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fontAlgn="auto">
              <a:spcBef>
                <a:spcPts val="0"/>
              </a:spcBef>
              <a:spcAft>
                <a:spcPts val="0"/>
              </a:spcAft>
            </a:pPr>
            <a:endParaRPr lang="en-US">
              <a:solidFill>
                <a:srgbClr val="FFFFFF"/>
              </a:solidFill>
            </a:endParaRPr>
          </a:p>
        </p:txBody>
      </p:sp>
      <p:sp>
        <p:nvSpPr>
          <p:cNvPr id="12" name="Rectangle 11"/>
          <p:cNvSpPr/>
          <p:nvPr userDrawn="1"/>
        </p:nvSpPr>
        <p:spPr>
          <a:xfrm>
            <a:off x="0" y="4706938"/>
            <a:ext cx="8826500" cy="388620"/>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fontAlgn="auto">
              <a:spcBef>
                <a:spcPts val="0"/>
              </a:spcBef>
              <a:spcAft>
                <a:spcPts val="0"/>
              </a:spcAft>
            </a:pPr>
            <a:endParaRPr lang="en-US">
              <a:solidFill>
                <a:srgbClr val="FFFFFF"/>
              </a:solidFill>
            </a:endParaRPr>
          </a:p>
        </p:txBody>
      </p:sp>
      <p:pic>
        <p:nvPicPr>
          <p:cNvPr id="15" name="Picture 27" descr="ti_logo_powerpoint_1_line.png"/>
          <p:cNvPicPr>
            <a:picLocks noChangeAspect="1"/>
          </p:cNvPicPr>
          <p:nvPr userDrawn="1"/>
        </p:nvPicPr>
        <p:blipFill>
          <a:blip r:embed="rId3" cstate="print"/>
          <a:srcRect/>
          <a:stretch>
            <a:fillRect/>
          </a:stretch>
        </p:blipFill>
        <p:spPr bwMode="auto">
          <a:xfrm>
            <a:off x="7160948" y="4806157"/>
            <a:ext cx="1562364" cy="193146"/>
          </a:xfrm>
          <a:prstGeom prst="rect">
            <a:avLst/>
          </a:prstGeom>
          <a:noFill/>
          <a:ln w="9525">
            <a:noFill/>
            <a:miter lim="800000"/>
            <a:headEnd/>
            <a:tailEnd/>
          </a:ln>
        </p:spPr>
      </p:pic>
      <p:sp>
        <p:nvSpPr>
          <p:cNvPr id="8" name="Rectangle 6"/>
          <p:cNvSpPr>
            <a:spLocks noGrp="1" noChangeArrowheads="1"/>
          </p:cNvSpPr>
          <p:nvPr>
            <p:ph type="sldNum" sz="quarter" idx="4"/>
          </p:nvPr>
        </p:nvSpPr>
        <p:spPr bwMode="auto">
          <a:xfrm>
            <a:off x="6966064" y="4820883"/>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lvl1pPr algn="r">
              <a:defRPr sz="700"/>
            </a:lvl1pPr>
          </a:lstStyle>
          <a:p>
            <a:pPr>
              <a:defRPr/>
            </a:pPr>
            <a:fld id="{B6C70261-DCF8-4A97-9502-E8EEF2364CD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63436703"/>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6" name="Picture 5" descr="Classroom_pp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25"/>
            <a:ext cx="8458200" cy="1102519"/>
          </a:xfrm>
        </p:spPr>
        <p:txBody>
          <a:bodyPr/>
          <a:lstStyle>
            <a:lvl1pPr>
              <a:defRPr sz="40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342900" y="2774156"/>
            <a:ext cx="8458200" cy="1114425"/>
          </a:xfrm>
          <a:ln/>
        </p:spPr>
        <p:txBody>
          <a:bodyPr/>
          <a:lstStyle>
            <a:lvl1pPr marL="0" indent="0">
              <a:buFontTx/>
              <a:buNone/>
              <a:defRPr b="1"/>
            </a:lvl1pPr>
          </a:lstStyle>
          <a:p>
            <a:r>
              <a:rPr lang="en-US" smtClean="0"/>
              <a:t>Click to edit Master subtitle style</a:t>
            </a:r>
            <a:endParaRPr lang="en-US"/>
          </a:p>
        </p:txBody>
      </p:sp>
      <p:sp>
        <p:nvSpPr>
          <p:cNvPr id="16" name="Rectangle 15"/>
          <p:cNvSpPr/>
          <p:nvPr userDrawn="1"/>
        </p:nvSpPr>
        <p:spPr>
          <a:xfrm>
            <a:off x="4" y="4743450"/>
            <a:ext cx="8804275"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fontAlgn="auto">
              <a:spcBef>
                <a:spcPts val="0"/>
              </a:spcBef>
              <a:spcAft>
                <a:spcPts val="0"/>
              </a:spcAft>
            </a:pPr>
            <a:endParaRPr lang="en-US">
              <a:solidFill>
                <a:srgbClr val="FFFFFF"/>
              </a:solidFill>
            </a:endParaRPr>
          </a:p>
        </p:txBody>
      </p:sp>
      <p:sp>
        <p:nvSpPr>
          <p:cNvPr id="17" name="Rectangle 16"/>
          <p:cNvSpPr/>
          <p:nvPr userDrawn="1"/>
        </p:nvSpPr>
        <p:spPr>
          <a:xfrm>
            <a:off x="41910" y="4743450"/>
            <a:ext cx="8740140"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fontAlgn="auto">
              <a:spcBef>
                <a:spcPts val="0"/>
              </a:spcBef>
              <a:spcAft>
                <a:spcPts val="0"/>
              </a:spcAft>
            </a:pPr>
            <a:endParaRPr lang="en-US">
              <a:solidFill>
                <a:srgbClr val="FFFFFF"/>
              </a:solidFill>
            </a:endParaRPr>
          </a:p>
        </p:txBody>
      </p:sp>
      <p:sp>
        <p:nvSpPr>
          <p:cNvPr id="18" name="Rectangle 17"/>
          <p:cNvSpPr/>
          <p:nvPr userDrawn="1"/>
        </p:nvSpPr>
        <p:spPr>
          <a:xfrm>
            <a:off x="0" y="4706938"/>
            <a:ext cx="8826500" cy="388620"/>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fontAlgn="auto">
              <a:spcBef>
                <a:spcPts val="0"/>
              </a:spcBef>
              <a:spcAft>
                <a:spcPts val="0"/>
              </a:spcAft>
            </a:pPr>
            <a:endParaRPr lang="en-US">
              <a:solidFill>
                <a:srgbClr val="FFFFFF"/>
              </a:solidFill>
            </a:endParaRPr>
          </a:p>
        </p:txBody>
      </p:sp>
      <p:pic>
        <p:nvPicPr>
          <p:cNvPr id="14" name="Picture 27" descr="ti_logo_powerpoint_1_line.png"/>
          <p:cNvPicPr>
            <a:picLocks noChangeAspect="1"/>
          </p:cNvPicPr>
          <p:nvPr userDrawn="1"/>
        </p:nvPicPr>
        <p:blipFill>
          <a:blip r:embed="rId3" cstate="print"/>
          <a:srcRect/>
          <a:stretch>
            <a:fillRect/>
          </a:stretch>
        </p:blipFill>
        <p:spPr bwMode="auto">
          <a:xfrm>
            <a:off x="7160948" y="4806157"/>
            <a:ext cx="1562364" cy="193146"/>
          </a:xfrm>
          <a:prstGeom prst="rect">
            <a:avLst/>
          </a:prstGeom>
          <a:noFill/>
          <a:ln w="9525">
            <a:noFill/>
            <a:miter lim="800000"/>
            <a:headEnd/>
            <a:tailEnd/>
          </a:ln>
        </p:spPr>
      </p:pic>
      <p:sp>
        <p:nvSpPr>
          <p:cNvPr id="11" name="Rectangle 6"/>
          <p:cNvSpPr>
            <a:spLocks noGrp="1" noChangeArrowheads="1"/>
          </p:cNvSpPr>
          <p:nvPr>
            <p:ph type="sldNum" sz="quarter" idx="4"/>
          </p:nvPr>
        </p:nvSpPr>
        <p:spPr bwMode="auto">
          <a:xfrm>
            <a:off x="6966064" y="4820883"/>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lvl1pPr algn="r">
              <a:defRPr sz="700"/>
            </a:lvl1pPr>
          </a:lstStyle>
          <a:p>
            <a:pPr>
              <a:defRPr/>
            </a:pPr>
            <a:fld id="{B6C70261-DCF8-4A97-9502-E8EEF2364CD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18712848"/>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4" name="Picture 6" descr="selected_powerpoint_bg_1_grey.jpg"/>
          <p:cNvPicPr>
            <a:picLocks noChangeAspect="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3074" name="Rectangle 2"/>
          <p:cNvSpPr>
            <a:spLocks noGrp="1" noChangeArrowheads="1"/>
          </p:cNvSpPr>
          <p:nvPr>
            <p:ph type="ctrTitle"/>
          </p:nvPr>
        </p:nvSpPr>
        <p:spPr>
          <a:xfrm>
            <a:off x="342900" y="1457325"/>
            <a:ext cx="8458200" cy="1102519"/>
          </a:xfrm>
        </p:spPr>
        <p:txBody>
          <a:bodyPr/>
          <a:lstStyle>
            <a:lvl1pPr>
              <a:defRPr sz="40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342900" y="2774156"/>
            <a:ext cx="8458200" cy="1114425"/>
          </a:xfrm>
          <a:ln/>
        </p:spPr>
        <p:txBody>
          <a:bodyPr/>
          <a:lstStyle>
            <a:lvl1pPr marL="0" indent="0">
              <a:buFontTx/>
              <a:buNone/>
              <a:defRPr b="1"/>
            </a:lvl1pPr>
          </a:lstStyle>
          <a:p>
            <a:r>
              <a:rPr lang="en-US" smtClean="0"/>
              <a:t>Click to edit Master subtitle style</a:t>
            </a:r>
            <a:endParaRPr lang="en-US"/>
          </a:p>
        </p:txBody>
      </p:sp>
      <p:sp>
        <p:nvSpPr>
          <p:cNvPr id="10" name="Rectangle 9"/>
          <p:cNvSpPr/>
          <p:nvPr userDrawn="1"/>
        </p:nvSpPr>
        <p:spPr>
          <a:xfrm>
            <a:off x="4" y="4743450"/>
            <a:ext cx="8804275"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fontAlgn="auto">
              <a:spcBef>
                <a:spcPts val="0"/>
              </a:spcBef>
              <a:spcAft>
                <a:spcPts val="0"/>
              </a:spcAft>
            </a:pPr>
            <a:endParaRPr lang="en-US">
              <a:solidFill>
                <a:srgbClr val="FFFFFF"/>
              </a:solidFill>
            </a:endParaRPr>
          </a:p>
        </p:txBody>
      </p:sp>
      <p:sp>
        <p:nvSpPr>
          <p:cNvPr id="12" name="Rectangle 11"/>
          <p:cNvSpPr/>
          <p:nvPr userDrawn="1"/>
        </p:nvSpPr>
        <p:spPr>
          <a:xfrm>
            <a:off x="41910" y="4743450"/>
            <a:ext cx="8740140"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fontAlgn="auto">
              <a:spcBef>
                <a:spcPts val="0"/>
              </a:spcBef>
              <a:spcAft>
                <a:spcPts val="0"/>
              </a:spcAft>
            </a:pPr>
            <a:endParaRPr lang="en-US">
              <a:solidFill>
                <a:srgbClr val="FFFFFF"/>
              </a:solidFill>
            </a:endParaRPr>
          </a:p>
        </p:txBody>
      </p:sp>
      <p:sp>
        <p:nvSpPr>
          <p:cNvPr id="14" name="Rectangle 13"/>
          <p:cNvSpPr/>
          <p:nvPr userDrawn="1"/>
        </p:nvSpPr>
        <p:spPr>
          <a:xfrm>
            <a:off x="0" y="4706938"/>
            <a:ext cx="8826500" cy="388620"/>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fontAlgn="auto">
              <a:spcBef>
                <a:spcPts val="0"/>
              </a:spcBef>
              <a:spcAft>
                <a:spcPts val="0"/>
              </a:spcAft>
            </a:pPr>
            <a:endParaRPr lang="en-US">
              <a:solidFill>
                <a:srgbClr val="FFFFFF"/>
              </a:solidFill>
            </a:endParaRPr>
          </a:p>
        </p:txBody>
      </p:sp>
      <p:pic>
        <p:nvPicPr>
          <p:cNvPr id="11" name="Picture 27" descr="ti_logo_powerpoint_1_line.png"/>
          <p:cNvPicPr>
            <a:picLocks noChangeAspect="1"/>
          </p:cNvPicPr>
          <p:nvPr userDrawn="1"/>
        </p:nvPicPr>
        <p:blipFill>
          <a:blip r:embed="rId3" cstate="print"/>
          <a:srcRect/>
          <a:stretch>
            <a:fillRect/>
          </a:stretch>
        </p:blipFill>
        <p:spPr bwMode="auto">
          <a:xfrm>
            <a:off x="7160948" y="4806157"/>
            <a:ext cx="1562364" cy="193146"/>
          </a:xfrm>
          <a:prstGeom prst="rect">
            <a:avLst/>
          </a:prstGeom>
          <a:noFill/>
          <a:ln w="9525">
            <a:noFill/>
            <a:miter lim="800000"/>
            <a:headEnd/>
            <a:tailEnd/>
          </a:ln>
        </p:spPr>
      </p:pic>
      <p:sp>
        <p:nvSpPr>
          <p:cNvPr id="9" name="Rectangle 6"/>
          <p:cNvSpPr>
            <a:spLocks noGrp="1" noChangeArrowheads="1"/>
          </p:cNvSpPr>
          <p:nvPr>
            <p:ph type="sldNum" sz="quarter" idx="4"/>
          </p:nvPr>
        </p:nvSpPr>
        <p:spPr bwMode="auto">
          <a:xfrm>
            <a:off x="6966064" y="4820883"/>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lvl1pPr algn="r">
              <a:defRPr sz="700"/>
            </a:lvl1pPr>
          </a:lstStyle>
          <a:p>
            <a:pPr>
              <a:defRPr/>
            </a:pPr>
            <a:fld id="{B6C70261-DCF8-4A97-9502-E8EEF2364CD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425274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33379" y="786357"/>
            <a:ext cx="8467725" cy="3709449"/>
          </a:xfrm>
        </p:spPr>
        <p:txBody>
          <a:bodyPr/>
          <a:lstStyle>
            <a:lvl1pPr>
              <a:spcBef>
                <a:spcPts val="667"/>
              </a:spcBef>
              <a:defRPr/>
            </a:lvl1pPr>
            <a:lvl3pPr>
              <a:defRPr sz="1500"/>
            </a:lvl3pPr>
            <a:lvl4pPr>
              <a:defRPr sz="15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Rectangle 6"/>
          <p:cNvSpPr>
            <a:spLocks noGrp="1" noChangeArrowheads="1"/>
          </p:cNvSpPr>
          <p:nvPr>
            <p:ph type="sldNum" sz="quarter" idx="10"/>
          </p:nvPr>
        </p:nvSpPr>
        <p:spPr>
          <a:xfrm>
            <a:off x="6966064" y="4820883"/>
            <a:ext cx="2133600" cy="154782"/>
          </a:xfrm>
          <a:prstGeom prst="rect">
            <a:avLst/>
          </a:prstGeom>
          <a:ln/>
        </p:spPr>
        <p:txBody>
          <a:bodyPr/>
          <a:lstStyle>
            <a:lvl1pPr>
              <a:defRPr/>
            </a:lvl1pPr>
          </a:lstStyle>
          <a:p>
            <a:pPr>
              <a:defRPr/>
            </a:pPr>
            <a:fld id="{2B97888F-6AF7-4263-B69D-592D8C33BAC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134401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8"/>
            <a:ext cx="7772400" cy="1021557"/>
          </a:xfrm>
        </p:spPr>
        <p:txBody>
          <a:bodyPr anchor="t"/>
          <a:lstStyle>
            <a:lvl1pPr algn="l">
              <a:defRPr sz="3300" b="1" cap="all">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700"/>
            </a:lvl1pPr>
            <a:lvl2pPr marL="380895" indent="0">
              <a:buNone/>
              <a:defRPr sz="1500"/>
            </a:lvl2pPr>
            <a:lvl3pPr marL="761790" indent="0">
              <a:buNone/>
              <a:defRPr sz="1300"/>
            </a:lvl3pPr>
            <a:lvl4pPr marL="1142683" indent="0">
              <a:buNone/>
              <a:defRPr sz="1200"/>
            </a:lvl4pPr>
            <a:lvl5pPr marL="1523573" indent="0">
              <a:buNone/>
              <a:defRPr sz="1200"/>
            </a:lvl5pPr>
            <a:lvl6pPr marL="1904467" indent="0">
              <a:buNone/>
              <a:defRPr sz="1200"/>
            </a:lvl6pPr>
            <a:lvl7pPr marL="2285362" indent="0">
              <a:buNone/>
              <a:defRPr sz="1200"/>
            </a:lvl7pPr>
            <a:lvl8pPr marL="2666253" indent="0">
              <a:buNone/>
              <a:defRPr sz="1200"/>
            </a:lvl8pPr>
            <a:lvl9pPr marL="3047146" indent="0">
              <a:buNone/>
              <a:defRPr sz="1200"/>
            </a:lvl9pPr>
          </a:lstStyle>
          <a:p>
            <a:pPr lvl="0"/>
            <a:r>
              <a:rPr lang="en-US" smtClean="0"/>
              <a:t>Click to edit Master text styles</a:t>
            </a:r>
          </a:p>
        </p:txBody>
      </p:sp>
      <p:sp>
        <p:nvSpPr>
          <p:cNvPr id="6" name="Slide Number Placeholder 5"/>
          <p:cNvSpPr>
            <a:spLocks noGrp="1" noChangeArrowheads="1"/>
          </p:cNvSpPr>
          <p:nvPr>
            <p:ph type="sldNum" sz="quarter" idx="10"/>
          </p:nvPr>
        </p:nvSpPr>
        <p:spPr>
          <a:xfrm>
            <a:off x="6966064" y="4820883"/>
            <a:ext cx="2133600" cy="154782"/>
          </a:xfrm>
          <a:prstGeom prst="rect">
            <a:avLst/>
          </a:prstGeom>
          <a:ln/>
        </p:spPr>
        <p:txBody>
          <a:bodyPr/>
          <a:lstStyle>
            <a:lvl1pPr>
              <a:defRPr/>
            </a:lvl1pPr>
          </a:lstStyle>
          <a:p>
            <a:pPr>
              <a:defRPr/>
            </a:pPr>
            <a:fld id="{204C35C9-3222-4444-B33E-8AB075BE83C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147700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333376" y="889398"/>
            <a:ext cx="4157663"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3438" y="889398"/>
            <a:ext cx="4157662"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6"/>
          <p:cNvSpPr>
            <a:spLocks noGrp="1" noChangeArrowheads="1"/>
          </p:cNvSpPr>
          <p:nvPr>
            <p:ph type="sldNum" sz="quarter" idx="10"/>
          </p:nvPr>
        </p:nvSpPr>
        <p:spPr>
          <a:xfrm>
            <a:off x="6966064" y="4820883"/>
            <a:ext cx="2133600" cy="154782"/>
          </a:xfrm>
          <a:prstGeom prst="rect">
            <a:avLst/>
          </a:prstGeom>
          <a:ln/>
        </p:spPr>
        <p:txBody>
          <a:bodyPr/>
          <a:lstStyle>
            <a:lvl1pPr>
              <a:defRPr/>
            </a:lvl1pPr>
          </a:lstStyle>
          <a:p>
            <a:pPr>
              <a:defRPr/>
            </a:pPr>
            <a:fld id="{B53548F6-AAA9-4A8D-A869-511B3DFE325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448352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smtClean="0"/>
              <a:t>Click to edit Master text styles</a:t>
            </a:r>
          </a:p>
        </p:txBody>
      </p:sp>
      <p:sp>
        <p:nvSpPr>
          <p:cNvPr id="4" name="Content Placeholder 3"/>
          <p:cNvSpPr>
            <a:spLocks noGrp="1"/>
          </p:cNvSpPr>
          <p:nvPr>
            <p:ph sz="half" idx="2"/>
          </p:nvPr>
        </p:nvSpPr>
        <p:spPr>
          <a:xfrm>
            <a:off x="457200" y="1631157"/>
            <a:ext cx="4040188"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9" y="1151335"/>
            <a:ext cx="4041775"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smtClean="0"/>
              <a:t>Click to edit Master text styles</a:t>
            </a:r>
          </a:p>
        </p:txBody>
      </p:sp>
      <p:sp>
        <p:nvSpPr>
          <p:cNvPr id="6" name="Content Placeholder 5"/>
          <p:cNvSpPr>
            <a:spLocks noGrp="1"/>
          </p:cNvSpPr>
          <p:nvPr>
            <p:ph sz="quarter" idx="4"/>
          </p:nvPr>
        </p:nvSpPr>
        <p:spPr>
          <a:xfrm>
            <a:off x="4645029" y="1631157"/>
            <a:ext cx="4041775"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noChangeArrowheads="1"/>
          </p:cNvSpPr>
          <p:nvPr>
            <p:ph type="sldNum" sz="quarter" idx="10"/>
          </p:nvPr>
        </p:nvSpPr>
        <p:spPr>
          <a:xfrm>
            <a:off x="6966064" y="4820883"/>
            <a:ext cx="2133600" cy="154782"/>
          </a:xfrm>
          <a:prstGeom prst="rect">
            <a:avLst/>
          </a:prstGeom>
          <a:ln/>
        </p:spPr>
        <p:txBody>
          <a:bodyPr/>
          <a:lstStyle>
            <a:lvl1pPr>
              <a:defRPr/>
            </a:lvl1pPr>
          </a:lstStyle>
          <a:p>
            <a:pPr>
              <a:defRPr/>
            </a:pPr>
            <a:fld id="{204C35C9-3222-4444-B33E-8AB075BE83C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979624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a:xfrm>
            <a:off x="6966064" y="4820883"/>
            <a:ext cx="2133600" cy="154782"/>
          </a:xfrm>
          <a:prstGeom prst="rect">
            <a:avLst/>
          </a:prstGeom>
          <a:ln/>
        </p:spPr>
        <p:txBody>
          <a:bodyPr/>
          <a:lstStyle>
            <a:lvl1pPr>
              <a:defRPr/>
            </a:lvl1pPr>
          </a:lstStyle>
          <a:p>
            <a:pPr>
              <a:defRPr/>
            </a:pPr>
            <a:fld id="{D4C52F08-588C-488E-A5AB-DF69250DE86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324070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6966064" y="4820883"/>
            <a:ext cx="2133600" cy="154782"/>
          </a:xfrm>
          <a:prstGeom prst="rect">
            <a:avLst/>
          </a:prstGeom>
          <a:ln/>
        </p:spPr>
        <p:txBody>
          <a:bodyPr/>
          <a:lstStyle>
            <a:lvl1pPr>
              <a:defRPr/>
            </a:lvl1pPr>
          </a:lstStyle>
          <a:p>
            <a:pPr>
              <a:defRPr/>
            </a:pPr>
            <a:fld id="{ED430B41-3034-4777-B6DE-71856D98569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805683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15" name="Picture 14" descr="selected_powerpoint_bg_2_1280x720.jpg"/>
          <p:cNvPicPr>
            <a:picLocks noChangeAspect="1"/>
          </p:cNvPicPr>
          <p:nvPr userDrawn="1"/>
        </p:nvPicPr>
        <p:blipFill>
          <a:blip r:embed="rId2" cstate="print"/>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4"/>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9"/>
            <a:ext cx="8458200" cy="1114425"/>
          </a:xfrm>
          <a:ln/>
        </p:spPr>
        <p:txBody>
          <a:bodyPr/>
          <a:lstStyle>
            <a:lvl1pPr marL="0" indent="0">
              <a:buFontTx/>
              <a:buNone/>
              <a:defRPr b="1"/>
            </a:lvl1pPr>
          </a:lstStyle>
          <a:p>
            <a:r>
              <a:rPr lang="en-US"/>
              <a:t>Click to edit Master subtitle style</a:t>
            </a:r>
          </a:p>
        </p:txBody>
      </p:sp>
      <p:grpSp>
        <p:nvGrpSpPr>
          <p:cNvPr id="16" name="Group 15"/>
          <p:cNvGrpSpPr/>
          <p:nvPr userDrawn="1"/>
        </p:nvGrpSpPr>
        <p:grpSpPr>
          <a:xfrm>
            <a:off x="0" y="4706938"/>
            <a:ext cx="8826500" cy="388620"/>
            <a:chOff x="0" y="6321425"/>
            <a:chExt cx="10591800" cy="466344"/>
          </a:xfrm>
        </p:grpSpPr>
        <p:sp>
          <p:nvSpPr>
            <p:cNvPr id="17" name="Rectangle 16"/>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pic>
          <p:nvPicPr>
            <p:cNvPr id="18"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2806300681"/>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8"/>
            <a:ext cx="3008313" cy="871538"/>
          </a:xfrm>
        </p:spPr>
        <p:txBody>
          <a:bodyPr anchor="b"/>
          <a:lstStyle>
            <a:lvl1pPr algn="l">
              <a:defRPr sz="2700" b="1">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04789"/>
            <a:ext cx="5111750" cy="4389835"/>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700"/>
            </a:lvl6pPr>
            <a:lvl7pPr>
              <a:defRPr sz="1700"/>
            </a:lvl7pPr>
            <a:lvl8pPr>
              <a:defRPr sz="1700"/>
            </a:lvl8pPr>
            <a:lvl9pPr>
              <a:defRPr sz="17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1" y="1076325"/>
            <a:ext cx="3008313" cy="3518298"/>
          </a:xfrm>
        </p:spPr>
        <p:txBody>
          <a:bodyPr/>
          <a:lstStyle>
            <a:lvl1pPr marL="0" indent="0">
              <a:buNone/>
              <a:defRPr sz="1700"/>
            </a:lvl1pPr>
            <a:lvl2pPr marL="380895" indent="0">
              <a:buNone/>
              <a:defRPr sz="1000"/>
            </a:lvl2pPr>
            <a:lvl3pPr marL="761790" indent="0">
              <a:buNone/>
              <a:defRPr sz="800"/>
            </a:lvl3pPr>
            <a:lvl4pPr marL="1142683" indent="0">
              <a:buNone/>
              <a:defRPr sz="700"/>
            </a:lvl4pPr>
            <a:lvl5pPr marL="1523573" indent="0">
              <a:buNone/>
              <a:defRPr sz="700"/>
            </a:lvl5pPr>
            <a:lvl6pPr marL="1904467" indent="0">
              <a:buNone/>
              <a:defRPr sz="700"/>
            </a:lvl6pPr>
            <a:lvl7pPr marL="2285362" indent="0">
              <a:buNone/>
              <a:defRPr sz="700"/>
            </a:lvl7pPr>
            <a:lvl8pPr marL="2666253" indent="0">
              <a:buNone/>
              <a:defRPr sz="700"/>
            </a:lvl8pPr>
            <a:lvl9pPr marL="3047146" indent="0">
              <a:buNone/>
              <a:defRPr sz="700"/>
            </a:lvl9pPr>
          </a:lstStyle>
          <a:p>
            <a:pPr lvl="0"/>
            <a:r>
              <a:rPr lang="en-US" dirty="0" smtClean="0"/>
              <a:t>Click to edit Master text styles</a:t>
            </a:r>
          </a:p>
        </p:txBody>
      </p:sp>
      <p:sp>
        <p:nvSpPr>
          <p:cNvPr id="5" name="Rectangle 6"/>
          <p:cNvSpPr>
            <a:spLocks noGrp="1" noChangeArrowheads="1"/>
          </p:cNvSpPr>
          <p:nvPr>
            <p:ph type="sldNum" sz="quarter" idx="10"/>
          </p:nvPr>
        </p:nvSpPr>
        <p:spPr>
          <a:xfrm>
            <a:off x="6966064" y="4820883"/>
            <a:ext cx="2133600" cy="154782"/>
          </a:xfrm>
          <a:prstGeom prst="rect">
            <a:avLst/>
          </a:prstGeom>
          <a:ln/>
        </p:spPr>
        <p:txBody>
          <a:bodyPr/>
          <a:lstStyle>
            <a:lvl1pPr>
              <a:defRPr/>
            </a:lvl1pPr>
          </a:lstStyle>
          <a:p>
            <a:pPr>
              <a:defRPr/>
            </a:pPr>
            <a:fld id="{D9B97EEC-B5BC-42C5-B73F-31CC660D4D8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814916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3"/>
          </a:xfrm>
        </p:spPr>
        <p:txBody>
          <a:bodyPr anchor="b"/>
          <a:lstStyle>
            <a:lvl1pPr algn="l">
              <a:defRPr sz="2300" b="1">
                <a:solidFill>
                  <a:schemeClr val="tx2"/>
                </a:solidFil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459582"/>
            <a:ext cx="5486400" cy="3086100"/>
          </a:xfrm>
        </p:spPr>
        <p:txBody>
          <a:bodyPr/>
          <a:lstStyle>
            <a:lvl1pPr marL="0" indent="0">
              <a:buNone/>
              <a:defRPr sz="2700"/>
            </a:lvl1pPr>
            <a:lvl2pPr marL="380895" indent="0">
              <a:buNone/>
              <a:defRPr sz="2300"/>
            </a:lvl2pPr>
            <a:lvl3pPr marL="761790" indent="0">
              <a:buNone/>
              <a:defRPr sz="2000"/>
            </a:lvl3pPr>
            <a:lvl4pPr marL="1142683" indent="0">
              <a:buNone/>
              <a:defRPr sz="1700"/>
            </a:lvl4pPr>
            <a:lvl5pPr marL="1523573" indent="0">
              <a:buNone/>
              <a:defRPr sz="1700"/>
            </a:lvl5pPr>
            <a:lvl6pPr marL="1904467" indent="0">
              <a:buNone/>
              <a:defRPr sz="1700"/>
            </a:lvl6pPr>
            <a:lvl7pPr marL="2285362" indent="0">
              <a:buNone/>
              <a:defRPr sz="1700"/>
            </a:lvl7pPr>
            <a:lvl8pPr marL="2666253" indent="0">
              <a:buNone/>
              <a:defRPr sz="1700"/>
            </a:lvl8pPr>
            <a:lvl9pPr marL="3047146" indent="0">
              <a:buNone/>
              <a:defRPr sz="1700"/>
            </a:lvl9pPr>
          </a:lstStyle>
          <a:p>
            <a:pPr lvl="0"/>
            <a:endParaRPr lang="en-US" noProof="0" smtClean="0"/>
          </a:p>
        </p:txBody>
      </p:sp>
      <p:sp>
        <p:nvSpPr>
          <p:cNvPr id="4" name="Text Placeholder 3"/>
          <p:cNvSpPr>
            <a:spLocks noGrp="1"/>
          </p:cNvSpPr>
          <p:nvPr>
            <p:ph type="body" sz="half" idx="2"/>
          </p:nvPr>
        </p:nvSpPr>
        <p:spPr>
          <a:xfrm>
            <a:off x="1792288" y="4025504"/>
            <a:ext cx="5486400" cy="603647"/>
          </a:xfrm>
          <a:noFill/>
          <a:ln w="9525" algn="ctr">
            <a:noFill/>
            <a:miter lim="800000"/>
            <a:headEnd/>
            <a:tailEnd/>
          </a:ln>
        </p:spPr>
        <p:txBody>
          <a:bodyPr vert="horz" wrap="square" lIns="76179" tIns="38088" rIns="76179" bIns="38088" numCol="1" anchor="t" anchorCtr="0" compatLnSpc="1">
            <a:prstTxWarp prst="textNoShape">
              <a:avLst/>
            </a:prstTxWarp>
          </a:bodyPr>
          <a:lstStyle>
            <a:lvl1pPr marL="0" indent="0" algn="l" rtl="0" eaLnBrk="0" fontAlgn="base" hangingPunct="0">
              <a:spcAft>
                <a:spcPct val="0"/>
              </a:spcAft>
              <a:buNone/>
              <a:defRPr lang="en-US" sz="1700" smtClean="0">
                <a:solidFill>
                  <a:schemeClr val="tx1"/>
                </a:solidFill>
                <a:latin typeface="+mn-lt"/>
                <a:ea typeface="+mn-ea"/>
                <a:cs typeface="+mn-cs"/>
              </a:defRPr>
            </a:lvl1pPr>
            <a:lvl2pPr marL="380895" indent="0">
              <a:buNone/>
              <a:defRPr sz="1000"/>
            </a:lvl2pPr>
            <a:lvl3pPr marL="761790" indent="0">
              <a:buNone/>
              <a:defRPr sz="800"/>
            </a:lvl3pPr>
            <a:lvl4pPr marL="1142683" indent="0">
              <a:buNone/>
              <a:defRPr sz="700"/>
            </a:lvl4pPr>
            <a:lvl5pPr marL="1523573" indent="0">
              <a:buNone/>
              <a:defRPr sz="700"/>
            </a:lvl5pPr>
            <a:lvl6pPr marL="1904467" indent="0">
              <a:buNone/>
              <a:defRPr sz="700"/>
            </a:lvl6pPr>
            <a:lvl7pPr marL="2285362" indent="0">
              <a:buNone/>
              <a:defRPr sz="700"/>
            </a:lvl7pPr>
            <a:lvl8pPr marL="2666253" indent="0">
              <a:buNone/>
              <a:defRPr sz="700"/>
            </a:lvl8pPr>
            <a:lvl9pPr marL="3047146" indent="0">
              <a:buNone/>
              <a:defRPr sz="700"/>
            </a:lvl9pPr>
          </a:lstStyle>
          <a:p>
            <a:pPr lvl="0"/>
            <a:r>
              <a:rPr lang="en-US" smtClean="0"/>
              <a:t>Click to edit Master text styles</a:t>
            </a:r>
          </a:p>
        </p:txBody>
      </p:sp>
      <p:sp>
        <p:nvSpPr>
          <p:cNvPr id="5" name="Rectangle 6"/>
          <p:cNvSpPr>
            <a:spLocks noGrp="1" noChangeArrowheads="1"/>
          </p:cNvSpPr>
          <p:nvPr>
            <p:ph type="sldNum" sz="quarter" idx="10"/>
          </p:nvPr>
        </p:nvSpPr>
        <p:spPr>
          <a:xfrm>
            <a:off x="6966064" y="4820883"/>
            <a:ext cx="2133600" cy="154782"/>
          </a:xfrm>
          <a:prstGeom prst="rect">
            <a:avLst/>
          </a:prstGeom>
          <a:ln/>
        </p:spPr>
        <p:txBody>
          <a:bodyPr/>
          <a:lstStyle>
            <a:lvl1pPr>
              <a:defRPr/>
            </a:lvl1pPr>
          </a:lstStyle>
          <a:p>
            <a:pPr>
              <a:defRPr/>
            </a:pPr>
            <a:fld id="{8E55F34B-1C25-4090-A4A7-9CEE84F430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169709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a:xfrm>
            <a:off x="6966064" y="4820883"/>
            <a:ext cx="2133600" cy="154782"/>
          </a:xfrm>
          <a:prstGeom prst="rect">
            <a:avLst/>
          </a:prstGeom>
          <a:ln/>
        </p:spPr>
        <p:txBody>
          <a:bodyPr/>
          <a:lstStyle>
            <a:lvl1pPr>
              <a:defRPr/>
            </a:lvl1pPr>
          </a:lstStyle>
          <a:p>
            <a:pPr>
              <a:defRPr/>
            </a:pPr>
            <a:fld id="{34FE2BCE-81FD-49AD-8F3F-8C803C0A891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758308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4" y="107157"/>
            <a:ext cx="2141537" cy="4301728"/>
          </a:xfrm>
        </p:spPr>
        <p:txBody>
          <a:bodyPr vert="eaVert"/>
          <a:lstStyle>
            <a:lvl1pPr>
              <a:defRPr>
                <a:solidFill>
                  <a:schemeClr val="tx2"/>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231775" y="107157"/>
            <a:ext cx="6275388" cy="4301728"/>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a:xfrm>
            <a:off x="6966064" y="4820883"/>
            <a:ext cx="2133600" cy="154782"/>
          </a:xfrm>
          <a:prstGeom prst="rect">
            <a:avLst/>
          </a:prstGeom>
          <a:ln/>
        </p:spPr>
        <p:txBody>
          <a:bodyPr/>
          <a:lstStyle>
            <a:lvl1pPr>
              <a:defRPr/>
            </a:lvl1pPr>
          </a:lstStyle>
          <a:p>
            <a:pPr>
              <a:defRPr/>
            </a:pPr>
            <a:fld id="{9AB3E699-3BC5-4E82-A48B-54CC42B0E66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131142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Rectangle 6"/>
          <p:cNvSpPr>
            <a:spLocks noGrp="1" noChangeArrowheads="1"/>
          </p:cNvSpPr>
          <p:nvPr>
            <p:ph type="sldNum" sz="quarter" idx="10"/>
          </p:nvPr>
        </p:nvSpPr>
        <p:spPr>
          <a:xfrm>
            <a:off x="6966064" y="4820883"/>
            <a:ext cx="2133600" cy="154782"/>
          </a:xfrm>
          <a:prstGeom prst="rect">
            <a:avLst/>
          </a:prstGeom>
          <a:ln/>
        </p:spPr>
        <p:txBody>
          <a:bodyPr/>
          <a:lstStyle>
            <a:lvl1pPr>
              <a:defRPr/>
            </a:lvl1pPr>
          </a:lstStyle>
          <a:p>
            <a:pPr>
              <a:defRPr/>
            </a:pPr>
            <a:fld id="{9AB3E699-3BC5-4E82-A48B-54CC42B0E66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3876803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Content Placeholder 2"/>
          <p:cNvSpPr>
            <a:spLocks noGrp="1"/>
          </p:cNvSpPr>
          <p:nvPr>
            <p:ph idx="1"/>
          </p:nvPr>
        </p:nvSpPr>
        <p:spPr>
          <a:xfrm>
            <a:off x="333379" y="786356"/>
            <a:ext cx="8467725" cy="3709449"/>
          </a:xfrm>
        </p:spPr>
        <p:txBody>
          <a:bodyPr/>
          <a:lstStyle>
            <a:lvl1pPr>
              <a:spcBef>
                <a:spcPts val="667"/>
              </a:spcBef>
              <a:defRPr/>
            </a:lvl1pPr>
            <a:lvl3pPr>
              <a:defRPr sz="1500"/>
            </a:lvl3pPr>
            <a:lvl4pPr>
              <a:defRPr sz="15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Rectangle 6"/>
          <p:cNvSpPr>
            <a:spLocks noGrp="1" noChangeArrowheads="1"/>
          </p:cNvSpPr>
          <p:nvPr>
            <p:ph type="sldNum" sz="quarter" idx="10"/>
          </p:nvPr>
        </p:nvSpPr>
        <p:spPr>
          <a:xfrm>
            <a:off x="6966064" y="4820883"/>
            <a:ext cx="2133600" cy="154782"/>
          </a:xfrm>
          <a:prstGeom prst="rect">
            <a:avLst/>
          </a:prstGeom>
          <a:ln/>
        </p:spPr>
        <p:txBody>
          <a:bodyPr/>
          <a:lstStyle>
            <a:lvl1pPr>
              <a:defRPr/>
            </a:lvl1pPr>
          </a:lstStyle>
          <a:p>
            <a:pPr>
              <a:defRPr/>
            </a:pPr>
            <a:fld id="{9AB3E699-3BC5-4E82-A48B-54CC42B0E66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57077023"/>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Content Placeholder 2"/>
          <p:cNvSpPr>
            <a:spLocks noGrp="1"/>
          </p:cNvSpPr>
          <p:nvPr>
            <p:ph idx="1"/>
          </p:nvPr>
        </p:nvSpPr>
        <p:spPr>
          <a:xfrm>
            <a:off x="333379" y="786356"/>
            <a:ext cx="8467725" cy="3709449"/>
          </a:xfrm>
        </p:spPr>
        <p:txBody>
          <a:bodyPr/>
          <a:lstStyle>
            <a:lvl1pPr>
              <a:spcBef>
                <a:spcPts val="667"/>
              </a:spcBef>
              <a:defRPr/>
            </a:lvl1pPr>
            <a:lvl3pPr>
              <a:defRPr sz="1500"/>
            </a:lvl3pPr>
            <a:lvl4pPr>
              <a:defRPr sz="15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Rectangle 6"/>
          <p:cNvSpPr>
            <a:spLocks noGrp="1" noChangeArrowheads="1"/>
          </p:cNvSpPr>
          <p:nvPr>
            <p:ph type="sldNum" sz="quarter" idx="10"/>
          </p:nvPr>
        </p:nvSpPr>
        <p:spPr>
          <a:xfrm>
            <a:off x="6966064" y="4820883"/>
            <a:ext cx="2133600" cy="154782"/>
          </a:xfrm>
          <a:prstGeom prst="rect">
            <a:avLst/>
          </a:prstGeom>
          <a:ln/>
        </p:spPr>
        <p:txBody>
          <a:bodyPr/>
          <a:lstStyle>
            <a:lvl1pPr>
              <a:defRPr/>
            </a:lvl1pPr>
          </a:lstStyle>
          <a:p>
            <a:pPr>
              <a:defRPr/>
            </a:pPr>
            <a:fld id="{9AB3E699-3BC5-4E82-A48B-54CC42B0E66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939146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19" name="Picture 18" descr="selected_powerpoint_bg_1_1280x720.jpg"/>
          <p:cNvPicPr>
            <a:picLocks noChangeAspect="1"/>
          </p:cNvPicPr>
          <p:nvPr userDrawn="1"/>
        </p:nvPicPr>
        <p:blipFill>
          <a:blip r:embed="rId2" cstate="print"/>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4"/>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9"/>
            <a:ext cx="8458200" cy="1114425"/>
          </a:xfrm>
          <a:ln/>
        </p:spPr>
        <p:txBody>
          <a:bodyPr/>
          <a:lstStyle>
            <a:lvl1pPr marL="0" indent="0">
              <a:buFontTx/>
              <a:buNone/>
              <a:defRPr b="1"/>
            </a:lvl1pPr>
          </a:lstStyle>
          <a:p>
            <a:r>
              <a:rPr lang="en-US"/>
              <a:t>Click to edit Master subtitle style</a:t>
            </a:r>
          </a:p>
        </p:txBody>
      </p:sp>
      <p:grpSp>
        <p:nvGrpSpPr>
          <p:cNvPr id="20" name="Group 19"/>
          <p:cNvGrpSpPr/>
          <p:nvPr userDrawn="1"/>
        </p:nvGrpSpPr>
        <p:grpSpPr>
          <a:xfrm>
            <a:off x="0"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9239878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18" name="Picture 17" descr="selected_powerpoint_bg_1_grey1280x720.jpg"/>
          <p:cNvPicPr>
            <a:picLocks noChangeAspect="1"/>
          </p:cNvPicPr>
          <p:nvPr userDrawn="1"/>
        </p:nvPicPr>
        <p:blipFill>
          <a:blip r:embed="rId2" cstate="print"/>
          <a:stretch>
            <a:fillRect/>
          </a:stretch>
        </p:blipFill>
        <p:spPr>
          <a:xfrm>
            <a:off x="0" y="10298"/>
            <a:ext cx="9144000" cy="5143500"/>
          </a:xfrm>
          <a:prstGeom prst="rect">
            <a:avLst/>
          </a:prstGeom>
        </p:spPr>
      </p:pic>
      <p:sp>
        <p:nvSpPr>
          <p:cNvPr id="3074" name="Rectangle 2"/>
          <p:cNvSpPr>
            <a:spLocks noGrp="1" noChangeArrowheads="1"/>
          </p:cNvSpPr>
          <p:nvPr>
            <p:ph type="ctrTitle"/>
          </p:nvPr>
        </p:nvSpPr>
        <p:spPr>
          <a:xfrm>
            <a:off x="342900" y="1457334"/>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9"/>
            <a:ext cx="8458200" cy="1114425"/>
          </a:xfrm>
          <a:ln/>
        </p:spPr>
        <p:txBody>
          <a:bodyPr/>
          <a:lstStyle>
            <a:lvl1pPr marL="0" indent="0">
              <a:buFontTx/>
              <a:buNone/>
              <a:defRPr b="1"/>
            </a:lvl1pPr>
          </a:lstStyle>
          <a:p>
            <a:r>
              <a:rPr lang="en-US"/>
              <a:t>Click to edit Master subtitle style</a:t>
            </a:r>
          </a:p>
        </p:txBody>
      </p:sp>
      <p:grpSp>
        <p:nvGrpSpPr>
          <p:cNvPr id="20" name="Group 19"/>
          <p:cNvGrpSpPr/>
          <p:nvPr userDrawn="1"/>
        </p:nvGrpSpPr>
        <p:grpSpPr>
          <a:xfrm>
            <a:off x="0"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649365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33382" y="786359"/>
            <a:ext cx="8467725" cy="3709449"/>
          </a:xfrm>
        </p:spPr>
        <p:txBody>
          <a:bodyPr/>
          <a:lstStyle>
            <a:lvl1pPr>
              <a:spcBef>
                <a:spcPts val="667"/>
              </a:spcBef>
              <a:defRPr/>
            </a:lvl1pPr>
            <a:lvl3pPr>
              <a:defRPr sz="1500"/>
            </a:lvl3pPr>
            <a:lvl4pPr>
              <a:defRPr sz="15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solidFill>
                  <a:srgbClr val="000000"/>
                </a:solidFill>
              </a:rPr>
              <a:pPr>
                <a:defRPr/>
              </a:pPr>
              <a:t>‹#›</a:t>
            </a:fld>
            <a:endParaRPr lang="en-US" dirty="0">
              <a:solidFill>
                <a:srgbClr val="000000"/>
              </a:solidFill>
            </a:endParaRPr>
          </a:p>
        </p:txBody>
      </p:sp>
      <p:sp>
        <p:nvSpPr>
          <p:cNvPr id="5" name="Footer Placeholder 1"/>
          <p:cNvSpPr>
            <a:spLocks noGrp="1"/>
          </p:cNvSpPr>
          <p:nvPr>
            <p:ph type="ftr" sz="quarter" idx="3"/>
          </p:nvPr>
        </p:nvSpPr>
        <p:spPr>
          <a:xfrm>
            <a:off x="327789" y="4536037"/>
            <a:ext cx="3086100" cy="172599"/>
          </a:xfrm>
          <a:prstGeom prst="rect">
            <a:avLst/>
          </a:prstGeom>
        </p:spPr>
        <p:txBody>
          <a:bodyPr vert="horz" lIns="91440" tIns="45720" rIns="91440" bIns="45720" rtlCol="0" anchor="ctr"/>
          <a:lstStyle>
            <a:lvl1pPr algn="l">
              <a:defRPr sz="700">
                <a:solidFill>
                  <a:schemeClr val="tx1"/>
                </a:solidFill>
              </a:defRPr>
            </a:lvl1pPr>
          </a:lstStyle>
          <a:p>
            <a:pPr defTabSz="761790">
              <a:spcBef>
                <a:spcPct val="50000"/>
              </a:spcBef>
              <a:defRPr/>
            </a:pPr>
            <a:endParaRPr lang="en-US" dirty="0">
              <a:solidFill>
                <a:srgbClr val="000000"/>
              </a:solidFill>
            </a:endParaRPr>
          </a:p>
        </p:txBody>
      </p:sp>
    </p:spTree>
    <p:extLst>
      <p:ext uri="{BB962C8B-B14F-4D97-AF65-F5344CB8AC3E}">
        <p14:creationId xmlns:p14="http://schemas.microsoft.com/office/powerpoint/2010/main" val="13059447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9"/>
            <a:ext cx="7772400" cy="1021557"/>
          </a:xfrm>
        </p:spPr>
        <p:txBody>
          <a:bodyPr anchor="t"/>
          <a:lstStyle>
            <a:lvl1pPr algn="l">
              <a:defRPr sz="3300" b="1" cap="all">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700"/>
            </a:lvl1pPr>
            <a:lvl2pPr marL="380895" indent="0">
              <a:buNone/>
              <a:defRPr sz="1500"/>
            </a:lvl2pPr>
            <a:lvl3pPr marL="761790" indent="0">
              <a:buNone/>
              <a:defRPr sz="1300"/>
            </a:lvl3pPr>
            <a:lvl4pPr marL="1142683" indent="0">
              <a:buNone/>
              <a:defRPr sz="1200"/>
            </a:lvl4pPr>
            <a:lvl5pPr marL="1523573" indent="0">
              <a:buNone/>
              <a:defRPr sz="1200"/>
            </a:lvl5pPr>
            <a:lvl6pPr marL="1904467" indent="0">
              <a:buNone/>
              <a:defRPr sz="1200"/>
            </a:lvl6pPr>
            <a:lvl7pPr marL="2285362" indent="0">
              <a:buNone/>
              <a:defRPr sz="1200"/>
            </a:lvl7pPr>
            <a:lvl8pPr marL="2666253" indent="0">
              <a:buNone/>
              <a:defRPr sz="1200"/>
            </a:lvl8pPr>
            <a:lvl9pPr marL="3047146" indent="0">
              <a:buNone/>
              <a:defRPr sz="1200"/>
            </a:lvl9pPr>
          </a:lstStyle>
          <a:p>
            <a:pPr lvl="0"/>
            <a:r>
              <a:rPr lang="en-US" smtClean="0"/>
              <a:t>Click to edit Master text styles</a:t>
            </a:r>
          </a:p>
        </p:txBody>
      </p:sp>
      <p:sp>
        <p:nvSpPr>
          <p:cNvPr id="4" name="Rectangle 6"/>
          <p:cNvSpPr>
            <a:spLocks noGrp="1" noChangeArrowheads="1"/>
          </p:cNvSpPr>
          <p:nvPr>
            <p:ph type="sldNum" sz="quarter" idx="10"/>
          </p:nvPr>
        </p:nvSpPr>
        <p:spPr>
          <a:xfrm>
            <a:off x="6638925" y="4537472"/>
            <a:ext cx="2133600" cy="154782"/>
          </a:xfrm>
          <a:ln/>
        </p:spPr>
        <p:txBody>
          <a:bodyPr/>
          <a:lstStyle>
            <a:lvl1pPr>
              <a:defRPr/>
            </a:lvl1pPr>
          </a:lstStyle>
          <a:p>
            <a:pPr>
              <a:defRPr/>
            </a:pPr>
            <a:fld id="{4E6118DC-F0C3-4C61-9EEA-2C495CD0458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7764597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4" name="Footer Placeholder 1"/>
          <p:cNvSpPr>
            <a:spLocks noGrp="1"/>
          </p:cNvSpPr>
          <p:nvPr>
            <p:ph type="ftr" sz="quarter" idx="3"/>
          </p:nvPr>
        </p:nvSpPr>
        <p:spPr>
          <a:xfrm>
            <a:off x="327789" y="4536037"/>
            <a:ext cx="3086100" cy="172599"/>
          </a:xfrm>
          <a:prstGeom prst="rect">
            <a:avLst/>
          </a:prstGeom>
        </p:spPr>
        <p:txBody>
          <a:bodyPr vert="horz" lIns="91440" tIns="45720" rIns="91440" bIns="45720" rtlCol="0" anchor="ctr"/>
          <a:lstStyle>
            <a:lvl1pPr algn="l">
              <a:defRPr sz="700">
                <a:solidFill>
                  <a:schemeClr val="tx1"/>
                </a:solidFill>
              </a:defRPr>
            </a:lvl1pPr>
          </a:lstStyle>
          <a:p>
            <a:pPr defTabSz="761790">
              <a:spcBef>
                <a:spcPct val="50000"/>
              </a:spcBef>
              <a:defRPr/>
            </a:pPr>
            <a:endParaRPr lang="en-US" dirty="0">
              <a:solidFill>
                <a:srgbClr val="000000"/>
              </a:solidFill>
            </a:endParaRPr>
          </a:p>
        </p:txBody>
      </p:sp>
    </p:spTree>
    <p:extLst>
      <p:ext uri="{BB962C8B-B14F-4D97-AF65-F5344CB8AC3E}">
        <p14:creationId xmlns:p14="http://schemas.microsoft.com/office/powerpoint/2010/main" val="345537938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solidFill>
                  <a:srgbClr val="000000"/>
                </a:solidFill>
              </a:rPr>
              <a:pPr>
                <a:defRPr/>
              </a:pPr>
              <a:t>‹#›</a:t>
            </a:fld>
            <a:endParaRPr lang="en-US" dirty="0">
              <a:solidFill>
                <a:srgbClr val="000000"/>
              </a:solidFill>
            </a:endParaRPr>
          </a:p>
        </p:txBody>
      </p:sp>
      <p:sp>
        <p:nvSpPr>
          <p:cNvPr id="3" name="Footer Placeholder 1"/>
          <p:cNvSpPr>
            <a:spLocks noGrp="1"/>
          </p:cNvSpPr>
          <p:nvPr>
            <p:ph type="ftr" sz="quarter" idx="3"/>
          </p:nvPr>
        </p:nvSpPr>
        <p:spPr>
          <a:xfrm>
            <a:off x="327789" y="4536037"/>
            <a:ext cx="3086100" cy="172599"/>
          </a:xfrm>
          <a:prstGeom prst="rect">
            <a:avLst/>
          </a:prstGeom>
        </p:spPr>
        <p:txBody>
          <a:bodyPr vert="horz" lIns="91440" tIns="45720" rIns="91440" bIns="45720" rtlCol="0" anchor="ctr"/>
          <a:lstStyle>
            <a:lvl1pPr algn="l">
              <a:defRPr sz="700">
                <a:solidFill>
                  <a:schemeClr val="tx1"/>
                </a:solidFill>
              </a:defRPr>
            </a:lvl1pPr>
          </a:lstStyle>
          <a:p>
            <a:pPr defTabSz="761790">
              <a:spcBef>
                <a:spcPct val="50000"/>
              </a:spcBef>
              <a:defRPr/>
            </a:pPr>
            <a:endParaRPr lang="en-US" dirty="0">
              <a:solidFill>
                <a:srgbClr val="000000"/>
              </a:solidFill>
            </a:endParaRPr>
          </a:p>
        </p:txBody>
      </p:sp>
    </p:spTree>
    <p:extLst>
      <p:ext uri="{BB962C8B-B14F-4D97-AF65-F5344CB8AC3E}">
        <p14:creationId xmlns:p14="http://schemas.microsoft.com/office/powerpoint/2010/main" val="196392587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4" name="Rectangle 6"/>
          <p:cNvSpPr>
            <a:spLocks noGrp="1" noChangeArrowheads="1"/>
          </p:cNvSpPr>
          <p:nvPr>
            <p:ph type="sldNum" sz="quarter" idx="10"/>
          </p:nvPr>
        </p:nvSpPr>
        <p:spPr>
          <a:xfrm>
            <a:off x="6977743" y="4947901"/>
            <a:ext cx="2133600" cy="154781"/>
          </a:xfrm>
          <a:ln/>
        </p:spPr>
        <p:txBody>
          <a:bodyPr/>
          <a:lstStyle>
            <a:lvl1pPr>
              <a:defRPr/>
            </a:lvl1pPr>
          </a:lstStyle>
          <a:p>
            <a:pPr>
              <a:defRPr/>
            </a:pPr>
            <a:fld id="{BFDA812F-8479-4F37-8662-4BBFDADD9649}" type="slidenum">
              <a:rPr lang="en-US">
                <a:solidFill>
                  <a:srgbClr val="000000"/>
                </a:solidFill>
              </a:rPr>
              <a:pPr>
                <a:defRPr/>
              </a:pPr>
              <a:t>‹#›</a:t>
            </a:fld>
            <a:endParaRPr lang="en-US" dirty="0">
              <a:solidFill>
                <a:srgbClr val="000000"/>
              </a:solidFill>
            </a:endParaRPr>
          </a:p>
        </p:txBody>
      </p:sp>
      <p:sp>
        <p:nvSpPr>
          <p:cNvPr id="5" name="Footer Placeholder 1"/>
          <p:cNvSpPr>
            <a:spLocks noGrp="1"/>
          </p:cNvSpPr>
          <p:nvPr>
            <p:ph type="ftr" sz="quarter" idx="3"/>
          </p:nvPr>
        </p:nvSpPr>
        <p:spPr>
          <a:xfrm>
            <a:off x="327789" y="4536035"/>
            <a:ext cx="3086100" cy="172599"/>
          </a:xfrm>
          <a:prstGeom prst="rect">
            <a:avLst/>
          </a:prstGeom>
        </p:spPr>
        <p:txBody>
          <a:bodyPr vert="horz" lIns="91440" tIns="45720" rIns="91440" bIns="45720" rtlCol="0" anchor="ctr"/>
          <a:lstStyle>
            <a:lvl1pPr algn="l">
              <a:defRPr sz="700">
                <a:solidFill>
                  <a:schemeClr val="tx1"/>
                </a:solidFill>
              </a:defRPr>
            </a:lvl1pPr>
          </a:lstStyle>
          <a:p>
            <a:pPr defTabSz="761790">
              <a:spcBef>
                <a:spcPct val="50000"/>
              </a:spcBef>
              <a:defRPr/>
            </a:pPr>
            <a:endParaRPr lang="en-US" dirty="0">
              <a:solidFill>
                <a:srgbClr val="000000"/>
              </a:solidFill>
            </a:endParaRPr>
          </a:p>
        </p:txBody>
      </p:sp>
    </p:spTree>
    <p:extLst>
      <p:ext uri="{BB962C8B-B14F-4D97-AF65-F5344CB8AC3E}">
        <p14:creationId xmlns:p14="http://schemas.microsoft.com/office/powerpoint/2010/main" val="2860556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19"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4" y="4743450"/>
            <a:ext cx="8804275"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a:endParaRPr lang="en-US" dirty="0">
              <a:solidFill>
                <a:srgbClr val="FFFFFF"/>
              </a:solidFill>
            </a:endParaRPr>
          </a:p>
        </p:txBody>
      </p:sp>
      <p:sp>
        <p:nvSpPr>
          <p:cNvPr id="19" name="Rectangle 18"/>
          <p:cNvSpPr/>
          <p:nvPr userDrawn="1"/>
        </p:nvSpPr>
        <p:spPr>
          <a:xfrm>
            <a:off x="41910" y="4743450"/>
            <a:ext cx="8740140"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a:endParaRPr lang="en-US" dirty="0">
              <a:solidFill>
                <a:srgbClr val="FFFFFF"/>
              </a:solidFill>
            </a:endParaRPr>
          </a:p>
        </p:txBody>
      </p:sp>
      <p:sp>
        <p:nvSpPr>
          <p:cNvPr id="1026" name="Rectangle 2"/>
          <p:cNvSpPr>
            <a:spLocks noGrp="1" noChangeArrowheads="1"/>
          </p:cNvSpPr>
          <p:nvPr>
            <p:ph type="title"/>
          </p:nvPr>
        </p:nvSpPr>
        <p:spPr bwMode="auto">
          <a:xfrm>
            <a:off x="231775" y="107166"/>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333382" y="794153"/>
            <a:ext cx="8467725" cy="3701653"/>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30" name="Rectangle 6"/>
          <p:cNvSpPr>
            <a:spLocks noGrp="1" noChangeArrowheads="1"/>
          </p:cNvSpPr>
          <p:nvPr>
            <p:ph type="sldNum" sz="quarter" idx="4"/>
          </p:nvPr>
        </p:nvSpPr>
        <p:spPr bwMode="auto">
          <a:xfrm>
            <a:off x="7010400" y="4946678"/>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lvl1pPr algn="r">
              <a:defRPr sz="700"/>
            </a:lvl1pPr>
          </a:lstStyle>
          <a:p>
            <a:pPr>
              <a:defRPr/>
            </a:pPr>
            <a:fld id="{B6C70261-DCF8-4A97-9502-E8EEF2364CDE}" type="slidenum">
              <a:rPr lang="en-US">
                <a:solidFill>
                  <a:srgbClr val="000000"/>
                </a:solidFill>
              </a:rPr>
              <a:pPr>
                <a:defRPr/>
              </a:pPr>
              <a:t>‹#›</a:t>
            </a:fld>
            <a:endParaRPr lang="en-US" dirty="0">
              <a:solidFill>
                <a:srgbClr val="000000"/>
              </a:solidFill>
            </a:endParaRPr>
          </a:p>
        </p:txBody>
      </p:sp>
      <p:grpSp>
        <p:nvGrpSpPr>
          <p:cNvPr id="16" name="Group 15"/>
          <p:cNvGrpSpPr/>
          <p:nvPr userDrawn="1"/>
        </p:nvGrpSpPr>
        <p:grpSpPr>
          <a:xfrm>
            <a:off x="0" y="4706938"/>
            <a:ext cx="8826500" cy="388620"/>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pic>
          <p:nvPicPr>
            <p:cNvPr id="22" name="Picture 27" descr="ti_logo_powerpoint_1_line.png"/>
            <p:cNvPicPr>
              <a:picLocks noChangeAspect="1"/>
            </p:cNvPicPr>
            <p:nvPr userDrawn="1"/>
          </p:nvPicPr>
          <p:blipFill>
            <a:blip r:embed="rId11" cstate="print"/>
            <a:srcRect/>
            <a:stretch>
              <a:fillRect/>
            </a:stretch>
          </p:blipFill>
          <p:spPr bwMode="auto">
            <a:xfrm>
              <a:off x="8593138" y="6440488"/>
              <a:ext cx="1874837" cy="231775"/>
            </a:xfrm>
            <a:prstGeom prst="rect">
              <a:avLst/>
            </a:prstGeom>
            <a:noFill/>
            <a:ln w="9525">
              <a:noFill/>
              <a:miter lim="800000"/>
              <a:headEnd/>
              <a:tailEnd/>
            </a:ln>
          </p:spPr>
        </p:pic>
      </p:grpSp>
      <p:sp>
        <p:nvSpPr>
          <p:cNvPr id="2" name="Footer Placeholder 1"/>
          <p:cNvSpPr>
            <a:spLocks noGrp="1"/>
          </p:cNvSpPr>
          <p:nvPr>
            <p:ph type="ftr" sz="quarter" idx="3"/>
          </p:nvPr>
        </p:nvSpPr>
        <p:spPr>
          <a:xfrm>
            <a:off x="327789" y="4536037"/>
            <a:ext cx="3086100" cy="172599"/>
          </a:xfrm>
          <a:prstGeom prst="rect">
            <a:avLst/>
          </a:prstGeom>
        </p:spPr>
        <p:txBody>
          <a:bodyPr vert="horz" lIns="91440" tIns="45720" rIns="91440" bIns="45720" rtlCol="0" anchor="ctr"/>
          <a:lstStyle>
            <a:lvl1pPr algn="l">
              <a:defRPr sz="700">
                <a:solidFill>
                  <a:schemeClr val="tx1"/>
                </a:solidFill>
              </a:defRPr>
            </a:lvl1pPr>
          </a:lstStyle>
          <a:p>
            <a:pPr defTabSz="761790">
              <a:spcBef>
                <a:spcPct val="50000"/>
              </a:spcBef>
              <a:defRPr/>
            </a:pPr>
            <a:endParaRPr lang="en-US" dirty="0">
              <a:solidFill>
                <a:srgbClr val="000000"/>
              </a:solidFill>
            </a:endParaRPr>
          </a:p>
        </p:txBody>
      </p:sp>
    </p:spTree>
    <p:extLst>
      <p:ext uri="{BB962C8B-B14F-4D97-AF65-F5344CB8AC3E}">
        <p14:creationId xmlns:p14="http://schemas.microsoft.com/office/powerpoint/2010/main" val="905278143"/>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20" r:id="rId9"/>
  </p:sldLayoutIdLst>
  <p:timing>
    <p:tnLst>
      <p:par>
        <p:cTn id="1" dur="indefinite" restart="never" nodeType="tmRoot"/>
      </p:par>
    </p:tnLst>
  </p:timing>
  <p:hf hdr="0" ftr="0" dt="0"/>
  <p:txStyles>
    <p:title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p:titleStyle>
    <p:body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p:bodyStyle>
    <p:otherStyle>
      <a:defPPr>
        <a:defRPr lang="en-US"/>
      </a:defPPr>
      <a:lvl1pPr marL="0" algn="l" defTabSz="761790" rtl="0" eaLnBrk="1" latinLnBrk="0" hangingPunct="1">
        <a:defRPr sz="1500" kern="1200">
          <a:solidFill>
            <a:schemeClr val="tx1"/>
          </a:solidFill>
          <a:latin typeface="+mn-lt"/>
          <a:ea typeface="+mn-ea"/>
          <a:cs typeface="+mn-cs"/>
        </a:defRPr>
      </a:lvl1pPr>
      <a:lvl2pPr marL="380895" algn="l" defTabSz="761790" rtl="0" eaLnBrk="1" latinLnBrk="0" hangingPunct="1">
        <a:defRPr sz="1500" kern="1200">
          <a:solidFill>
            <a:schemeClr val="tx1"/>
          </a:solidFill>
          <a:latin typeface="+mn-lt"/>
          <a:ea typeface="+mn-ea"/>
          <a:cs typeface="+mn-cs"/>
        </a:defRPr>
      </a:lvl2pPr>
      <a:lvl3pPr marL="761790" algn="l" defTabSz="761790" rtl="0" eaLnBrk="1" latinLnBrk="0" hangingPunct="1">
        <a:defRPr sz="1500" kern="1200">
          <a:solidFill>
            <a:schemeClr val="tx1"/>
          </a:solidFill>
          <a:latin typeface="+mn-lt"/>
          <a:ea typeface="+mn-ea"/>
          <a:cs typeface="+mn-cs"/>
        </a:defRPr>
      </a:lvl3pPr>
      <a:lvl4pPr marL="1142683" algn="l" defTabSz="761790" rtl="0" eaLnBrk="1" latinLnBrk="0" hangingPunct="1">
        <a:defRPr sz="1500" kern="1200">
          <a:solidFill>
            <a:schemeClr val="tx1"/>
          </a:solidFill>
          <a:latin typeface="+mn-lt"/>
          <a:ea typeface="+mn-ea"/>
          <a:cs typeface="+mn-cs"/>
        </a:defRPr>
      </a:lvl4pPr>
      <a:lvl5pPr marL="1523573" algn="l" defTabSz="761790" rtl="0" eaLnBrk="1" latinLnBrk="0" hangingPunct="1">
        <a:defRPr sz="1500" kern="1200">
          <a:solidFill>
            <a:schemeClr val="tx1"/>
          </a:solidFill>
          <a:latin typeface="+mn-lt"/>
          <a:ea typeface="+mn-ea"/>
          <a:cs typeface="+mn-cs"/>
        </a:defRPr>
      </a:lvl5pPr>
      <a:lvl6pPr marL="1904467" algn="l" defTabSz="761790" rtl="0" eaLnBrk="1" latinLnBrk="0" hangingPunct="1">
        <a:defRPr sz="1500" kern="1200">
          <a:solidFill>
            <a:schemeClr val="tx1"/>
          </a:solidFill>
          <a:latin typeface="+mn-lt"/>
          <a:ea typeface="+mn-ea"/>
          <a:cs typeface="+mn-cs"/>
        </a:defRPr>
      </a:lvl6pPr>
      <a:lvl7pPr marL="2285362" algn="l" defTabSz="761790" rtl="0" eaLnBrk="1" latinLnBrk="0" hangingPunct="1">
        <a:defRPr sz="1500" kern="1200">
          <a:solidFill>
            <a:schemeClr val="tx1"/>
          </a:solidFill>
          <a:latin typeface="+mn-lt"/>
          <a:ea typeface="+mn-ea"/>
          <a:cs typeface="+mn-cs"/>
        </a:defRPr>
      </a:lvl7pPr>
      <a:lvl8pPr marL="2666253" algn="l" defTabSz="761790" rtl="0" eaLnBrk="1" latinLnBrk="0" hangingPunct="1">
        <a:defRPr sz="1500" kern="1200">
          <a:solidFill>
            <a:schemeClr val="tx1"/>
          </a:solidFill>
          <a:latin typeface="+mn-lt"/>
          <a:ea typeface="+mn-ea"/>
          <a:cs typeface="+mn-cs"/>
        </a:defRPr>
      </a:lvl8pPr>
      <a:lvl9pPr marL="3047146" algn="l" defTabSz="761790"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4" y="4743450"/>
            <a:ext cx="8804275"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fontAlgn="auto">
              <a:spcBef>
                <a:spcPts val="0"/>
              </a:spcBef>
              <a:spcAft>
                <a:spcPts val="0"/>
              </a:spcAft>
            </a:pPr>
            <a:endParaRPr lang="en-US">
              <a:solidFill>
                <a:srgbClr val="FFFFFF"/>
              </a:solidFill>
            </a:endParaRPr>
          </a:p>
        </p:txBody>
      </p:sp>
      <p:sp>
        <p:nvSpPr>
          <p:cNvPr id="19" name="Rectangle 18"/>
          <p:cNvSpPr/>
          <p:nvPr userDrawn="1"/>
        </p:nvSpPr>
        <p:spPr>
          <a:xfrm>
            <a:off x="41910" y="4743450"/>
            <a:ext cx="8740140"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fontAlgn="auto">
              <a:spcBef>
                <a:spcPts val="0"/>
              </a:spcBef>
              <a:spcAft>
                <a:spcPts val="0"/>
              </a:spcAft>
            </a:pPr>
            <a:endParaRPr lang="en-US">
              <a:solidFill>
                <a:srgbClr val="FFFFFF"/>
              </a:solidFill>
            </a:endParaRPr>
          </a:p>
        </p:txBody>
      </p:sp>
      <p:sp>
        <p:nvSpPr>
          <p:cNvPr id="1026" name="Rectangle 2"/>
          <p:cNvSpPr>
            <a:spLocks noGrp="1" noChangeArrowheads="1"/>
          </p:cNvSpPr>
          <p:nvPr>
            <p:ph type="title"/>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333379" y="794150"/>
            <a:ext cx="8467725" cy="3701653"/>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8" name="Rectangle 17"/>
          <p:cNvSpPr/>
          <p:nvPr userDrawn="1"/>
        </p:nvSpPr>
        <p:spPr>
          <a:xfrm>
            <a:off x="0" y="4706938"/>
            <a:ext cx="8826500" cy="388620"/>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fontAlgn="auto">
              <a:spcBef>
                <a:spcPts val="0"/>
              </a:spcBef>
              <a:spcAft>
                <a:spcPts val="0"/>
              </a:spcAft>
            </a:pPr>
            <a:endParaRPr lang="en-US">
              <a:solidFill>
                <a:srgbClr val="FFFFFF"/>
              </a:solidFill>
            </a:endParaRPr>
          </a:p>
        </p:txBody>
      </p:sp>
      <p:sp>
        <p:nvSpPr>
          <p:cNvPr id="9" name="Rectangle 6"/>
          <p:cNvSpPr>
            <a:spLocks noGrp="1" noChangeArrowheads="1"/>
          </p:cNvSpPr>
          <p:nvPr>
            <p:ph type="sldNum" sz="quarter" idx="4"/>
          </p:nvPr>
        </p:nvSpPr>
        <p:spPr bwMode="auto">
          <a:xfrm>
            <a:off x="6966064" y="4820883"/>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lvl1pPr algn="r">
              <a:defRPr sz="700"/>
            </a:lvl1pPr>
          </a:lstStyle>
          <a:p>
            <a:pPr fontAlgn="auto">
              <a:spcBef>
                <a:spcPts val="0"/>
              </a:spcBef>
              <a:spcAft>
                <a:spcPts val="0"/>
              </a:spcAft>
              <a:defRPr/>
            </a:pPr>
            <a:fld id="{B6C70261-DCF8-4A97-9502-E8EEF2364CDE}" type="slidenum">
              <a:rPr lang="en-US">
                <a:solidFill>
                  <a:srgbClr val="000000"/>
                </a:solidFill>
                <a:latin typeface="Arial"/>
              </a:rPr>
              <a:pPr fontAlgn="auto">
                <a:spcBef>
                  <a:spcPts val="0"/>
                </a:spcBef>
                <a:spcAft>
                  <a:spcPts val="0"/>
                </a:spcAft>
                <a:defRPr/>
              </a:pPr>
              <a:t>‹#›</a:t>
            </a:fld>
            <a:endParaRPr lang="en-US">
              <a:solidFill>
                <a:srgbClr val="000000"/>
              </a:solidFill>
              <a:latin typeface="Arial"/>
            </a:endParaRPr>
          </a:p>
        </p:txBody>
      </p:sp>
      <p:pic>
        <p:nvPicPr>
          <p:cNvPr id="10" name="Picture 27" descr="ti_logo_powerpoint_1_line.png"/>
          <p:cNvPicPr>
            <a:picLocks noChangeAspect="1"/>
          </p:cNvPicPr>
          <p:nvPr userDrawn="1"/>
        </p:nvPicPr>
        <p:blipFill>
          <a:blip r:embed="rId19" cstate="print"/>
          <a:srcRect/>
          <a:stretch>
            <a:fillRect/>
          </a:stretch>
        </p:blipFill>
        <p:spPr bwMode="auto">
          <a:xfrm>
            <a:off x="7160948" y="4806157"/>
            <a:ext cx="1562364" cy="193146"/>
          </a:xfrm>
          <a:prstGeom prst="rect">
            <a:avLst/>
          </a:prstGeom>
          <a:noFill/>
          <a:ln w="9525">
            <a:noFill/>
            <a:miter lim="800000"/>
            <a:headEnd/>
            <a:tailEnd/>
          </a:ln>
        </p:spPr>
      </p:pic>
    </p:spTree>
    <p:extLst>
      <p:ext uri="{BB962C8B-B14F-4D97-AF65-F5344CB8AC3E}">
        <p14:creationId xmlns:p14="http://schemas.microsoft.com/office/powerpoint/2010/main" val="2645184971"/>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 id="2147483814" r:id="rId12"/>
    <p:sldLayoutId id="2147483815" r:id="rId13"/>
    <p:sldLayoutId id="2147483816" r:id="rId14"/>
    <p:sldLayoutId id="2147483817" r:id="rId15"/>
    <p:sldLayoutId id="2147483818" r:id="rId16"/>
    <p:sldLayoutId id="2147483819" r:id="rId17"/>
  </p:sldLayoutIdLst>
  <p:timing>
    <p:tnLst>
      <p:par>
        <p:cTn id="1" dur="indefinite" restart="never" nodeType="tmRoot"/>
      </p:par>
    </p:tnLst>
  </p:timing>
  <p:hf hdr="0" ftr="0" dt="0"/>
  <p:txStyles>
    <p:title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p:titleStyle>
    <p:body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p:bodyStyle>
    <p:otherStyle>
      <a:defPPr>
        <a:defRPr lang="en-US"/>
      </a:defPPr>
      <a:lvl1pPr marL="0" algn="l" defTabSz="761790" rtl="0" eaLnBrk="1" latinLnBrk="0" hangingPunct="1">
        <a:defRPr sz="1500" kern="1200">
          <a:solidFill>
            <a:schemeClr val="tx1"/>
          </a:solidFill>
          <a:latin typeface="+mn-lt"/>
          <a:ea typeface="+mn-ea"/>
          <a:cs typeface="+mn-cs"/>
        </a:defRPr>
      </a:lvl1pPr>
      <a:lvl2pPr marL="380895" algn="l" defTabSz="761790" rtl="0" eaLnBrk="1" latinLnBrk="0" hangingPunct="1">
        <a:defRPr sz="1500" kern="1200">
          <a:solidFill>
            <a:schemeClr val="tx1"/>
          </a:solidFill>
          <a:latin typeface="+mn-lt"/>
          <a:ea typeface="+mn-ea"/>
          <a:cs typeface="+mn-cs"/>
        </a:defRPr>
      </a:lvl2pPr>
      <a:lvl3pPr marL="761790" algn="l" defTabSz="761790" rtl="0" eaLnBrk="1" latinLnBrk="0" hangingPunct="1">
        <a:defRPr sz="1500" kern="1200">
          <a:solidFill>
            <a:schemeClr val="tx1"/>
          </a:solidFill>
          <a:latin typeface="+mn-lt"/>
          <a:ea typeface="+mn-ea"/>
          <a:cs typeface="+mn-cs"/>
        </a:defRPr>
      </a:lvl3pPr>
      <a:lvl4pPr marL="1142683" algn="l" defTabSz="761790" rtl="0" eaLnBrk="1" latinLnBrk="0" hangingPunct="1">
        <a:defRPr sz="1500" kern="1200">
          <a:solidFill>
            <a:schemeClr val="tx1"/>
          </a:solidFill>
          <a:latin typeface="+mn-lt"/>
          <a:ea typeface="+mn-ea"/>
          <a:cs typeface="+mn-cs"/>
        </a:defRPr>
      </a:lvl4pPr>
      <a:lvl5pPr marL="1523573" algn="l" defTabSz="761790" rtl="0" eaLnBrk="1" latinLnBrk="0" hangingPunct="1">
        <a:defRPr sz="1500" kern="1200">
          <a:solidFill>
            <a:schemeClr val="tx1"/>
          </a:solidFill>
          <a:latin typeface="+mn-lt"/>
          <a:ea typeface="+mn-ea"/>
          <a:cs typeface="+mn-cs"/>
        </a:defRPr>
      </a:lvl5pPr>
      <a:lvl6pPr marL="1904467" algn="l" defTabSz="761790" rtl="0" eaLnBrk="1" latinLnBrk="0" hangingPunct="1">
        <a:defRPr sz="1500" kern="1200">
          <a:solidFill>
            <a:schemeClr val="tx1"/>
          </a:solidFill>
          <a:latin typeface="+mn-lt"/>
          <a:ea typeface="+mn-ea"/>
          <a:cs typeface="+mn-cs"/>
        </a:defRPr>
      </a:lvl6pPr>
      <a:lvl7pPr marL="2285362" algn="l" defTabSz="761790" rtl="0" eaLnBrk="1" latinLnBrk="0" hangingPunct="1">
        <a:defRPr sz="1500" kern="1200">
          <a:solidFill>
            <a:schemeClr val="tx1"/>
          </a:solidFill>
          <a:latin typeface="+mn-lt"/>
          <a:ea typeface="+mn-ea"/>
          <a:cs typeface="+mn-cs"/>
        </a:defRPr>
      </a:lvl7pPr>
      <a:lvl8pPr marL="2666253" algn="l" defTabSz="761790" rtl="0" eaLnBrk="1" latinLnBrk="0" hangingPunct="1">
        <a:defRPr sz="1500" kern="1200">
          <a:solidFill>
            <a:schemeClr val="tx1"/>
          </a:solidFill>
          <a:latin typeface="+mn-lt"/>
          <a:ea typeface="+mn-ea"/>
          <a:cs typeface="+mn-cs"/>
        </a:defRPr>
      </a:lvl8pPr>
      <a:lvl9pPr marL="3047146" algn="l" defTabSz="76179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image" Target="../media/image16.emf"/><Relationship Id="rId4" Type="http://schemas.openxmlformats.org/officeDocument/2006/relationships/oleObject" Target="../embeddings/Microsoft_Visio_Drawing1.vsd"/></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image" Target="../media/image18.emf"/><Relationship Id="rId4" Type="http://schemas.openxmlformats.org/officeDocument/2006/relationships/oleObject" Target="../embeddings/Microsoft_Visio_Drawing2.vsd"/></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vmlDrawing" Target="../drawings/vmlDrawing6.vml"/><Relationship Id="rId5" Type="http://schemas.openxmlformats.org/officeDocument/2006/relationships/image" Target="../media/image19.emf"/><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9.xml"/><Relationship Id="rId1" Type="http://schemas.openxmlformats.org/officeDocument/2006/relationships/vmlDrawing" Target="../drawings/vmlDrawing7.vml"/><Relationship Id="rId5" Type="http://schemas.openxmlformats.org/officeDocument/2006/relationships/image" Target="../media/image20.emf"/><Relationship Id="rId4" Type="http://schemas.openxmlformats.org/officeDocument/2006/relationships/package" Target="../embeddings/Microsoft_Visio_Drawing4.vsdx"/></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vmlDrawing" Target="../drawings/vmlDrawing8.vml"/><Relationship Id="rId5" Type="http://schemas.openxmlformats.org/officeDocument/2006/relationships/image" Target="../media/image22.emf"/><Relationship Id="rId4" Type="http://schemas.openxmlformats.org/officeDocument/2006/relationships/package" Target="../embeddings/Microsoft_Visio_Drawing5.vsdx"/></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vmlDrawing" Target="../drawings/vmlDrawing9.vml"/><Relationship Id="rId5" Type="http://schemas.openxmlformats.org/officeDocument/2006/relationships/image" Target="../media/image24.emf"/><Relationship Id="rId4" Type="http://schemas.openxmlformats.org/officeDocument/2006/relationships/oleObject" Target="../embeddings/Microsoft_Visio_Drawing3.vsd"/></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26.emf"/><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package" Target="../embeddings/Microsoft_Visio_Drawing7.vsdx"/><Relationship Id="rId5" Type="http://schemas.openxmlformats.org/officeDocument/2006/relationships/image" Target="../media/image25.emf"/><Relationship Id="rId4" Type="http://schemas.openxmlformats.org/officeDocument/2006/relationships/package" Target="../embeddings/Microsoft_Visio_Drawing6.vsdx"/></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vmlDrawing" Target="../drawings/vmlDrawing11.vml"/><Relationship Id="rId5" Type="http://schemas.openxmlformats.org/officeDocument/2006/relationships/image" Target="../media/image27.emf"/><Relationship Id="rId4" Type="http://schemas.openxmlformats.org/officeDocument/2006/relationships/package" Target="../embeddings/Microsoft_Visio_Drawing8.vsdx"/></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vmlDrawing" Target="../drawings/vmlDrawing12.vml"/><Relationship Id="rId5" Type="http://schemas.openxmlformats.org/officeDocument/2006/relationships/image" Target="../media/image28.emf"/><Relationship Id="rId4" Type="http://schemas.openxmlformats.org/officeDocument/2006/relationships/package" Target="../embeddings/Microsoft_Visio_Drawing9.vsdx"/></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vmlDrawing" Target="../drawings/vmlDrawing13.vml"/><Relationship Id="rId5" Type="http://schemas.openxmlformats.org/officeDocument/2006/relationships/image" Target="../media/image29.emf"/><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Visio_Drawing1.vsdx"/></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31.emf"/><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oleObject" Target="../embeddings/oleObject4.bin"/><Relationship Id="rId5" Type="http://schemas.openxmlformats.org/officeDocument/2006/relationships/image" Target="../media/image30.emf"/><Relationship Id="rId4" Type="http://schemas.openxmlformats.org/officeDocument/2006/relationships/oleObject" Target="../embeddings/oleObject3.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image" Target="../media/image33.emf"/><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oleObject" Target="../embeddings/oleObject6.bin"/><Relationship Id="rId5" Type="http://schemas.openxmlformats.org/officeDocument/2006/relationships/image" Target="../media/image32.emf"/><Relationship Id="rId4" Type="http://schemas.openxmlformats.org/officeDocument/2006/relationships/oleObject" Target="../embeddings/oleObject5.bin"/></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35.emf"/><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oleObject" Target="../embeddings/oleObject8.bin"/><Relationship Id="rId5" Type="http://schemas.openxmlformats.org/officeDocument/2006/relationships/image" Target="../media/image34.emf"/><Relationship Id="rId4" Type="http://schemas.openxmlformats.org/officeDocument/2006/relationships/oleObject" Target="../embeddings/oleObject7.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37.emf"/><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oleObject" Target="../embeddings/oleObject10.bin"/><Relationship Id="rId5" Type="http://schemas.openxmlformats.org/officeDocument/2006/relationships/image" Target="../media/image36.emf"/><Relationship Id="rId4" Type="http://schemas.openxmlformats.org/officeDocument/2006/relationships/oleObject" Target="../embeddings/oleObject9.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39.emf"/><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oleObject" Target="../embeddings/oleObject12.bin"/><Relationship Id="rId5" Type="http://schemas.openxmlformats.org/officeDocument/2006/relationships/image" Target="../media/image38.emf"/><Relationship Id="rId4" Type="http://schemas.openxmlformats.org/officeDocument/2006/relationships/oleObject" Target="../embeddings/oleObject11.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image" Target="../media/image41.emf"/><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oleObject" Target="../embeddings/oleObject14.bin"/><Relationship Id="rId5" Type="http://schemas.openxmlformats.org/officeDocument/2006/relationships/image" Target="../media/image40.emf"/><Relationship Id="rId4" Type="http://schemas.openxmlformats.org/officeDocument/2006/relationships/oleObject" Target="../embeddings/oleObject13.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43.emf"/><Relationship Id="rId2" Type="http://schemas.openxmlformats.org/officeDocument/2006/relationships/slideLayout" Target="../slideLayouts/slideLayout5.xml"/><Relationship Id="rId1" Type="http://schemas.openxmlformats.org/officeDocument/2006/relationships/vmlDrawing" Target="../drawings/vmlDrawing20.vml"/><Relationship Id="rId6" Type="http://schemas.openxmlformats.org/officeDocument/2006/relationships/oleObject" Target="../embeddings/oleObject16.bin"/><Relationship Id="rId5" Type="http://schemas.openxmlformats.org/officeDocument/2006/relationships/image" Target="../media/image42.emf"/><Relationship Id="rId4" Type="http://schemas.openxmlformats.org/officeDocument/2006/relationships/oleObject" Target="../embeddings/oleObject15.bin"/></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7" Type="http://schemas.openxmlformats.org/officeDocument/2006/relationships/image" Target="../media/image53.png"/><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image" Target="../media/image51.wmf"/><Relationship Id="rId5" Type="http://schemas.openxmlformats.org/officeDocument/2006/relationships/oleObject" Target="../embeddings/oleObject17.bin"/><Relationship Id="rId4" Type="http://schemas.openxmlformats.org/officeDocument/2006/relationships/image" Target="../media/image52.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5.xml"/><Relationship Id="rId1" Type="http://schemas.openxmlformats.org/officeDocument/2006/relationships/vmlDrawing" Target="../drawings/vmlDrawing22.vml"/><Relationship Id="rId6" Type="http://schemas.openxmlformats.org/officeDocument/2006/relationships/image" Target="../media/image54.wmf"/><Relationship Id="rId5" Type="http://schemas.openxmlformats.org/officeDocument/2006/relationships/oleObject" Target="../embeddings/oleObject18.bin"/><Relationship Id="rId4" Type="http://schemas.openxmlformats.org/officeDocument/2006/relationships/image" Target="../media/image55.png"/></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5.xml"/><Relationship Id="rId4" Type="http://schemas.openxmlformats.org/officeDocument/2006/relationships/image" Target="../media/image56.png"/></Relationships>
</file>

<file path=ppt/slides/_rels/slide4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4.xml"/><Relationship Id="rId1" Type="http://schemas.openxmlformats.org/officeDocument/2006/relationships/slideLayout" Target="../slideLayouts/slideLayout5.xml"/><Relationship Id="rId5" Type="http://schemas.openxmlformats.org/officeDocument/2006/relationships/image" Target="../media/image58.png"/><Relationship Id="rId4" Type="http://schemas.openxmlformats.org/officeDocument/2006/relationships/image" Target="../media/image56.png"/></Relationships>
</file>

<file path=ppt/slides/_rels/slide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5.xml"/><Relationship Id="rId1" Type="http://schemas.openxmlformats.org/officeDocument/2006/relationships/slideLayout" Target="../slideLayouts/slideLayout5.xml"/><Relationship Id="rId4" Type="http://schemas.openxmlformats.org/officeDocument/2006/relationships/image" Target="../media/image60.emf"/></Relationships>
</file>

<file path=ppt/slides/_rels/slide47.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46.xml"/><Relationship Id="rId1" Type="http://schemas.openxmlformats.org/officeDocument/2006/relationships/slideLayout" Target="../slideLayouts/slideLayout5.xml"/><Relationship Id="rId4" Type="http://schemas.openxmlformats.org/officeDocument/2006/relationships/image" Target="../media/image62.png"/></Relationships>
</file>

<file path=ppt/slides/_rels/slide48.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47.xml"/><Relationship Id="rId1" Type="http://schemas.openxmlformats.org/officeDocument/2006/relationships/slideLayout" Target="../slideLayouts/slideLayout5.xml"/><Relationship Id="rId5" Type="http://schemas.openxmlformats.org/officeDocument/2006/relationships/image" Target="../media/image65.png"/><Relationship Id="rId4" Type="http://schemas.openxmlformats.org/officeDocument/2006/relationships/image" Target="../media/image64.png"/></Relationships>
</file>

<file path=ppt/slides/_rels/slide4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8.xml"/><Relationship Id="rId1" Type="http://schemas.openxmlformats.org/officeDocument/2006/relationships/slideLayout" Target="../slideLayouts/slideLayout5.xml"/><Relationship Id="rId4" Type="http://schemas.openxmlformats.org/officeDocument/2006/relationships/image" Target="../media/image6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Visio_Drawing2.vsdx"/></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1.xml"/><Relationship Id="rId1" Type="http://schemas.openxmlformats.org/officeDocument/2006/relationships/slideLayout" Target="../slideLayouts/slideLayout5.xml"/><Relationship Id="rId5" Type="http://schemas.openxmlformats.org/officeDocument/2006/relationships/image" Target="../media/image68.emf"/><Relationship Id="rId4" Type="http://schemas.openxmlformats.org/officeDocument/2006/relationships/image" Target="../media/image58.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8.xml"/><Relationship Id="rId1" Type="http://schemas.openxmlformats.org/officeDocument/2006/relationships/vmlDrawing" Target="../drawings/vmlDrawing23.vml"/><Relationship Id="rId5" Type="http://schemas.openxmlformats.org/officeDocument/2006/relationships/image" Target="../media/image69.emf"/><Relationship Id="rId4" Type="http://schemas.openxmlformats.org/officeDocument/2006/relationships/package" Target="../embeddings/Microsoft_Visio_Drawing10.vsdx"/></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4.xml"/><Relationship Id="rId1" Type="http://schemas.openxmlformats.org/officeDocument/2006/relationships/vmlDrawing" Target="../drawings/vmlDrawing24.vml"/><Relationship Id="rId5" Type="http://schemas.openxmlformats.org/officeDocument/2006/relationships/image" Target="../media/image70.emf"/><Relationship Id="rId4" Type="http://schemas.openxmlformats.org/officeDocument/2006/relationships/package" Target="../embeddings/Microsoft_Visio_Drawing11.vsdx"/></Relationships>
</file>

<file path=ppt/slides/_rels/slide5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6.xml"/><Relationship Id="rId1" Type="http://schemas.openxmlformats.org/officeDocument/2006/relationships/slideLayout" Target="../slideLayouts/slideLayout18.xml"/><Relationship Id="rId5" Type="http://schemas.openxmlformats.org/officeDocument/2006/relationships/image" Target="../media/image73.png"/><Relationship Id="rId4" Type="http://schemas.openxmlformats.org/officeDocument/2006/relationships/image" Target="../media/image72.png"/></Relationships>
</file>

<file path=ppt/slides/_rels/slide5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8.xml"/><Relationship Id="rId1" Type="http://schemas.openxmlformats.org/officeDocument/2006/relationships/vmlDrawing" Target="../drawings/vmlDrawing25.vml"/><Relationship Id="rId5" Type="http://schemas.openxmlformats.org/officeDocument/2006/relationships/image" Target="../media/image77.emf"/><Relationship Id="rId4" Type="http://schemas.openxmlformats.org/officeDocument/2006/relationships/package" Target="../embeddings/Microsoft_Visio_Drawing12.vsdx"/></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7" Type="http://schemas.openxmlformats.org/officeDocument/2006/relationships/image" Target="../media/image131.png"/><Relationship Id="rId2" Type="http://schemas.openxmlformats.org/officeDocument/2006/relationships/slideLayout" Target="../slideLayouts/slideLayout18.xml"/><Relationship Id="rId1" Type="http://schemas.openxmlformats.org/officeDocument/2006/relationships/vmlDrawing" Target="../drawings/vmlDrawing26.vml"/><Relationship Id="rId5" Type="http://schemas.openxmlformats.org/officeDocument/2006/relationships/image" Target="../media/image78.emf"/><Relationship Id="rId4" Type="http://schemas.openxmlformats.org/officeDocument/2006/relationships/package" Target="../embeddings/Microsoft_Visio_Drawing13.vsdx"/></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4.xml"/><Relationship Id="rId1" Type="http://schemas.openxmlformats.org/officeDocument/2006/relationships/vmlDrawing" Target="../drawings/vmlDrawing27.vml"/><Relationship Id="rId5" Type="http://schemas.openxmlformats.org/officeDocument/2006/relationships/image" Target="../media/image79.emf"/><Relationship Id="rId4" Type="http://schemas.openxmlformats.org/officeDocument/2006/relationships/package" Target="../embeddings/Microsoft_Visio_Drawing14.vsdx"/></Relationships>
</file>

<file path=ppt/slides/_rels/slide6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6.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4.xml"/><Relationship Id="rId1" Type="http://schemas.openxmlformats.org/officeDocument/2006/relationships/vmlDrawing" Target="../drawings/vmlDrawing28.vml"/><Relationship Id="rId5" Type="http://schemas.openxmlformats.org/officeDocument/2006/relationships/image" Target="../media/image84.emf"/><Relationship Id="rId4" Type="http://schemas.openxmlformats.org/officeDocument/2006/relationships/package" Target="../embeddings/Microsoft_Visio_Drawing15.vsdx"/></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4.xml"/><Relationship Id="rId1" Type="http://schemas.openxmlformats.org/officeDocument/2006/relationships/vmlDrawing" Target="../drawings/vmlDrawing29.vml"/><Relationship Id="rId5" Type="http://schemas.openxmlformats.org/officeDocument/2006/relationships/image" Target="../media/image85.emf"/><Relationship Id="rId4" Type="http://schemas.openxmlformats.org/officeDocument/2006/relationships/package" Target="../embeddings/Microsoft_Visio_Drawing16.vsdx"/></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image" Target="../media/image110.png"/></Relationships>
</file>

<file path=ppt/slides/_rels/slide7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9.xml"/><Relationship Id="rId1" Type="http://schemas.openxmlformats.org/officeDocument/2006/relationships/slideLayout" Target="../slideLayouts/slideLayout18.xml"/><Relationship Id="rId4" Type="http://schemas.openxmlformats.org/officeDocument/2006/relationships/image" Target="../media/image86.png"/></Relationships>
</file>

<file path=ppt/slides/_rels/slide7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70.xml"/><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4.xml"/><Relationship Id="rId1" Type="http://schemas.openxmlformats.org/officeDocument/2006/relationships/vmlDrawing" Target="../drawings/vmlDrawing30.vml"/><Relationship Id="rId5" Type="http://schemas.openxmlformats.org/officeDocument/2006/relationships/image" Target="../media/image88.emf"/><Relationship Id="rId4" Type="http://schemas.openxmlformats.org/officeDocument/2006/relationships/package" Target="../embeddings/Microsoft_Visio_Drawing17.vsdx"/></Relationships>
</file>

<file path=ppt/slides/_rels/slide7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72.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3.emf"/><Relationship Id="rId5" Type="http://schemas.openxmlformats.org/officeDocument/2006/relationships/package" Target="../embeddings/Microsoft_Visio_Drawing3.vsdx"/><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485902"/>
            <a:ext cx="8458200" cy="1102519"/>
          </a:xfrm>
        </p:spPr>
        <p:txBody>
          <a:bodyPr/>
          <a:lstStyle/>
          <a:p>
            <a:r>
              <a:rPr lang="en-US" sz="3000" dirty="0" smtClean="0">
                <a:solidFill>
                  <a:srgbClr val="DE0000"/>
                </a:solidFill>
              </a:rPr>
              <a:t>Voltage Reference Introduction</a:t>
            </a:r>
            <a:br>
              <a:rPr lang="en-US" sz="3000" dirty="0" smtClean="0">
                <a:solidFill>
                  <a:srgbClr val="DE0000"/>
                </a:solidFill>
              </a:rPr>
            </a:br>
            <a:r>
              <a:rPr lang="en-US" sz="1800" dirty="0" smtClean="0">
                <a:solidFill>
                  <a:srgbClr val="DE0000"/>
                </a:solidFill>
              </a:rPr>
              <a:t>TIPL 4501 </a:t>
            </a:r>
            <a:r>
              <a:rPr lang="en-US" sz="1800" dirty="0">
                <a:solidFill>
                  <a:srgbClr val="DE0000"/>
                </a:solidFill>
              </a:rPr>
              <a:t/>
            </a:r>
            <a:br>
              <a:rPr lang="en-US" sz="1800" dirty="0">
                <a:solidFill>
                  <a:srgbClr val="DE0000"/>
                </a:solidFill>
              </a:rPr>
            </a:br>
            <a:r>
              <a:rPr lang="en-US" sz="1800" dirty="0">
                <a:solidFill>
                  <a:srgbClr val="DE0000"/>
                </a:solidFill>
              </a:rPr>
              <a:t>TI Precision Labs – ADCs</a:t>
            </a:r>
            <a:endParaRPr lang="en-US" sz="1400" dirty="0"/>
          </a:p>
        </p:txBody>
      </p:sp>
      <p:sp>
        <p:nvSpPr>
          <p:cNvPr id="3" name="Subtitle 2"/>
          <p:cNvSpPr>
            <a:spLocks noGrp="1"/>
          </p:cNvSpPr>
          <p:nvPr>
            <p:ph type="subTitle" idx="1"/>
          </p:nvPr>
        </p:nvSpPr>
        <p:spPr>
          <a:xfrm>
            <a:off x="342900" y="2943226"/>
            <a:ext cx="8458200" cy="1114425"/>
          </a:xfrm>
        </p:spPr>
        <p:txBody>
          <a:bodyPr/>
          <a:lstStyle/>
          <a:p>
            <a:pPr lvl="0"/>
            <a:r>
              <a:rPr lang="en-US" sz="1500" dirty="0">
                <a:solidFill>
                  <a:srgbClr val="000000"/>
                </a:solidFill>
              </a:rPr>
              <a:t>Created </a:t>
            </a:r>
            <a:r>
              <a:rPr lang="en-US" sz="1500" dirty="0" smtClean="0">
                <a:solidFill>
                  <a:srgbClr val="000000"/>
                </a:solidFill>
              </a:rPr>
              <a:t>by Luis Chioye, Art </a:t>
            </a:r>
            <a:r>
              <a:rPr lang="en-US" sz="1500" dirty="0">
                <a:solidFill>
                  <a:srgbClr val="000000"/>
                </a:solidFill>
              </a:rPr>
              <a:t>Kay</a:t>
            </a:r>
          </a:p>
          <a:p>
            <a:pPr lvl="0"/>
            <a:r>
              <a:rPr lang="en-US" sz="1500" dirty="0">
                <a:solidFill>
                  <a:srgbClr val="000000"/>
                </a:solidFill>
              </a:rPr>
              <a:t>Presented by </a:t>
            </a:r>
            <a:r>
              <a:rPr lang="en-US" sz="1500" dirty="0" smtClean="0">
                <a:solidFill>
                  <a:srgbClr val="000000"/>
                </a:solidFill>
              </a:rPr>
              <a:t>Cynthia Sosa</a:t>
            </a:r>
            <a:endParaRPr lang="en-US" sz="1400" dirty="0"/>
          </a:p>
        </p:txBody>
      </p:sp>
      <p:sp>
        <p:nvSpPr>
          <p:cNvPr id="4" name="AutoShape 2" descr="http://imgt3.bdstatic.com/it/u=1180523526,1835255193&amp;fm=21&amp;gp=0.jpg"/>
          <p:cNvSpPr>
            <a:spLocks noChangeAspect="1" noChangeArrowheads="1"/>
          </p:cNvSpPr>
          <p:nvPr/>
        </p:nvSpPr>
        <p:spPr bwMode="auto">
          <a:xfrm>
            <a:off x="155575" y="-108347"/>
            <a:ext cx="3048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dirty="0">
              <a:solidFill>
                <a:srgbClr val="000000"/>
              </a:solidFill>
              <a:latin typeface="Arial"/>
            </a:endParaRPr>
          </a:p>
        </p:txBody>
      </p:sp>
      <p:sp>
        <p:nvSpPr>
          <p:cNvPr id="6" name="AutoShape 4" descr="http://imgt3.bdstatic.com/it/u=1180523526,1835255193&amp;fm=21&amp;gp=0.jpg"/>
          <p:cNvSpPr>
            <a:spLocks noChangeAspect="1" noChangeArrowheads="1"/>
          </p:cNvSpPr>
          <p:nvPr/>
        </p:nvSpPr>
        <p:spPr bwMode="auto">
          <a:xfrm>
            <a:off x="307975" y="5953"/>
            <a:ext cx="3048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dirty="0">
              <a:solidFill>
                <a:srgbClr val="000000"/>
              </a:solidFill>
              <a:latin typeface="Arial"/>
            </a:endParaRPr>
          </a:p>
        </p:txBody>
      </p:sp>
      <p:sp>
        <p:nvSpPr>
          <p:cNvPr id="9" name="Slide Number Placeholder 3"/>
          <p:cNvSpPr>
            <a:spLocks noGrp="1"/>
          </p:cNvSpPr>
          <p:nvPr>
            <p:ph type="sldNum" sz="quarter" idx="4294967295"/>
          </p:nvPr>
        </p:nvSpPr>
        <p:spPr>
          <a:xfrm>
            <a:off x="6966064" y="4820883"/>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p>
            <a:fld id="{3B20521C-F793-4067-BB07-C7AF74E21EF3}" type="slidenum">
              <a:rPr lang="en-US">
                <a:solidFill>
                  <a:srgbClr val="000000"/>
                </a:solidFill>
              </a:rPr>
              <a:pPr/>
              <a:t>1</a:t>
            </a:fld>
            <a:endParaRPr lang="en-US" dirty="0">
              <a:solidFill>
                <a:srgbClr val="000000"/>
              </a:solidFill>
            </a:endParaRPr>
          </a:p>
        </p:txBody>
      </p:sp>
    </p:spTree>
    <p:extLst>
      <p:ext uri="{BB962C8B-B14F-4D97-AF65-F5344CB8AC3E}">
        <p14:creationId xmlns:p14="http://schemas.microsoft.com/office/powerpoint/2010/main" val="38309709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Output Impedance</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10</a:t>
            </a:fld>
            <a:endParaRPr lang="en-US" dirty="0">
              <a:solidFill>
                <a:srgbClr val="000000"/>
              </a:solidFill>
            </a:endParaRPr>
          </a:p>
        </p:txBody>
      </p:sp>
      <p:grpSp>
        <p:nvGrpSpPr>
          <p:cNvPr id="6" name="Group 5"/>
          <p:cNvGrpSpPr/>
          <p:nvPr/>
        </p:nvGrpSpPr>
        <p:grpSpPr>
          <a:xfrm>
            <a:off x="994410" y="741056"/>
            <a:ext cx="4533900" cy="3759200"/>
            <a:chOff x="2305050" y="692150"/>
            <a:chExt cx="4533900" cy="3759200"/>
          </a:xfrm>
        </p:grpSpPr>
        <p:pic>
          <p:nvPicPr>
            <p:cNvPr id="819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5050" y="692150"/>
              <a:ext cx="4533900"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525520" y="995680"/>
              <a:ext cx="1960880" cy="461665"/>
            </a:xfrm>
            <a:prstGeom prst="rect">
              <a:avLst/>
            </a:prstGeom>
            <a:noFill/>
          </p:spPr>
          <p:txBody>
            <a:bodyPr wrap="square" rtlCol="0">
              <a:spAutoFit/>
            </a:bodyPr>
            <a:lstStyle/>
            <a:p>
              <a:r>
                <a:rPr lang="en-US" sz="2400" b="1" dirty="0" smtClean="0">
                  <a:solidFill>
                    <a:srgbClr val="FF0000"/>
                  </a:solidFill>
                </a:rPr>
                <a:t>REF60xx</a:t>
              </a:r>
              <a:endParaRPr lang="en-US" b="1" dirty="0">
                <a:solidFill>
                  <a:srgbClr val="FF0000"/>
                </a:solidFill>
              </a:endParaRPr>
            </a:p>
          </p:txBody>
        </p:sp>
      </p:grpSp>
      <p:sp>
        <p:nvSpPr>
          <p:cNvPr id="8" name="Rounded Rectangle 7"/>
          <p:cNvSpPr/>
          <p:nvPr/>
        </p:nvSpPr>
        <p:spPr>
          <a:xfrm>
            <a:off x="6024880" y="1788159"/>
            <a:ext cx="2936241" cy="1361441"/>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r>
              <a:rPr lang="en-US" dirty="0" smtClean="0">
                <a:solidFill>
                  <a:schemeClr val="tx1"/>
                </a:solidFill>
              </a:rPr>
              <a:t>Low output impedance across frequency allows the reference to respond to rapid current transients. </a:t>
            </a:r>
            <a:endParaRPr lang="en-US" dirty="0">
              <a:solidFill>
                <a:schemeClr val="tx1"/>
              </a:solidFill>
            </a:endParaRPr>
          </a:p>
        </p:txBody>
      </p:sp>
      <p:cxnSp>
        <p:nvCxnSpPr>
          <p:cNvPr id="9" name="Straight Arrow Connector 8"/>
          <p:cNvCxnSpPr>
            <a:stCxn id="8" idx="1"/>
          </p:cNvCxnSpPr>
          <p:nvPr/>
        </p:nvCxnSpPr>
        <p:spPr>
          <a:xfrm flipH="1" flipV="1">
            <a:off x="5455922" y="2367284"/>
            <a:ext cx="568958" cy="10159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8104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Important reference specification </a:t>
            </a:r>
            <a:endParaRPr lang="en-US" dirty="0"/>
          </a:p>
        </p:txBody>
      </p:sp>
      <p:sp>
        <p:nvSpPr>
          <p:cNvPr id="4" name="Slide Number Placeholder 3"/>
          <p:cNvSpPr>
            <a:spLocks noGrp="1"/>
          </p:cNvSpPr>
          <p:nvPr>
            <p:ph type="sldNum" sz="quarter" idx="4294967295"/>
          </p:nvPr>
        </p:nvSpPr>
        <p:spPr>
          <a:xfrm>
            <a:off x="6966064" y="4820883"/>
            <a:ext cx="2133600" cy="154782"/>
          </a:xfrm>
          <a:prstGeom prst="rect">
            <a:avLst/>
          </a:prstGeom>
        </p:spPr>
        <p:txBody>
          <a:bodyPr lIns="57150" tIns="28575" rIns="57150" bIns="28575"/>
          <a:lstStyle/>
          <a:p>
            <a:pPr>
              <a:defRPr/>
            </a:pPr>
            <a:fld id="{2B97888F-6AF7-4263-B69D-592D8C33BAC7}" type="slidenum">
              <a:rPr lang="en-US" smtClean="0"/>
              <a:pPr>
                <a:defRPr/>
              </a:pPr>
              <a:t>11</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449819464"/>
              </p:ext>
            </p:extLst>
          </p:nvPr>
        </p:nvGraphicFramePr>
        <p:xfrm>
          <a:off x="455930" y="821055"/>
          <a:ext cx="8001000" cy="3444240"/>
        </p:xfrm>
        <a:graphic>
          <a:graphicData uri="http://schemas.openxmlformats.org/drawingml/2006/table">
            <a:tbl>
              <a:tblPr firstRow="1" bandRow="1">
                <a:tableStyleId>{5C22544A-7EE6-4342-B048-85BDC9FD1C3A}</a:tableStyleId>
              </a:tblPr>
              <a:tblGrid>
                <a:gridCol w="1366024"/>
                <a:gridCol w="1012686"/>
                <a:gridCol w="5622290"/>
              </a:tblGrid>
              <a:tr h="270510">
                <a:tc>
                  <a:txBody>
                    <a:bodyPr/>
                    <a:lstStyle/>
                    <a:p>
                      <a:r>
                        <a:rPr lang="en-US" sz="1400" dirty="0" smtClean="0"/>
                        <a:t>Reference Specification</a:t>
                      </a:r>
                      <a:endParaRPr lang="en-US" sz="1400" dirty="0"/>
                    </a:p>
                  </a:txBody>
                  <a:tcPr marL="57150" marR="57150" marT="28575" marB="28575"/>
                </a:tc>
                <a:tc>
                  <a:txBody>
                    <a:bodyPr/>
                    <a:lstStyle/>
                    <a:p>
                      <a:r>
                        <a:rPr lang="en-US" sz="1400" dirty="0" smtClean="0"/>
                        <a:t>Can Calibrate? </a:t>
                      </a:r>
                      <a:endParaRPr lang="en-US" sz="1400" dirty="0"/>
                    </a:p>
                  </a:txBody>
                  <a:tcPr marL="57150" marR="57150" marT="28575" marB="28575"/>
                </a:tc>
                <a:tc>
                  <a:txBody>
                    <a:bodyPr/>
                    <a:lstStyle/>
                    <a:p>
                      <a:r>
                        <a:rPr lang="en-US" sz="1400" dirty="0" smtClean="0"/>
                        <a:t>Mitigation </a:t>
                      </a:r>
                      <a:endParaRPr lang="en-US" sz="1400" dirty="0"/>
                    </a:p>
                  </a:txBody>
                  <a:tcPr marL="57150" marR="57150" marT="28575" marB="28575"/>
                </a:tc>
              </a:tr>
              <a:tr h="270510">
                <a:tc>
                  <a:txBody>
                    <a:bodyPr/>
                    <a:lstStyle/>
                    <a:p>
                      <a:r>
                        <a:rPr lang="en-US" sz="1400" dirty="0" smtClean="0"/>
                        <a:t>Initial Error</a:t>
                      </a:r>
                      <a:endParaRPr lang="en-US" sz="1400" dirty="0"/>
                    </a:p>
                  </a:txBody>
                  <a:tcPr marL="57150" marR="57150" marT="28575" marB="28575" anchor="ctr"/>
                </a:tc>
                <a:tc>
                  <a:txBody>
                    <a:bodyPr/>
                    <a:lstStyle/>
                    <a:p>
                      <a:r>
                        <a:rPr lang="en-US" sz="1400" dirty="0" smtClean="0"/>
                        <a:t>Yes.</a:t>
                      </a:r>
                      <a:endParaRPr lang="en-US" sz="1400" dirty="0"/>
                    </a:p>
                  </a:txBody>
                  <a:tcPr marL="57150" marR="57150" marT="28575" marB="28575" anchor="ctr"/>
                </a:tc>
                <a:tc>
                  <a:txBody>
                    <a:bodyPr/>
                    <a:lstStyle/>
                    <a:p>
                      <a:r>
                        <a:rPr lang="en-US" sz="1400" dirty="0" smtClean="0"/>
                        <a:t>Can</a:t>
                      </a:r>
                      <a:r>
                        <a:rPr lang="en-US" sz="1400" baseline="0" dirty="0" smtClean="0"/>
                        <a:t> be calibrated out.</a:t>
                      </a:r>
                      <a:endParaRPr lang="en-US" sz="1400" dirty="0"/>
                    </a:p>
                  </a:txBody>
                  <a:tcPr marL="57150" marR="57150" marT="28575" marB="28575" anchor="ctr"/>
                </a:tc>
              </a:tr>
              <a:tr h="483870">
                <a:tc>
                  <a:txBody>
                    <a:bodyPr/>
                    <a:lstStyle/>
                    <a:p>
                      <a:r>
                        <a:rPr lang="en-US" sz="1400" dirty="0" smtClean="0"/>
                        <a:t>Solder shift</a:t>
                      </a:r>
                      <a:endParaRPr lang="en-US" sz="1400" dirty="0"/>
                    </a:p>
                  </a:txBody>
                  <a:tcPr marL="57150" marR="57150" marT="28575" marB="28575" anchor="ct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400" dirty="0" smtClean="0"/>
                        <a:t>Yes.</a:t>
                      </a:r>
                    </a:p>
                    <a:p>
                      <a:pPr marL="0" marR="0" indent="0" algn="l" defTabSz="1218864" rtl="0" eaLnBrk="1" fontAlgn="auto" latinLnBrk="0" hangingPunct="1">
                        <a:lnSpc>
                          <a:spcPct val="100000"/>
                        </a:lnSpc>
                        <a:spcBef>
                          <a:spcPts val="0"/>
                        </a:spcBef>
                        <a:spcAft>
                          <a:spcPts val="0"/>
                        </a:spcAft>
                        <a:buClrTx/>
                        <a:buSzTx/>
                        <a:buFontTx/>
                        <a:buNone/>
                        <a:tabLst/>
                        <a:defRPr/>
                      </a:pPr>
                      <a:endParaRPr lang="en-US" sz="1400" dirty="0" smtClean="0"/>
                    </a:p>
                  </a:txBody>
                  <a:tcPr marL="57150" marR="57150" marT="28575" marB="28575" anchor="ct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400" dirty="0" smtClean="0"/>
                        <a:t>Can</a:t>
                      </a:r>
                      <a:r>
                        <a:rPr lang="en-US" sz="1400" baseline="0" dirty="0" smtClean="0"/>
                        <a:t> be calibrated out.  Can be minimized by carful PCB design and assembly.</a:t>
                      </a:r>
                      <a:endParaRPr lang="en-US" sz="1400" dirty="0" smtClean="0"/>
                    </a:p>
                  </a:txBody>
                  <a:tcPr marL="57150" marR="57150" marT="28575" marB="28575" anchor="ctr"/>
                </a:tc>
              </a:tr>
              <a:tr h="483870">
                <a:tc>
                  <a:txBody>
                    <a:bodyPr/>
                    <a:lstStyle/>
                    <a:p>
                      <a:r>
                        <a:rPr lang="en-US" sz="1400" dirty="0" smtClean="0"/>
                        <a:t>Long Term</a:t>
                      </a:r>
                      <a:r>
                        <a:rPr lang="en-US" sz="1400" baseline="0" dirty="0" smtClean="0"/>
                        <a:t> Shift</a:t>
                      </a:r>
                      <a:endParaRPr lang="en-US" sz="1400" dirty="0"/>
                    </a:p>
                  </a:txBody>
                  <a:tcPr marL="57150" marR="57150" marT="28575" marB="28575" anchor="ctr"/>
                </a:tc>
                <a:tc>
                  <a:txBody>
                    <a:bodyPr/>
                    <a:lstStyle/>
                    <a:p>
                      <a:pPr marL="0" marR="0" indent="0" algn="l" defTabSz="761790" rtl="0" eaLnBrk="1" fontAlgn="auto" latinLnBrk="0" hangingPunct="1">
                        <a:lnSpc>
                          <a:spcPct val="100000"/>
                        </a:lnSpc>
                        <a:spcBef>
                          <a:spcPts val="0"/>
                        </a:spcBef>
                        <a:spcAft>
                          <a:spcPts val="0"/>
                        </a:spcAft>
                        <a:buClrTx/>
                        <a:buSzTx/>
                        <a:buFontTx/>
                        <a:buNone/>
                        <a:tabLst/>
                        <a:defRPr/>
                      </a:pPr>
                      <a:r>
                        <a:rPr lang="en-US" sz="1400" dirty="0" smtClean="0"/>
                        <a:t>Yes.</a:t>
                      </a:r>
                    </a:p>
                    <a:p>
                      <a:endParaRPr lang="en-US" sz="1400" dirty="0"/>
                    </a:p>
                  </a:txBody>
                  <a:tcPr marL="57150" marR="57150" marT="28575" marB="28575" anchor="ctr"/>
                </a:tc>
                <a:tc>
                  <a:txBody>
                    <a:bodyPr/>
                    <a:lstStyle/>
                    <a:p>
                      <a:r>
                        <a:rPr lang="en-US" sz="1400" baseline="0" dirty="0" smtClean="0"/>
                        <a:t>Periodic calibrations can minimize this error. Also, a</a:t>
                      </a:r>
                      <a:r>
                        <a:rPr lang="en-US" sz="1400" dirty="0" smtClean="0"/>
                        <a:t>ccelerated</a:t>
                      </a:r>
                      <a:r>
                        <a:rPr lang="en-US" sz="1400" baseline="0" dirty="0" smtClean="0"/>
                        <a:t> aging (i.e. baking the system) can be used to eliminate the largest shifts. </a:t>
                      </a:r>
                      <a:endParaRPr lang="en-US" sz="1400" dirty="0"/>
                    </a:p>
                  </a:txBody>
                  <a:tcPr marL="57150" marR="57150" marT="28575" marB="28575" anchor="ctr"/>
                </a:tc>
              </a:tr>
              <a:tr h="270510">
                <a:tc>
                  <a:txBody>
                    <a:bodyPr/>
                    <a:lstStyle/>
                    <a:p>
                      <a:r>
                        <a:rPr lang="en-US" sz="1400" dirty="0" smtClean="0"/>
                        <a:t>Temperature Drift</a:t>
                      </a:r>
                      <a:endParaRPr lang="en-US" sz="1400" dirty="0"/>
                    </a:p>
                  </a:txBody>
                  <a:tcPr marL="57150" marR="57150" marT="28575" marB="28575" anchor="ctr"/>
                </a:tc>
                <a:tc>
                  <a:txBody>
                    <a:bodyPr/>
                    <a:lstStyle/>
                    <a:p>
                      <a:r>
                        <a:rPr lang="en-US" sz="1400" dirty="0" smtClean="0"/>
                        <a:t>No.</a:t>
                      </a:r>
                      <a:endParaRPr lang="en-US" sz="1400" dirty="0"/>
                    </a:p>
                  </a:txBody>
                  <a:tcPr marL="57150" marR="57150" marT="28575" marB="28575" anchor="ctr"/>
                </a:tc>
                <a:tc>
                  <a:txBody>
                    <a:bodyPr/>
                    <a:lstStyle/>
                    <a:p>
                      <a:r>
                        <a:rPr lang="en-US" sz="1400" dirty="0" smtClean="0"/>
                        <a:t>Very difficult to calibrate</a:t>
                      </a:r>
                      <a:r>
                        <a:rPr lang="en-US" sz="1400" dirty="0" smtClean="0"/>
                        <a:t>.  Choose best</a:t>
                      </a:r>
                      <a:r>
                        <a:rPr lang="en-US" sz="1400" baseline="0" dirty="0" smtClean="0"/>
                        <a:t> temperature drift for your application.</a:t>
                      </a:r>
                      <a:endParaRPr lang="en-US" sz="1400" dirty="0"/>
                    </a:p>
                  </a:txBody>
                  <a:tcPr marL="57150" marR="57150" marT="28575" marB="28575" anchor="ctr"/>
                </a:tc>
              </a:tr>
              <a:tr h="270510">
                <a:tc>
                  <a:txBody>
                    <a:bodyPr/>
                    <a:lstStyle/>
                    <a:p>
                      <a:r>
                        <a:rPr lang="en-US" sz="1400" dirty="0" smtClean="0"/>
                        <a:t>Broadband Noise</a:t>
                      </a:r>
                      <a:endParaRPr lang="en-US" sz="1400" dirty="0"/>
                    </a:p>
                  </a:txBody>
                  <a:tcPr marL="57150" marR="57150" marT="28575" marB="28575" anchor="ctr"/>
                </a:tc>
                <a:tc>
                  <a:txBody>
                    <a:bodyPr/>
                    <a:lstStyle/>
                    <a:p>
                      <a:pPr marL="0" marR="0" indent="0" algn="l" defTabSz="761790" rtl="0" eaLnBrk="1" fontAlgn="auto" latinLnBrk="0" hangingPunct="1">
                        <a:lnSpc>
                          <a:spcPct val="100000"/>
                        </a:lnSpc>
                        <a:spcBef>
                          <a:spcPts val="0"/>
                        </a:spcBef>
                        <a:spcAft>
                          <a:spcPts val="0"/>
                        </a:spcAft>
                        <a:buClrTx/>
                        <a:buSzTx/>
                        <a:buFontTx/>
                        <a:buNone/>
                        <a:tabLst/>
                        <a:defRPr/>
                      </a:pPr>
                      <a:r>
                        <a:rPr lang="en-US" sz="1400" dirty="0" smtClean="0"/>
                        <a:t>-</a:t>
                      </a:r>
                      <a:r>
                        <a:rPr lang="en-US" sz="1400" dirty="0" err="1" smtClean="0"/>
                        <a:t>na</a:t>
                      </a:r>
                      <a:r>
                        <a:rPr lang="en-US" sz="1400" dirty="0" smtClean="0"/>
                        <a:t>-</a:t>
                      </a:r>
                    </a:p>
                    <a:p>
                      <a:endParaRPr lang="en-US" sz="1400" dirty="0"/>
                    </a:p>
                  </a:txBody>
                  <a:tcPr marL="57150" marR="57150" marT="28575" marB="28575" anchor="ctr"/>
                </a:tc>
                <a:tc>
                  <a:txBody>
                    <a:bodyPr/>
                    <a:lstStyle/>
                    <a:p>
                      <a:r>
                        <a:rPr lang="en-US" sz="1400" baseline="0" dirty="0" smtClean="0"/>
                        <a:t>Filtering </a:t>
                      </a:r>
                      <a:r>
                        <a:rPr lang="en-US" sz="1400" baseline="0" dirty="0" smtClean="0"/>
                        <a:t>can minimize broadband noise.</a:t>
                      </a:r>
                      <a:endParaRPr lang="en-US" sz="1400" dirty="0"/>
                    </a:p>
                  </a:txBody>
                  <a:tcPr marL="57150" marR="57150" marT="28575" marB="28575" anchor="ctr"/>
                </a:tc>
              </a:tr>
              <a:tr h="270510">
                <a:tc>
                  <a:txBody>
                    <a:bodyPr/>
                    <a:lstStyle/>
                    <a:p>
                      <a:r>
                        <a:rPr lang="en-US" sz="1400" dirty="0" smtClean="0"/>
                        <a:t>1/f Noise</a:t>
                      </a:r>
                      <a:endParaRPr lang="en-US" sz="1400" dirty="0"/>
                    </a:p>
                  </a:txBody>
                  <a:tcPr marL="57150" marR="57150" marT="28575" marB="28575" anchor="ctr"/>
                </a:tc>
                <a:tc>
                  <a:txBody>
                    <a:bodyPr/>
                    <a:lstStyle/>
                    <a:p>
                      <a:endParaRPr lang="en-US" sz="1400" dirty="0"/>
                    </a:p>
                  </a:txBody>
                  <a:tcPr marL="57150" marR="57150" marT="28575" marB="28575" anchor="ctr"/>
                </a:tc>
                <a:tc>
                  <a:txBody>
                    <a:bodyPr/>
                    <a:lstStyle/>
                    <a:p>
                      <a:r>
                        <a:rPr lang="en-US" sz="1400" dirty="0" smtClean="0"/>
                        <a:t>Not practical to eliminate.  Choose the lowest 0.1Hz</a:t>
                      </a:r>
                      <a:r>
                        <a:rPr lang="en-US" sz="1400" baseline="0" dirty="0" smtClean="0"/>
                        <a:t> to 10Hz device</a:t>
                      </a:r>
                      <a:endParaRPr lang="en-US" sz="1400" dirty="0"/>
                    </a:p>
                  </a:txBody>
                  <a:tcPr marL="57150" marR="57150" marT="28575" marB="28575" anchor="ctr"/>
                </a:tc>
              </a:tr>
              <a:tr h="270510">
                <a:tc>
                  <a:txBody>
                    <a:bodyPr/>
                    <a:lstStyle/>
                    <a:p>
                      <a:r>
                        <a:rPr lang="en-US" sz="1400" dirty="0" smtClean="0"/>
                        <a:t>Output impedance </a:t>
                      </a:r>
                      <a:endParaRPr lang="en-US" sz="1400" dirty="0"/>
                    </a:p>
                  </a:txBody>
                  <a:tcPr marL="57150" marR="57150" marT="28575" marB="28575" anchor="ctr"/>
                </a:tc>
                <a:tc>
                  <a:txBody>
                    <a:bodyPr/>
                    <a:lstStyle/>
                    <a:p>
                      <a:r>
                        <a:rPr lang="en-US" sz="1400" dirty="0" smtClean="0"/>
                        <a:t>-</a:t>
                      </a:r>
                      <a:r>
                        <a:rPr lang="en-US" sz="1400" dirty="0" err="1" smtClean="0"/>
                        <a:t>na</a:t>
                      </a:r>
                      <a:r>
                        <a:rPr lang="en-US" sz="1400" dirty="0" smtClean="0"/>
                        <a:t>-</a:t>
                      </a:r>
                      <a:endParaRPr lang="en-US" sz="1400" dirty="0"/>
                    </a:p>
                  </a:txBody>
                  <a:tcPr marL="57150" marR="57150" marT="28575" marB="28575" anchor="ctr"/>
                </a:tc>
                <a:tc>
                  <a:txBody>
                    <a:bodyPr/>
                    <a:lstStyle/>
                    <a:p>
                      <a:r>
                        <a:rPr lang="en-US" sz="1400" dirty="0" smtClean="0"/>
                        <a:t>Choose references with low output impedance across frequency for driving dynamic loads like SAR reference inputs.</a:t>
                      </a:r>
                      <a:endParaRPr lang="en-US" sz="1400" dirty="0"/>
                    </a:p>
                  </a:txBody>
                  <a:tcPr marL="57150" marR="57150" marT="28575" marB="28575" anchor="ctr"/>
                </a:tc>
              </a:tr>
            </a:tbl>
          </a:graphicData>
        </a:graphic>
      </p:graphicFrame>
    </p:spTree>
    <p:extLst>
      <p:ext uri="{BB962C8B-B14F-4D97-AF65-F5344CB8AC3E}">
        <p14:creationId xmlns:p14="http://schemas.microsoft.com/office/powerpoint/2010/main" val="4662587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650" y="1879271"/>
            <a:ext cx="8458200" cy="1371601"/>
          </a:xfrm>
        </p:spPr>
        <p:txBody>
          <a:bodyPr/>
          <a:lstStyle/>
          <a:p>
            <a:pPr algn="ctr"/>
            <a:r>
              <a:rPr lang="en-US" sz="6000" dirty="0">
                <a:solidFill>
                  <a:srgbClr val="DE0000"/>
                </a:solidFill>
              </a:rPr>
              <a:t>Thanks for your time!</a:t>
            </a:r>
            <a:br>
              <a:rPr lang="en-US" sz="6000" dirty="0">
                <a:solidFill>
                  <a:srgbClr val="DE0000"/>
                </a:solidFill>
              </a:rPr>
            </a:br>
            <a:r>
              <a:rPr lang="en-US" sz="6000" dirty="0">
                <a:solidFill>
                  <a:srgbClr val="DE0000"/>
                </a:solidFill>
              </a:rPr>
              <a:t>Please try the quiz.</a:t>
            </a:r>
            <a:endParaRPr lang="en-US" sz="4000" dirty="0">
              <a:solidFill>
                <a:srgbClr val="DE0000"/>
              </a:solidFill>
            </a:endParaRPr>
          </a:p>
        </p:txBody>
      </p:sp>
      <p:sp>
        <p:nvSpPr>
          <p:cNvPr id="4" name="Slide Number Placeholder 3"/>
          <p:cNvSpPr>
            <a:spLocks noGrp="1"/>
          </p:cNvSpPr>
          <p:nvPr>
            <p:ph type="sldNum" sz="quarter" idx="10"/>
          </p:nvPr>
        </p:nvSpPr>
        <p:spPr/>
        <p:txBody>
          <a:bodyPr/>
          <a:lstStyle/>
          <a:p>
            <a:fld id="{3B20521C-F793-4067-BB07-C7AF74E21EF3}" type="slidenum">
              <a:rPr lang="en-US" smtClean="0"/>
              <a:pPr/>
              <a:t>12</a:t>
            </a:fld>
            <a:endParaRPr lang="en-US"/>
          </a:p>
        </p:txBody>
      </p:sp>
    </p:spTree>
    <p:extLst>
      <p:ext uri="{BB962C8B-B14F-4D97-AF65-F5344CB8AC3E}">
        <p14:creationId xmlns:p14="http://schemas.microsoft.com/office/powerpoint/2010/main" val="37529657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485902"/>
            <a:ext cx="8458200" cy="1102519"/>
          </a:xfrm>
        </p:spPr>
        <p:txBody>
          <a:bodyPr/>
          <a:lstStyle/>
          <a:p>
            <a:r>
              <a:rPr lang="en-US" sz="3000" dirty="0" smtClean="0">
                <a:solidFill>
                  <a:srgbClr val="DE0000"/>
                </a:solidFill>
              </a:rPr>
              <a:t>Overview of Reference </a:t>
            </a:r>
            <a:br>
              <a:rPr lang="en-US" sz="3000" dirty="0" smtClean="0">
                <a:solidFill>
                  <a:srgbClr val="DE0000"/>
                </a:solidFill>
              </a:rPr>
            </a:br>
            <a:r>
              <a:rPr lang="en-US" sz="3000" dirty="0" smtClean="0">
                <a:solidFill>
                  <a:srgbClr val="DE0000"/>
                </a:solidFill>
              </a:rPr>
              <a:t>Drive Topologies </a:t>
            </a:r>
            <a:br>
              <a:rPr lang="en-US" sz="3000" dirty="0" smtClean="0">
                <a:solidFill>
                  <a:srgbClr val="DE0000"/>
                </a:solidFill>
              </a:rPr>
            </a:br>
            <a:r>
              <a:rPr lang="en-US" sz="1800" dirty="0" smtClean="0">
                <a:solidFill>
                  <a:srgbClr val="DE0000"/>
                </a:solidFill>
              </a:rPr>
              <a:t>TIPL 4502 </a:t>
            </a:r>
            <a:r>
              <a:rPr lang="en-US" sz="1800" dirty="0">
                <a:solidFill>
                  <a:srgbClr val="DE0000"/>
                </a:solidFill>
              </a:rPr>
              <a:t/>
            </a:r>
            <a:br>
              <a:rPr lang="en-US" sz="1800" dirty="0">
                <a:solidFill>
                  <a:srgbClr val="DE0000"/>
                </a:solidFill>
              </a:rPr>
            </a:br>
            <a:r>
              <a:rPr lang="en-US" sz="1800" dirty="0">
                <a:solidFill>
                  <a:srgbClr val="DE0000"/>
                </a:solidFill>
              </a:rPr>
              <a:t>TI Precision Labs – ADCs</a:t>
            </a:r>
            <a:endParaRPr lang="en-US" sz="1400" dirty="0"/>
          </a:p>
        </p:txBody>
      </p:sp>
      <p:sp>
        <p:nvSpPr>
          <p:cNvPr id="3" name="Subtitle 2"/>
          <p:cNvSpPr>
            <a:spLocks noGrp="1"/>
          </p:cNvSpPr>
          <p:nvPr>
            <p:ph type="subTitle" idx="1"/>
          </p:nvPr>
        </p:nvSpPr>
        <p:spPr>
          <a:xfrm>
            <a:off x="342900" y="2943226"/>
            <a:ext cx="8458200" cy="1114425"/>
          </a:xfrm>
        </p:spPr>
        <p:txBody>
          <a:bodyPr/>
          <a:lstStyle/>
          <a:p>
            <a:pPr lvl="0"/>
            <a:r>
              <a:rPr lang="en-US" sz="1500" dirty="0">
                <a:solidFill>
                  <a:srgbClr val="000000"/>
                </a:solidFill>
              </a:rPr>
              <a:t>Created </a:t>
            </a:r>
            <a:r>
              <a:rPr lang="en-US" sz="1500" dirty="0" smtClean="0">
                <a:solidFill>
                  <a:srgbClr val="000000"/>
                </a:solidFill>
              </a:rPr>
              <a:t>by Luis Chioye, Art Kay</a:t>
            </a:r>
            <a:endParaRPr lang="en-US" sz="1500" dirty="0">
              <a:solidFill>
                <a:srgbClr val="000000"/>
              </a:solidFill>
            </a:endParaRPr>
          </a:p>
          <a:p>
            <a:pPr lvl="0"/>
            <a:r>
              <a:rPr lang="en-US" sz="1500" dirty="0">
                <a:solidFill>
                  <a:srgbClr val="000000"/>
                </a:solidFill>
              </a:rPr>
              <a:t>Presented by </a:t>
            </a:r>
            <a:r>
              <a:rPr lang="en-US" sz="1500" dirty="0" smtClean="0">
                <a:solidFill>
                  <a:srgbClr val="000000"/>
                </a:solidFill>
              </a:rPr>
              <a:t>Cynthia Sosa</a:t>
            </a:r>
            <a:endParaRPr lang="en-US" sz="1400" dirty="0"/>
          </a:p>
        </p:txBody>
      </p:sp>
      <p:sp>
        <p:nvSpPr>
          <p:cNvPr id="4" name="AutoShape 2" descr="http://imgt3.bdstatic.com/it/u=1180523526,1835255193&amp;fm=21&amp;gp=0.jpg"/>
          <p:cNvSpPr>
            <a:spLocks noChangeAspect="1" noChangeArrowheads="1"/>
          </p:cNvSpPr>
          <p:nvPr/>
        </p:nvSpPr>
        <p:spPr bwMode="auto">
          <a:xfrm>
            <a:off x="155575" y="-108347"/>
            <a:ext cx="3048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dirty="0">
              <a:solidFill>
                <a:srgbClr val="000000"/>
              </a:solidFill>
              <a:latin typeface="Arial"/>
            </a:endParaRPr>
          </a:p>
        </p:txBody>
      </p:sp>
      <p:sp>
        <p:nvSpPr>
          <p:cNvPr id="6" name="AutoShape 4" descr="http://imgt3.bdstatic.com/it/u=1180523526,1835255193&amp;fm=21&amp;gp=0.jpg"/>
          <p:cNvSpPr>
            <a:spLocks noChangeAspect="1" noChangeArrowheads="1"/>
          </p:cNvSpPr>
          <p:nvPr/>
        </p:nvSpPr>
        <p:spPr bwMode="auto">
          <a:xfrm>
            <a:off x="307975" y="5953"/>
            <a:ext cx="3048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dirty="0">
              <a:solidFill>
                <a:srgbClr val="000000"/>
              </a:solidFill>
              <a:latin typeface="Arial"/>
            </a:endParaRPr>
          </a:p>
        </p:txBody>
      </p:sp>
      <p:sp>
        <p:nvSpPr>
          <p:cNvPr id="9" name="Slide Number Placeholder 3"/>
          <p:cNvSpPr>
            <a:spLocks noGrp="1"/>
          </p:cNvSpPr>
          <p:nvPr>
            <p:ph type="sldNum" sz="quarter" idx="4294967295"/>
          </p:nvPr>
        </p:nvSpPr>
        <p:spPr>
          <a:xfrm>
            <a:off x="6966064" y="4820883"/>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p>
            <a:fld id="{3B20521C-F793-4067-BB07-C7AF74E21EF3}" type="slidenum">
              <a:rPr lang="en-US">
                <a:solidFill>
                  <a:srgbClr val="000000"/>
                </a:solidFill>
              </a:rPr>
              <a:pPr/>
              <a:t>13</a:t>
            </a:fld>
            <a:endParaRPr lang="en-US" dirty="0">
              <a:solidFill>
                <a:srgbClr val="000000"/>
              </a:solidFill>
            </a:endParaRPr>
          </a:p>
        </p:txBody>
      </p:sp>
    </p:spTree>
    <p:extLst>
      <p:ext uri="{BB962C8B-B14F-4D97-AF65-F5344CB8AC3E}">
        <p14:creationId xmlns:p14="http://schemas.microsoft.com/office/powerpoint/2010/main" val="29540505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6966064" y="4820883"/>
            <a:ext cx="2133600" cy="154782"/>
          </a:xfrm>
          <a:prstGeom prst="rect">
            <a:avLst/>
          </a:prstGeom>
        </p:spPr>
        <p:txBody>
          <a:bodyPr lIns="57150" tIns="28575" rIns="57150" bIns="28575"/>
          <a:lstStyle/>
          <a:p>
            <a:pPr>
              <a:defRPr/>
            </a:pPr>
            <a:fld id="{2B97888F-6AF7-4263-B69D-592D8C33BAC7}" type="slidenum">
              <a:rPr lang="en-US" smtClean="0">
                <a:solidFill>
                  <a:srgbClr val="000000"/>
                </a:solidFill>
              </a:rPr>
              <a:pPr>
                <a:defRPr/>
              </a:pPr>
              <a:t>14</a:t>
            </a:fld>
            <a:endParaRPr lang="en-US" dirty="0">
              <a:solidFill>
                <a:srgbClr val="000000"/>
              </a:solidFill>
            </a:endParaRPr>
          </a:p>
        </p:txBody>
      </p:sp>
      <p:sp>
        <p:nvSpPr>
          <p:cNvPr id="7"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64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a:lstStyle>
          <a:p>
            <a:pPr defTabSz="571500"/>
            <a:r>
              <a:rPr lang="en-US" sz="2700" kern="0" dirty="0" smtClean="0">
                <a:solidFill>
                  <a:srgbClr val="DE0000"/>
                </a:solidFill>
              </a:rPr>
              <a:t>Agenda</a:t>
            </a:r>
            <a:r>
              <a:rPr lang="en-US" kern="0" dirty="0" smtClean="0">
                <a:solidFill>
                  <a:srgbClr val="DE0000"/>
                </a:solidFill>
              </a:rPr>
              <a:t> </a:t>
            </a:r>
            <a:endParaRPr lang="en-US" kern="0" dirty="0">
              <a:solidFill>
                <a:srgbClr val="DE0000"/>
              </a:solidFill>
            </a:endParaRPr>
          </a:p>
        </p:txBody>
      </p:sp>
      <p:sp>
        <p:nvSpPr>
          <p:cNvPr id="8" name="Content Placeholder 2"/>
          <p:cNvSpPr txBox="1">
            <a:spLocks/>
          </p:cNvSpPr>
          <p:nvPr/>
        </p:nvSpPr>
        <p:spPr bwMode="auto">
          <a:xfrm>
            <a:off x="231775" y="832254"/>
            <a:ext cx="8467725" cy="3709449"/>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lvl1pPr marL="0" indent="0" algn="l" rtl="0" eaLnBrk="0" fontAlgn="base" hangingPunct="0">
              <a:spcBef>
                <a:spcPts val="1067"/>
              </a:spcBef>
              <a:spcAft>
                <a:spcPct val="0"/>
              </a:spcAft>
              <a:buFontTx/>
              <a:buNone/>
              <a:defRPr sz="2900" b="1">
                <a:solidFill>
                  <a:schemeClr val="tx1"/>
                </a:solidFill>
                <a:latin typeface="+mn-lt"/>
                <a:ea typeface="+mn-ea"/>
                <a:cs typeface="+mn-cs"/>
              </a:defRPr>
            </a:lvl1pPr>
            <a:lvl2pPr marL="766021" indent="-311066" algn="l" rtl="0" eaLnBrk="0" fontAlgn="base" hangingPunct="0">
              <a:spcBef>
                <a:spcPct val="20000"/>
              </a:spcBef>
              <a:spcAft>
                <a:spcPct val="0"/>
              </a:spcAft>
              <a:buChar char="–"/>
              <a:defRPr sz="2600">
                <a:solidFill>
                  <a:schemeClr val="tx1"/>
                </a:solidFill>
                <a:latin typeface="+mn-lt"/>
              </a:defRPr>
            </a:lvl2pPr>
            <a:lvl3pPr marL="1138448" indent="-220077" algn="l" rtl="0" eaLnBrk="0" fontAlgn="base" hangingPunct="0">
              <a:spcBef>
                <a:spcPct val="15000"/>
              </a:spcBef>
              <a:spcAft>
                <a:spcPct val="0"/>
              </a:spcAft>
              <a:buChar char="•"/>
              <a:defRPr sz="2600">
                <a:solidFill>
                  <a:schemeClr val="tx1"/>
                </a:solidFill>
                <a:latin typeface="+mn-lt"/>
              </a:defRPr>
            </a:lvl3pPr>
            <a:lvl4pPr marL="1601869" indent="-311066" algn="l" rtl="0" eaLnBrk="0" fontAlgn="base" hangingPunct="0">
              <a:spcBef>
                <a:spcPct val="5000"/>
              </a:spcBef>
              <a:spcAft>
                <a:spcPct val="0"/>
              </a:spcAft>
              <a:buChar char="–"/>
              <a:defRPr sz="2600">
                <a:solidFill>
                  <a:schemeClr val="tx1"/>
                </a:solidFill>
                <a:latin typeface="+mn-lt"/>
              </a:defRPr>
            </a:lvl4pPr>
            <a:lvl5pPr marL="1984874" indent="-230661" algn="l" rtl="0" eaLnBrk="0" fontAlgn="base" hangingPunct="0">
              <a:spcBef>
                <a:spcPct val="0"/>
              </a:spcBef>
              <a:spcAft>
                <a:spcPct val="0"/>
              </a:spcAft>
              <a:buChar char="»"/>
              <a:defRPr sz="2600">
                <a:solidFill>
                  <a:schemeClr val="tx1"/>
                </a:solidFill>
                <a:latin typeface="+mn-lt"/>
              </a:defRPr>
            </a:lvl5pPr>
            <a:lvl6pPr marL="2594306" indent="-230661" algn="l" rtl="0" fontAlgn="base">
              <a:spcBef>
                <a:spcPct val="0"/>
              </a:spcBef>
              <a:spcAft>
                <a:spcPct val="0"/>
              </a:spcAft>
              <a:buChar char="»"/>
              <a:defRPr sz="2100">
                <a:solidFill>
                  <a:schemeClr val="tx1"/>
                </a:solidFill>
                <a:latin typeface="+mn-lt"/>
              </a:defRPr>
            </a:lvl6pPr>
            <a:lvl7pPr marL="3203738" indent="-230661" algn="l" rtl="0" fontAlgn="base">
              <a:spcBef>
                <a:spcPct val="0"/>
              </a:spcBef>
              <a:spcAft>
                <a:spcPct val="0"/>
              </a:spcAft>
              <a:buChar char="»"/>
              <a:defRPr sz="2100">
                <a:solidFill>
                  <a:schemeClr val="tx1"/>
                </a:solidFill>
                <a:latin typeface="+mn-lt"/>
              </a:defRPr>
            </a:lvl7pPr>
            <a:lvl8pPr marL="3813168" indent="-230661" algn="l" rtl="0" fontAlgn="base">
              <a:spcBef>
                <a:spcPct val="0"/>
              </a:spcBef>
              <a:spcAft>
                <a:spcPct val="0"/>
              </a:spcAft>
              <a:buChar char="»"/>
              <a:defRPr sz="2100">
                <a:solidFill>
                  <a:schemeClr val="tx1"/>
                </a:solidFill>
                <a:latin typeface="+mn-lt"/>
              </a:defRPr>
            </a:lvl8pPr>
            <a:lvl9pPr marL="4422598" indent="-230661" algn="l" rtl="0" fontAlgn="base">
              <a:spcBef>
                <a:spcPct val="0"/>
              </a:spcBef>
              <a:spcAft>
                <a:spcPct val="0"/>
              </a:spcAft>
              <a:buChar char="»"/>
              <a:defRPr sz="2100">
                <a:solidFill>
                  <a:schemeClr val="tx1"/>
                </a:solidFill>
                <a:latin typeface="+mn-lt"/>
              </a:defRPr>
            </a:lvl9pPr>
          </a:lstStyle>
          <a:p>
            <a:pPr>
              <a:spcBef>
                <a:spcPts val="300"/>
              </a:spcBef>
            </a:pPr>
            <a:r>
              <a:rPr lang="en-US" sz="1400" b="0" dirty="0" smtClean="0">
                <a:solidFill>
                  <a:srgbClr val="000000"/>
                </a:solidFill>
              </a:rPr>
              <a:t>Reference </a:t>
            </a:r>
            <a:r>
              <a:rPr lang="en-US" sz="1400" b="0" dirty="0">
                <a:solidFill>
                  <a:srgbClr val="000000"/>
                </a:solidFill>
              </a:rPr>
              <a:t>Performance </a:t>
            </a:r>
            <a:r>
              <a:rPr lang="en-US" sz="1400" b="0" dirty="0" smtClean="0">
                <a:solidFill>
                  <a:srgbClr val="000000"/>
                </a:solidFill>
              </a:rPr>
              <a:t>Specifications:</a:t>
            </a:r>
          </a:p>
          <a:p>
            <a:pPr lvl="1" indent="0">
              <a:spcBef>
                <a:spcPts val="300"/>
              </a:spcBef>
              <a:buFontTx/>
              <a:buNone/>
            </a:pPr>
            <a:r>
              <a:rPr lang="en-US" sz="1400" dirty="0">
                <a:solidFill>
                  <a:srgbClr val="000000"/>
                </a:solidFill>
              </a:rPr>
              <a:t>Initial Accuracy, Drift, Long Term </a:t>
            </a:r>
            <a:r>
              <a:rPr lang="en-US" sz="1400" dirty="0" smtClean="0">
                <a:solidFill>
                  <a:srgbClr val="000000"/>
                </a:solidFill>
              </a:rPr>
              <a:t>Drift, and Noise</a:t>
            </a:r>
          </a:p>
          <a:p>
            <a:pPr>
              <a:spcBef>
                <a:spcPts val="300"/>
              </a:spcBef>
            </a:pPr>
            <a:r>
              <a:rPr lang="en-US" sz="1400" dirty="0" smtClean="0">
                <a:solidFill>
                  <a:srgbClr val="FF0000"/>
                </a:solidFill>
              </a:rPr>
              <a:t>Overview of SAR REF Drive Topologies</a:t>
            </a:r>
            <a:r>
              <a:rPr lang="en-US" sz="1400" dirty="0">
                <a:solidFill>
                  <a:srgbClr val="FF0000"/>
                </a:solidFill>
              </a:rPr>
              <a:t>:</a:t>
            </a:r>
          </a:p>
          <a:p>
            <a:pPr>
              <a:spcBef>
                <a:spcPts val="300"/>
              </a:spcBef>
            </a:pPr>
            <a:r>
              <a:rPr lang="en-US" sz="1400" dirty="0">
                <a:solidFill>
                  <a:srgbClr val="FF0000"/>
                </a:solidFill>
              </a:rPr>
              <a:t>	S</a:t>
            </a:r>
            <a:r>
              <a:rPr lang="en-US" sz="1400" dirty="0" smtClean="0">
                <a:solidFill>
                  <a:srgbClr val="FF0000"/>
                </a:solidFill>
              </a:rPr>
              <a:t>tandalone Reference vs. Buffered Reference</a:t>
            </a:r>
            <a:endParaRPr lang="en-US" sz="1400" dirty="0">
              <a:solidFill>
                <a:srgbClr val="FF0000"/>
              </a:solidFill>
            </a:endParaRPr>
          </a:p>
          <a:p>
            <a:pPr marL="454955" lvl="1" indent="0">
              <a:spcBef>
                <a:spcPts val="300"/>
              </a:spcBef>
              <a:buFontTx/>
              <a:buNone/>
            </a:pPr>
            <a:r>
              <a:rPr lang="en-US" sz="1400" dirty="0">
                <a:solidFill>
                  <a:srgbClr val="FF0000"/>
                </a:solidFill>
              </a:rPr>
              <a:t>	</a:t>
            </a:r>
            <a:r>
              <a:rPr lang="en-US" sz="1400" b="1" dirty="0">
                <a:solidFill>
                  <a:srgbClr val="FF0000"/>
                </a:solidFill>
              </a:rPr>
              <a:t>SAR ADCs with Internal Reference </a:t>
            </a:r>
            <a:r>
              <a:rPr lang="en-US" sz="1400" b="1" dirty="0" smtClean="0">
                <a:solidFill>
                  <a:srgbClr val="FF0000"/>
                </a:solidFill>
              </a:rPr>
              <a:t>Buffer</a:t>
            </a:r>
            <a:r>
              <a:rPr lang="en-US" sz="1400" dirty="0">
                <a:solidFill>
                  <a:srgbClr val="000000"/>
                </a:solidFill>
              </a:rPr>
              <a:t>	</a:t>
            </a:r>
            <a:endParaRPr lang="en-US" sz="1400" dirty="0" smtClean="0">
              <a:solidFill>
                <a:srgbClr val="000000"/>
              </a:solidFill>
            </a:endParaRPr>
          </a:p>
          <a:p>
            <a:pPr>
              <a:spcBef>
                <a:spcPts val="300"/>
              </a:spcBef>
            </a:pPr>
            <a:r>
              <a:rPr lang="en-US" sz="1400" b="0" dirty="0" smtClean="0">
                <a:solidFill>
                  <a:srgbClr val="000000"/>
                </a:solidFill>
              </a:rPr>
              <a:t>SAR REF Input Overview: The Capacitive DAC (CDAC)</a:t>
            </a:r>
          </a:p>
          <a:p>
            <a:pPr>
              <a:spcBef>
                <a:spcPts val="300"/>
              </a:spcBef>
            </a:pPr>
            <a:r>
              <a:rPr lang="en-US" sz="1400" b="0" dirty="0" smtClean="0">
                <a:solidFill>
                  <a:srgbClr val="000000"/>
                </a:solidFill>
              </a:rPr>
              <a:t>Build TINA REF Input Model for a SAR:</a:t>
            </a:r>
          </a:p>
          <a:p>
            <a:pPr>
              <a:spcBef>
                <a:spcPts val="300"/>
              </a:spcBef>
            </a:pPr>
            <a:r>
              <a:rPr lang="en-US" sz="1400" b="0" dirty="0" smtClean="0">
                <a:solidFill>
                  <a:srgbClr val="FF0000"/>
                </a:solidFill>
              </a:rPr>
              <a:t>	</a:t>
            </a:r>
            <a:r>
              <a:rPr lang="en-US" sz="1400" b="0" dirty="0" smtClean="0">
                <a:solidFill>
                  <a:srgbClr val="000000"/>
                </a:solidFill>
              </a:rPr>
              <a:t>Discrete Charge Model</a:t>
            </a:r>
            <a:r>
              <a:rPr lang="en-US" sz="1400" b="0" dirty="0">
                <a:solidFill>
                  <a:srgbClr val="000000"/>
                </a:solidFill>
              </a:rPr>
              <a:t>	</a:t>
            </a:r>
          </a:p>
          <a:p>
            <a:pPr>
              <a:spcBef>
                <a:spcPts val="300"/>
              </a:spcBef>
            </a:pPr>
            <a:r>
              <a:rPr lang="en-US" sz="1400" b="0" dirty="0">
                <a:solidFill>
                  <a:srgbClr val="000000"/>
                </a:solidFill>
              </a:rPr>
              <a:t>	</a:t>
            </a:r>
            <a:r>
              <a:rPr lang="en-US" sz="1400" b="0" dirty="0" smtClean="0">
                <a:solidFill>
                  <a:srgbClr val="000000"/>
                </a:solidFill>
              </a:rPr>
              <a:t>TI </a:t>
            </a:r>
            <a:r>
              <a:rPr lang="en-US" sz="1400" b="0" dirty="0">
                <a:solidFill>
                  <a:srgbClr val="000000"/>
                </a:solidFill>
              </a:rPr>
              <a:t>Device Specific Model </a:t>
            </a:r>
            <a:endParaRPr lang="en-US" sz="1400" b="0" dirty="0" smtClean="0">
              <a:solidFill>
                <a:srgbClr val="000000"/>
              </a:solidFill>
            </a:endParaRPr>
          </a:p>
          <a:p>
            <a:pPr>
              <a:spcBef>
                <a:spcPts val="300"/>
              </a:spcBef>
            </a:pPr>
            <a:r>
              <a:rPr lang="en-US" sz="1400" b="0" dirty="0" smtClean="0">
                <a:solidFill>
                  <a:srgbClr val="000000"/>
                </a:solidFill>
              </a:rPr>
              <a:t>SAR REF Drive Circuit Design:</a:t>
            </a:r>
          </a:p>
          <a:p>
            <a:pPr>
              <a:spcBef>
                <a:spcPts val="300"/>
              </a:spcBef>
            </a:pPr>
            <a:r>
              <a:rPr lang="en-US" sz="1400" b="0" dirty="0" smtClean="0">
                <a:solidFill>
                  <a:srgbClr val="FF0000"/>
                </a:solidFill>
              </a:rPr>
              <a:t>	</a:t>
            </a:r>
            <a:r>
              <a:rPr lang="en-US" sz="1400" b="0" dirty="0" smtClean="0">
                <a:solidFill>
                  <a:srgbClr val="000000"/>
                </a:solidFill>
              </a:rPr>
              <a:t>Reference </a:t>
            </a:r>
            <a:r>
              <a:rPr lang="en-US" sz="1400" b="0" dirty="0">
                <a:solidFill>
                  <a:srgbClr val="000000"/>
                </a:solidFill>
              </a:rPr>
              <a:t>Bypass </a:t>
            </a:r>
            <a:r>
              <a:rPr lang="en-US" sz="1400" b="0" dirty="0" smtClean="0">
                <a:solidFill>
                  <a:srgbClr val="000000"/>
                </a:solidFill>
              </a:rPr>
              <a:t>Capacitor </a:t>
            </a:r>
            <a:r>
              <a:rPr lang="en-US" sz="1400" b="0" dirty="0">
                <a:solidFill>
                  <a:srgbClr val="000000"/>
                </a:solidFill>
              </a:rPr>
              <a:t>	</a:t>
            </a:r>
            <a:endParaRPr lang="en-US" sz="1400" b="0" dirty="0" smtClean="0">
              <a:solidFill>
                <a:srgbClr val="000000"/>
              </a:solidFill>
            </a:endParaRPr>
          </a:p>
          <a:p>
            <a:pPr>
              <a:spcBef>
                <a:spcPts val="300"/>
              </a:spcBef>
            </a:pPr>
            <a:r>
              <a:rPr lang="en-US" sz="1400" b="0" dirty="0">
                <a:solidFill>
                  <a:srgbClr val="000000"/>
                </a:solidFill>
              </a:rPr>
              <a:t>	</a:t>
            </a:r>
            <a:r>
              <a:rPr lang="en-US" sz="1400" b="0" dirty="0" smtClean="0">
                <a:solidFill>
                  <a:srgbClr val="000000"/>
                </a:solidFill>
              </a:rPr>
              <a:t>Reference Buffer Stability </a:t>
            </a:r>
            <a:r>
              <a:rPr lang="en-US" sz="1400" b="0" dirty="0">
                <a:solidFill>
                  <a:srgbClr val="000000"/>
                </a:solidFill>
              </a:rPr>
              <a:t>and Compensation</a:t>
            </a:r>
          </a:p>
          <a:p>
            <a:pPr>
              <a:spcBef>
                <a:spcPts val="300"/>
              </a:spcBef>
            </a:pPr>
            <a:r>
              <a:rPr lang="en-US" sz="1400" b="0" dirty="0" smtClean="0">
                <a:solidFill>
                  <a:srgbClr val="000000"/>
                </a:solidFill>
              </a:rPr>
              <a:t>	</a:t>
            </a:r>
          </a:p>
          <a:p>
            <a:pPr>
              <a:spcBef>
                <a:spcPts val="300"/>
              </a:spcBef>
            </a:pPr>
            <a:r>
              <a:rPr lang="en-US" sz="1400" b="0" dirty="0">
                <a:solidFill>
                  <a:srgbClr val="000000"/>
                </a:solidFill>
              </a:rPr>
              <a:t>	</a:t>
            </a:r>
            <a:endParaRPr lang="en-US" kern="0" dirty="0">
              <a:solidFill>
                <a:srgbClr val="000000"/>
              </a:solidFill>
            </a:endParaRPr>
          </a:p>
        </p:txBody>
      </p:sp>
    </p:spTree>
    <p:extLst>
      <p:ext uri="{BB962C8B-B14F-4D97-AF65-F5344CB8AC3E}">
        <p14:creationId xmlns:p14="http://schemas.microsoft.com/office/powerpoint/2010/main" val="8814817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ADC Reference input is not  a high impedance</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15</a:t>
            </a:fld>
            <a:endParaRPr lang="en-US" dirty="0">
              <a:solidFill>
                <a:srgbClr val="000000"/>
              </a:solidFill>
            </a:endParaRPr>
          </a:p>
        </p:txBody>
      </p:sp>
      <p:grpSp>
        <p:nvGrpSpPr>
          <p:cNvPr id="32" name="Group 31"/>
          <p:cNvGrpSpPr/>
          <p:nvPr/>
        </p:nvGrpSpPr>
        <p:grpSpPr>
          <a:xfrm>
            <a:off x="3077724" y="946324"/>
            <a:ext cx="5869892" cy="2401667"/>
            <a:chOff x="667151" y="1952337"/>
            <a:chExt cx="6536292" cy="2624938"/>
          </a:xfrm>
        </p:grpSpPr>
        <p:pic>
          <p:nvPicPr>
            <p:cNvPr id="5" name="Picture 1"/>
            <p:cNvPicPr>
              <a:picLocks noChangeAspect="1" noChangeArrowheads="1"/>
            </p:cNvPicPr>
            <p:nvPr/>
          </p:nvPicPr>
          <p:blipFill>
            <a:blip r:embed="rId3" cstate="print"/>
            <a:srcRect/>
            <a:stretch>
              <a:fillRect/>
            </a:stretch>
          </p:blipFill>
          <p:spPr bwMode="auto">
            <a:xfrm>
              <a:off x="1828800" y="1960648"/>
              <a:ext cx="4364477" cy="2611351"/>
            </a:xfrm>
            <a:prstGeom prst="rect">
              <a:avLst/>
            </a:prstGeom>
            <a:noFill/>
            <a:ln w="9525">
              <a:noFill/>
              <a:miter lim="800000"/>
              <a:headEnd/>
              <a:tailEnd/>
            </a:ln>
          </p:spPr>
        </p:pic>
        <p:grpSp>
          <p:nvGrpSpPr>
            <p:cNvPr id="6" name="Group 5"/>
            <p:cNvGrpSpPr/>
            <p:nvPr/>
          </p:nvGrpSpPr>
          <p:grpSpPr>
            <a:xfrm>
              <a:off x="667151" y="2492155"/>
              <a:ext cx="662296" cy="1993665"/>
              <a:chOff x="667151" y="2492155"/>
              <a:chExt cx="662296" cy="1993665"/>
            </a:xfrm>
          </p:grpSpPr>
          <p:cxnSp>
            <p:nvCxnSpPr>
              <p:cNvPr id="7" name="Straight Arrow Connector 6"/>
              <p:cNvCxnSpPr/>
              <p:nvPr/>
            </p:nvCxnSpPr>
            <p:spPr>
              <a:xfrm flipH="1" flipV="1">
                <a:off x="1316477" y="2905328"/>
                <a:ext cx="12970" cy="1167319"/>
              </a:xfrm>
              <a:prstGeom prst="straightConnector1">
                <a:avLst/>
              </a:prstGeom>
              <a:ln w="31750">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rot="16200000">
                <a:off x="-72643" y="3231949"/>
                <a:ext cx="1993665" cy="514077"/>
              </a:xfrm>
              <a:prstGeom prst="rect">
                <a:avLst/>
              </a:prstGeom>
              <a:noFill/>
            </p:spPr>
            <p:txBody>
              <a:bodyPr wrap="none" rtlCol="0">
                <a:spAutoFit/>
              </a:bodyPr>
              <a:lstStyle/>
              <a:p>
                <a:r>
                  <a:rPr lang="en-US" sz="1200" dirty="0" smtClean="0">
                    <a:solidFill>
                      <a:srgbClr val="000000"/>
                    </a:solidFill>
                  </a:rPr>
                  <a:t>REFIN Input </a:t>
                </a:r>
              </a:p>
              <a:p>
                <a:r>
                  <a:rPr lang="en-US" sz="1200" dirty="0" smtClean="0">
                    <a:solidFill>
                      <a:srgbClr val="000000"/>
                    </a:solidFill>
                  </a:rPr>
                  <a:t>Current Transients (mA)</a:t>
                </a:r>
                <a:endParaRPr lang="en-US" sz="1200" dirty="0">
                  <a:solidFill>
                    <a:srgbClr val="000000"/>
                  </a:solidFill>
                </a:endParaRPr>
              </a:p>
            </p:txBody>
          </p:sp>
        </p:grpSp>
        <p:grpSp>
          <p:nvGrpSpPr>
            <p:cNvPr id="9" name="Group 8"/>
            <p:cNvGrpSpPr/>
            <p:nvPr/>
          </p:nvGrpSpPr>
          <p:grpSpPr>
            <a:xfrm>
              <a:off x="2418945" y="1952337"/>
              <a:ext cx="3084398" cy="1313986"/>
              <a:chOff x="2418945" y="1952337"/>
              <a:chExt cx="3084398" cy="1313986"/>
            </a:xfrm>
          </p:grpSpPr>
          <p:cxnSp>
            <p:nvCxnSpPr>
              <p:cNvPr id="10" name="Straight Arrow Connector 9"/>
              <p:cNvCxnSpPr/>
              <p:nvPr/>
            </p:nvCxnSpPr>
            <p:spPr>
              <a:xfrm flipH="1">
                <a:off x="2418945" y="2107661"/>
                <a:ext cx="661481" cy="428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080426" y="1952337"/>
                <a:ext cx="1787669" cy="307777"/>
              </a:xfrm>
              <a:prstGeom prst="rect">
                <a:avLst/>
              </a:prstGeom>
              <a:noFill/>
            </p:spPr>
            <p:txBody>
              <a:bodyPr wrap="none" rtlCol="0">
                <a:spAutoFit/>
              </a:bodyPr>
              <a:lstStyle/>
              <a:p>
                <a:r>
                  <a:rPr lang="en-US" sz="1200" dirty="0" smtClean="0">
                    <a:solidFill>
                      <a:srgbClr val="000000"/>
                    </a:solidFill>
                  </a:rPr>
                  <a:t>Convert Start Signal</a:t>
                </a:r>
                <a:endParaRPr lang="en-US" sz="1200" dirty="0">
                  <a:solidFill>
                    <a:srgbClr val="000000"/>
                  </a:solidFill>
                </a:endParaRPr>
              </a:p>
            </p:txBody>
          </p:sp>
          <p:cxnSp>
            <p:nvCxnSpPr>
              <p:cNvPr id="12" name="Straight Arrow Connector 11"/>
              <p:cNvCxnSpPr/>
              <p:nvPr/>
            </p:nvCxnSpPr>
            <p:spPr>
              <a:xfrm flipH="1">
                <a:off x="2418945" y="3003676"/>
                <a:ext cx="577174" cy="26264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933344" y="2784292"/>
                <a:ext cx="2569999" cy="369332"/>
              </a:xfrm>
              <a:prstGeom prst="rect">
                <a:avLst/>
              </a:prstGeom>
              <a:noFill/>
            </p:spPr>
            <p:txBody>
              <a:bodyPr wrap="none" rtlCol="0">
                <a:spAutoFit/>
              </a:bodyPr>
              <a:lstStyle/>
              <a:p>
                <a:r>
                  <a:rPr lang="en-US" sz="1600" dirty="0" smtClean="0">
                    <a:solidFill>
                      <a:srgbClr val="000099"/>
                    </a:solidFill>
                  </a:rPr>
                  <a:t>Initial Current Transient</a:t>
                </a:r>
                <a:endParaRPr lang="en-US" sz="1600" dirty="0">
                  <a:solidFill>
                    <a:srgbClr val="000099"/>
                  </a:solidFill>
                </a:endParaRPr>
              </a:p>
            </p:txBody>
          </p:sp>
        </p:grpSp>
        <p:grpSp>
          <p:nvGrpSpPr>
            <p:cNvPr id="14" name="Group 13"/>
            <p:cNvGrpSpPr/>
            <p:nvPr/>
          </p:nvGrpSpPr>
          <p:grpSpPr>
            <a:xfrm>
              <a:off x="2707532" y="3128557"/>
              <a:ext cx="4495911" cy="851261"/>
              <a:chOff x="2714018" y="3118683"/>
              <a:chExt cx="4495911" cy="851261"/>
            </a:xfrm>
          </p:grpSpPr>
          <p:cxnSp>
            <p:nvCxnSpPr>
              <p:cNvPr id="15" name="Straight Arrow Connector 14"/>
              <p:cNvCxnSpPr>
                <a:stCxn id="19" idx="1"/>
              </p:cNvCxnSpPr>
              <p:nvPr/>
            </p:nvCxnSpPr>
            <p:spPr>
              <a:xfrm flipH="1">
                <a:off x="2714018" y="3303349"/>
                <a:ext cx="361381" cy="321812"/>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2996120" y="3432778"/>
                <a:ext cx="158560" cy="152400"/>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3183701" y="3471018"/>
                <a:ext cx="115109" cy="192383"/>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3376553" y="3433827"/>
                <a:ext cx="335048" cy="461512"/>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75399" y="3118683"/>
                <a:ext cx="4134530" cy="369332"/>
              </a:xfrm>
              <a:prstGeom prst="rect">
                <a:avLst/>
              </a:prstGeom>
              <a:noFill/>
            </p:spPr>
            <p:txBody>
              <a:bodyPr wrap="none" rtlCol="0">
                <a:spAutoFit/>
              </a:bodyPr>
              <a:lstStyle/>
              <a:p>
                <a:r>
                  <a:rPr lang="en-US" sz="1600" dirty="0" smtClean="0">
                    <a:solidFill>
                      <a:srgbClr val="000099"/>
                    </a:solidFill>
                  </a:rPr>
                  <a:t>Bit Transients (12 for 12-Bit Converter)</a:t>
                </a:r>
                <a:endParaRPr lang="en-US" sz="1600" dirty="0">
                  <a:solidFill>
                    <a:srgbClr val="000099"/>
                  </a:solidFill>
                </a:endParaRPr>
              </a:p>
            </p:txBody>
          </p:sp>
          <p:cxnSp>
            <p:nvCxnSpPr>
              <p:cNvPr id="20" name="Straight Arrow Connector 19"/>
              <p:cNvCxnSpPr/>
              <p:nvPr/>
            </p:nvCxnSpPr>
            <p:spPr>
              <a:xfrm flipH="1">
                <a:off x="3839183" y="3433827"/>
                <a:ext cx="135077" cy="272372"/>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4069404" y="3471018"/>
                <a:ext cx="148939" cy="250334"/>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4281790" y="3508978"/>
                <a:ext cx="46370" cy="349620"/>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3588994" y="3432778"/>
                <a:ext cx="289586" cy="537166"/>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4484370" y="3488988"/>
                <a:ext cx="27641" cy="406351"/>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4591050" y="3471018"/>
                <a:ext cx="104258" cy="4427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4773930" y="3508978"/>
                <a:ext cx="151599" cy="374461"/>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4972050" y="3508978"/>
                <a:ext cx="352223" cy="40475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2406753" y="4166417"/>
              <a:ext cx="4491697" cy="410858"/>
              <a:chOff x="2385036" y="4161141"/>
              <a:chExt cx="4491697" cy="410858"/>
            </a:xfrm>
          </p:grpSpPr>
          <p:cxnSp>
            <p:nvCxnSpPr>
              <p:cNvPr id="29" name="Straight Arrow Connector 28"/>
              <p:cNvCxnSpPr/>
              <p:nvPr/>
            </p:nvCxnSpPr>
            <p:spPr>
              <a:xfrm flipH="1">
                <a:off x="2385036" y="4161141"/>
                <a:ext cx="275616" cy="0"/>
              </a:xfrm>
              <a:prstGeom prst="straightConnector1">
                <a:avLst/>
              </a:prstGeom>
              <a:ln>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485787" y="4202667"/>
                <a:ext cx="4390946" cy="369332"/>
              </a:xfrm>
              <a:prstGeom prst="rect">
                <a:avLst/>
              </a:prstGeom>
              <a:noFill/>
            </p:spPr>
            <p:txBody>
              <a:bodyPr wrap="none" rtlCol="0">
                <a:spAutoFit/>
              </a:bodyPr>
              <a:lstStyle/>
              <a:p>
                <a:r>
                  <a:rPr lang="en-US" sz="1600" dirty="0" smtClean="0">
                    <a:solidFill>
                      <a:srgbClr val="FF0000"/>
                    </a:solidFill>
                  </a:rPr>
                  <a:t>Pulses are nanoseconds from each other</a:t>
                </a:r>
                <a:endParaRPr lang="en-US" sz="1600" dirty="0">
                  <a:solidFill>
                    <a:srgbClr val="FF0000"/>
                  </a:solidFill>
                </a:endParaRPr>
              </a:p>
            </p:txBody>
          </p:sp>
        </p:grpSp>
        <p:sp>
          <p:nvSpPr>
            <p:cNvPr id="31" name="TextBox 30"/>
            <p:cNvSpPr txBox="1"/>
            <p:nvPr/>
          </p:nvSpPr>
          <p:spPr>
            <a:xfrm>
              <a:off x="730419" y="2075448"/>
              <a:ext cx="1172116" cy="369332"/>
            </a:xfrm>
            <a:prstGeom prst="rect">
              <a:avLst/>
            </a:prstGeom>
            <a:noFill/>
          </p:spPr>
          <p:txBody>
            <a:bodyPr wrap="none" rtlCol="0">
              <a:spAutoFit/>
            </a:bodyPr>
            <a:lstStyle/>
            <a:p>
              <a:r>
                <a:rPr lang="en-US" sz="1600" dirty="0" smtClean="0">
                  <a:solidFill>
                    <a:srgbClr val="000000"/>
                  </a:solidFill>
                </a:rPr>
                <a:t>ADS8028</a:t>
              </a:r>
              <a:endParaRPr lang="en-US" sz="1600" dirty="0">
                <a:solidFill>
                  <a:srgbClr val="000000"/>
                </a:solidFill>
              </a:endParaRPr>
            </a:p>
          </p:txBody>
        </p:sp>
      </p:grpSp>
      <p:graphicFrame>
        <p:nvGraphicFramePr>
          <p:cNvPr id="33" name="Object 32"/>
          <p:cNvGraphicFramePr>
            <a:graphicFrameLocks noChangeAspect="1"/>
          </p:cNvGraphicFramePr>
          <p:nvPr>
            <p:extLst>
              <p:ext uri="{D42A27DB-BD31-4B8C-83A1-F6EECF244321}">
                <p14:modId xmlns:p14="http://schemas.microsoft.com/office/powerpoint/2010/main" val="3849146506"/>
              </p:ext>
            </p:extLst>
          </p:nvPr>
        </p:nvGraphicFramePr>
        <p:xfrm>
          <a:off x="254103" y="2307210"/>
          <a:ext cx="2152650" cy="2144713"/>
        </p:xfrm>
        <a:graphic>
          <a:graphicData uri="http://schemas.openxmlformats.org/presentationml/2006/ole">
            <mc:AlternateContent xmlns:mc="http://schemas.openxmlformats.org/markup-compatibility/2006">
              <mc:Choice xmlns:v="urn:schemas-microsoft-com:vml" Requires="v">
                <p:oleObj spid="_x0000_s138255" name="Visio" r:id="rId4" imgW="2151987" imgH="2144232" progId="Visio.Drawing.11">
                  <p:embed/>
                </p:oleObj>
              </mc:Choice>
              <mc:Fallback>
                <p:oleObj name="Visio" r:id="rId4" imgW="2151987" imgH="2144232" progId="Visio.Drawing.11">
                  <p:embed/>
                  <p:pic>
                    <p:nvPicPr>
                      <p:cNvPr id="0" name=""/>
                      <p:cNvPicPr/>
                      <p:nvPr/>
                    </p:nvPicPr>
                    <p:blipFill>
                      <a:blip r:embed="rId5"/>
                      <a:stretch>
                        <a:fillRect/>
                      </a:stretch>
                    </p:blipFill>
                    <p:spPr>
                      <a:xfrm>
                        <a:off x="254103" y="2307210"/>
                        <a:ext cx="2152650" cy="2144713"/>
                      </a:xfrm>
                      <a:prstGeom prst="rect">
                        <a:avLst/>
                      </a:prstGeom>
                    </p:spPr>
                  </p:pic>
                </p:oleObj>
              </mc:Fallback>
            </mc:AlternateContent>
          </a:graphicData>
        </a:graphic>
      </p:graphicFrame>
    </p:spTree>
    <p:extLst>
      <p:ext uri="{BB962C8B-B14F-4D97-AF65-F5344CB8AC3E}">
        <p14:creationId xmlns:p14="http://schemas.microsoft.com/office/powerpoint/2010/main" val="5286652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reference buffer?</a:t>
            </a:r>
            <a:endParaRPr lang="en-US" dirty="0"/>
          </a:p>
        </p:txBody>
      </p:sp>
      <p:sp>
        <p:nvSpPr>
          <p:cNvPr id="4" name="Slide Number Placeholder 3"/>
          <p:cNvSpPr>
            <a:spLocks noGrp="1"/>
          </p:cNvSpPr>
          <p:nvPr>
            <p:ph type="sldNum" sz="quarter" idx="10"/>
          </p:nvPr>
        </p:nvSpPr>
        <p:spPr>
          <a:xfrm>
            <a:off x="7010400" y="4756178"/>
            <a:ext cx="2133600" cy="154782"/>
          </a:xfrm>
        </p:spPr>
        <p:txBody>
          <a:bodyPr/>
          <a:lstStyle/>
          <a:p>
            <a:pPr>
              <a:defRPr/>
            </a:pPr>
            <a:fld id="{2B97888F-6AF7-4263-B69D-592D8C33BAC7}" type="slidenum">
              <a:rPr lang="en-US" smtClean="0">
                <a:solidFill>
                  <a:srgbClr val="000000"/>
                </a:solidFill>
              </a:rPr>
              <a:pPr>
                <a:defRPr/>
              </a:pPr>
              <a:t>16</a:t>
            </a:fld>
            <a:endParaRPr lang="en-US" dirty="0">
              <a:solidFill>
                <a:srgbClr val="000000"/>
              </a:solidFill>
            </a:endParaRPr>
          </a:p>
        </p:txBody>
      </p:sp>
      <p:sp>
        <p:nvSpPr>
          <p:cNvPr id="15" name="Content Placeholder 2"/>
          <p:cNvSpPr>
            <a:spLocks noGrp="1"/>
          </p:cNvSpPr>
          <p:nvPr>
            <p:ph idx="1"/>
          </p:nvPr>
        </p:nvSpPr>
        <p:spPr>
          <a:xfrm>
            <a:off x="333379" y="666750"/>
            <a:ext cx="8467725" cy="1590314"/>
          </a:xfrm>
        </p:spPr>
        <p:txBody>
          <a:bodyPr/>
          <a:lstStyle/>
          <a:p>
            <a:r>
              <a:rPr lang="en-US" sz="1600" dirty="0" smtClean="0"/>
              <a:t>Wide bandwidth</a:t>
            </a:r>
          </a:p>
          <a:p>
            <a:r>
              <a:rPr lang="en-US" sz="1600" dirty="0" smtClean="0"/>
              <a:t>Low output impedance across frequency</a:t>
            </a:r>
          </a:p>
          <a:p>
            <a:r>
              <a:rPr lang="en-US" sz="1600" dirty="0" smtClean="0"/>
              <a:t>Capable of sourcing and relatively large currents (e.g. ±10mA)</a:t>
            </a:r>
          </a:p>
          <a:p>
            <a:r>
              <a:rPr lang="en-US" sz="1600" dirty="0" smtClean="0"/>
              <a:t>Good DC specifications (i.e. offset, and Temperature Drift)</a:t>
            </a:r>
          </a:p>
          <a:p>
            <a:r>
              <a:rPr lang="en-US" sz="1600" dirty="0" smtClean="0"/>
              <a:t>May be integrated in the reference, or an external amplifier</a:t>
            </a:r>
          </a:p>
        </p:txBody>
      </p:sp>
      <p:graphicFrame>
        <p:nvGraphicFramePr>
          <p:cNvPr id="3" name="Object 2"/>
          <p:cNvGraphicFramePr>
            <a:graphicFrameLocks noChangeAspect="1"/>
          </p:cNvGraphicFramePr>
          <p:nvPr>
            <p:extLst>
              <p:ext uri="{D42A27DB-BD31-4B8C-83A1-F6EECF244321}">
                <p14:modId xmlns:p14="http://schemas.microsoft.com/office/powerpoint/2010/main" val="408512110"/>
              </p:ext>
            </p:extLst>
          </p:nvPr>
        </p:nvGraphicFramePr>
        <p:xfrm>
          <a:off x="1249364" y="2885343"/>
          <a:ext cx="5580062" cy="1718950"/>
        </p:xfrm>
        <a:graphic>
          <a:graphicData uri="http://schemas.openxmlformats.org/presentationml/2006/ole">
            <mc:AlternateContent xmlns:mc="http://schemas.openxmlformats.org/markup-compatibility/2006">
              <mc:Choice xmlns:v="urn:schemas-microsoft-com:vml" Requires="v">
                <p:oleObj spid="_x0000_s96286" name="Visio" r:id="rId4" imgW="7879021" imgH="2506896" progId="Visio.Drawing.11">
                  <p:embed/>
                </p:oleObj>
              </mc:Choice>
              <mc:Fallback>
                <p:oleObj name="Visio" r:id="rId4" imgW="7879021" imgH="2506896" progId="Visio.Drawing.11">
                  <p:embed/>
                  <p:pic>
                    <p:nvPicPr>
                      <p:cNvPr id="0" name=""/>
                      <p:cNvPicPr/>
                      <p:nvPr/>
                    </p:nvPicPr>
                    <p:blipFill>
                      <a:blip r:embed="rId5"/>
                      <a:stretch>
                        <a:fillRect/>
                      </a:stretch>
                    </p:blipFill>
                    <p:spPr>
                      <a:xfrm>
                        <a:off x="1249364" y="2885343"/>
                        <a:ext cx="5580062" cy="1718950"/>
                      </a:xfrm>
                      <a:prstGeom prst="rect">
                        <a:avLst/>
                      </a:prstGeom>
                    </p:spPr>
                  </p:pic>
                </p:oleObj>
              </mc:Fallback>
            </mc:AlternateContent>
          </a:graphicData>
        </a:graphic>
      </p:graphicFrame>
      <p:sp>
        <p:nvSpPr>
          <p:cNvPr id="7" name="Rounded Rectangle 6"/>
          <p:cNvSpPr/>
          <p:nvPr/>
        </p:nvSpPr>
        <p:spPr>
          <a:xfrm>
            <a:off x="3367314" y="2848950"/>
            <a:ext cx="1553029" cy="1698625"/>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2200872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is the reference buffer required?</a:t>
            </a:r>
            <a:endParaRPr lang="en-US" dirty="0"/>
          </a:p>
        </p:txBody>
      </p:sp>
      <p:sp>
        <p:nvSpPr>
          <p:cNvPr id="4" name="Slide Number Placeholder 3"/>
          <p:cNvSpPr>
            <a:spLocks noGrp="1"/>
          </p:cNvSpPr>
          <p:nvPr>
            <p:ph type="sldNum" sz="quarter" idx="10"/>
          </p:nvPr>
        </p:nvSpPr>
        <p:spPr>
          <a:xfrm>
            <a:off x="7010400" y="4756178"/>
            <a:ext cx="2133600" cy="154782"/>
          </a:xfrm>
        </p:spPr>
        <p:txBody>
          <a:bodyPr/>
          <a:lstStyle/>
          <a:p>
            <a:pPr>
              <a:defRPr/>
            </a:pPr>
            <a:fld id="{2B97888F-6AF7-4263-B69D-592D8C33BAC7}" type="slidenum">
              <a:rPr lang="en-US" smtClean="0">
                <a:solidFill>
                  <a:srgbClr val="000000"/>
                </a:solidFill>
              </a:rPr>
              <a:pPr>
                <a:defRPr/>
              </a:pPr>
              <a:t>17</a:t>
            </a:fld>
            <a:endParaRPr lang="en-US" dirty="0">
              <a:solidFill>
                <a:srgbClr val="000000"/>
              </a:solidFill>
            </a:endParaRPr>
          </a:p>
        </p:txBody>
      </p:sp>
      <p:sp>
        <p:nvSpPr>
          <p:cNvPr id="15" name="Content Placeholder 2"/>
          <p:cNvSpPr>
            <a:spLocks noGrp="1"/>
          </p:cNvSpPr>
          <p:nvPr>
            <p:ph idx="1"/>
          </p:nvPr>
        </p:nvSpPr>
        <p:spPr>
          <a:xfrm>
            <a:off x="333379" y="666749"/>
            <a:ext cx="8467725" cy="2409825"/>
          </a:xfrm>
        </p:spPr>
        <p:txBody>
          <a:bodyPr/>
          <a:lstStyle/>
          <a:p>
            <a:r>
              <a:rPr lang="en-US" sz="1600" dirty="0" smtClean="0"/>
              <a:t>Reference buffer requirement depends on:</a:t>
            </a:r>
          </a:p>
          <a:p>
            <a:pPr lvl="1"/>
            <a:r>
              <a:rPr lang="en-US" dirty="0" smtClean="0"/>
              <a:t>Output drive capability of reference. </a:t>
            </a:r>
          </a:p>
          <a:p>
            <a:pPr lvl="1"/>
            <a:r>
              <a:rPr lang="en-US" dirty="0" smtClean="0"/>
              <a:t>SAR reference input current demand:</a:t>
            </a:r>
          </a:p>
          <a:p>
            <a:pPr lvl="2"/>
            <a:r>
              <a:rPr lang="en-US" sz="1600" dirty="0" smtClean="0"/>
              <a:t>Function of sampling rate and resolution performance of ADC.</a:t>
            </a:r>
          </a:p>
          <a:p>
            <a:pPr lvl="1"/>
            <a:r>
              <a:rPr lang="en-US" dirty="0" smtClean="0"/>
              <a:t>Higher resolution devices more challenging</a:t>
            </a:r>
          </a:p>
          <a:p>
            <a:r>
              <a:rPr lang="en-US" sz="1600" dirty="0" smtClean="0"/>
              <a:t>Check device datasheet guidelines for reference </a:t>
            </a:r>
            <a:r>
              <a:rPr lang="en-US" sz="1600" dirty="0"/>
              <a:t>d</a:t>
            </a:r>
            <a:r>
              <a:rPr lang="en-US" sz="1600" dirty="0" smtClean="0"/>
              <a:t>rive circuit.  </a:t>
            </a:r>
          </a:p>
          <a:p>
            <a:pPr lvl="1"/>
            <a:r>
              <a:rPr lang="en-US" dirty="0"/>
              <a:t>D</a:t>
            </a:r>
            <a:r>
              <a:rPr lang="en-US" dirty="0" smtClean="0"/>
              <a:t>etailed </a:t>
            </a:r>
            <a:r>
              <a:rPr lang="en-US" dirty="0"/>
              <a:t>analysis and simulation may be required to verify.</a:t>
            </a:r>
          </a:p>
          <a:p>
            <a:pPr lvl="2"/>
            <a:endParaRPr lang="en-US" sz="1600" dirty="0" smtClean="0"/>
          </a:p>
        </p:txBody>
      </p:sp>
      <p:graphicFrame>
        <p:nvGraphicFramePr>
          <p:cNvPr id="3" name="Object 2"/>
          <p:cNvGraphicFramePr>
            <a:graphicFrameLocks noChangeAspect="1"/>
          </p:cNvGraphicFramePr>
          <p:nvPr>
            <p:extLst>
              <p:ext uri="{D42A27DB-BD31-4B8C-83A1-F6EECF244321}">
                <p14:modId xmlns:p14="http://schemas.microsoft.com/office/powerpoint/2010/main" val="1464809884"/>
              </p:ext>
            </p:extLst>
          </p:nvPr>
        </p:nvGraphicFramePr>
        <p:xfrm>
          <a:off x="1249364" y="2885343"/>
          <a:ext cx="5580062" cy="1718950"/>
        </p:xfrm>
        <a:graphic>
          <a:graphicData uri="http://schemas.openxmlformats.org/presentationml/2006/ole">
            <mc:AlternateContent xmlns:mc="http://schemas.openxmlformats.org/markup-compatibility/2006">
              <mc:Choice xmlns:v="urn:schemas-microsoft-com:vml" Requires="v">
                <p:oleObj spid="_x0000_s97310" name="Visio" r:id="rId4" imgW="7892204" imgH="2518560" progId="Visio.Drawing.11">
                  <p:embed/>
                </p:oleObj>
              </mc:Choice>
              <mc:Fallback>
                <p:oleObj name="Visio" r:id="rId4" imgW="7892204" imgH="2518560" progId="Visio.Drawing.11">
                  <p:embed/>
                  <p:pic>
                    <p:nvPicPr>
                      <p:cNvPr id="0" name=""/>
                      <p:cNvPicPr/>
                      <p:nvPr/>
                    </p:nvPicPr>
                    <p:blipFill>
                      <a:blip r:embed="rId5"/>
                      <a:stretch>
                        <a:fillRect/>
                      </a:stretch>
                    </p:blipFill>
                    <p:spPr>
                      <a:xfrm>
                        <a:off x="1249364" y="2885343"/>
                        <a:ext cx="5580062" cy="1718950"/>
                      </a:xfrm>
                      <a:prstGeom prst="rect">
                        <a:avLst/>
                      </a:prstGeom>
                    </p:spPr>
                  </p:pic>
                </p:oleObj>
              </mc:Fallback>
            </mc:AlternateContent>
          </a:graphicData>
        </a:graphic>
      </p:graphicFrame>
      <p:sp>
        <p:nvSpPr>
          <p:cNvPr id="7" name="Rounded Rectangle 6"/>
          <p:cNvSpPr/>
          <p:nvPr/>
        </p:nvSpPr>
        <p:spPr>
          <a:xfrm>
            <a:off x="3367314" y="2848950"/>
            <a:ext cx="1553029" cy="1698625"/>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4506477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Object 31"/>
          <p:cNvGraphicFramePr>
            <a:graphicFrameLocks noChangeAspect="1"/>
          </p:cNvGraphicFramePr>
          <p:nvPr>
            <p:extLst>
              <p:ext uri="{D42A27DB-BD31-4B8C-83A1-F6EECF244321}">
                <p14:modId xmlns:p14="http://schemas.microsoft.com/office/powerpoint/2010/main" val="1277923889"/>
              </p:ext>
            </p:extLst>
          </p:nvPr>
        </p:nvGraphicFramePr>
        <p:xfrm>
          <a:off x="1337257" y="742383"/>
          <a:ext cx="4632922" cy="3802456"/>
        </p:xfrm>
        <a:graphic>
          <a:graphicData uri="http://schemas.openxmlformats.org/presentationml/2006/ole">
            <mc:AlternateContent xmlns:mc="http://schemas.openxmlformats.org/markup-compatibility/2006">
              <mc:Choice xmlns:v="urn:schemas-microsoft-com:vml" Requires="v">
                <p:oleObj spid="_x0000_s98334" name="Visio" r:id="rId4" imgW="3825299" imgH="3139344" progId="Visio.Drawing.15">
                  <p:embed/>
                </p:oleObj>
              </mc:Choice>
              <mc:Fallback>
                <p:oleObj name="Visio" r:id="rId4" imgW="3825299" imgH="3139344" progId="Visio.Drawing.15">
                  <p:embed/>
                  <p:pic>
                    <p:nvPicPr>
                      <p:cNvPr id="0" name=""/>
                      <p:cNvPicPr/>
                      <p:nvPr/>
                    </p:nvPicPr>
                    <p:blipFill>
                      <a:blip r:embed="rId5"/>
                      <a:stretch>
                        <a:fillRect/>
                      </a:stretch>
                    </p:blipFill>
                    <p:spPr>
                      <a:xfrm>
                        <a:off x="1337257" y="742383"/>
                        <a:ext cx="4632922" cy="3802456"/>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dirty="0" smtClean="0"/>
              <a:t>Performance limitations from unbuffered reference</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18</a:t>
            </a:fld>
            <a:endParaRPr lang="en-US" dirty="0">
              <a:solidFill>
                <a:srgbClr val="000000"/>
              </a:solidFill>
            </a:endParaRPr>
          </a:p>
        </p:txBody>
      </p:sp>
      <p:sp>
        <p:nvSpPr>
          <p:cNvPr id="14" name="Rounded Rectangle 13"/>
          <p:cNvSpPr/>
          <p:nvPr/>
        </p:nvSpPr>
        <p:spPr>
          <a:xfrm>
            <a:off x="6210678" y="724277"/>
            <a:ext cx="2770360" cy="1511929"/>
          </a:xfrm>
          <a:prstGeom prst="round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rgbClr val="000000"/>
                </a:solidFill>
              </a:rPr>
              <a:t>REF5050 output doesn’t have sufficient bandwidth to respond to ADC reference input transients </a:t>
            </a:r>
            <a:endParaRPr lang="en-US" dirty="0">
              <a:solidFill>
                <a:srgbClr val="000000"/>
              </a:solidFill>
            </a:endParaRPr>
          </a:p>
        </p:txBody>
      </p:sp>
      <p:cxnSp>
        <p:nvCxnSpPr>
          <p:cNvPr id="15" name="Straight Arrow Connector 14"/>
          <p:cNvCxnSpPr>
            <a:stCxn id="14" idx="1"/>
          </p:cNvCxnSpPr>
          <p:nvPr/>
        </p:nvCxnSpPr>
        <p:spPr>
          <a:xfrm flipH="1">
            <a:off x="5320272" y="1480242"/>
            <a:ext cx="890406" cy="86460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71484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856" y="466347"/>
            <a:ext cx="5875934" cy="4128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4" name="Slide Number Placeholder 3"/>
          <p:cNvSpPr>
            <a:spLocks noGrp="1"/>
          </p:cNvSpPr>
          <p:nvPr>
            <p:ph type="sldNum" sz="quarter" idx="10"/>
          </p:nvPr>
        </p:nvSpPr>
        <p:spPr>
          <a:noFill/>
        </p:spPr>
        <p:txBody>
          <a:bodyPr/>
          <a:lstStyle/>
          <a:p>
            <a:fld id="{5A71635C-AFF6-438D-8F32-FEDF398973B0}" type="slidenum">
              <a:rPr lang="en-US" smtClean="0">
                <a:solidFill>
                  <a:srgbClr val="000000"/>
                </a:solidFill>
              </a:rPr>
              <a:pPr/>
              <a:t>19</a:t>
            </a:fld>
            <a:endParaRPr lang="en-US" dirty="0" smtClean="0">
              <a:solidFill>
                <a:srgbClr val="000000"/>
              </a:solidFill>
            </a:endParaRPr>
          </a:p>
        </p:txBody>
      </p:sp>
      <p:sp>
        <p:nvSpPr>
          <p:cNvPr id="17" name="Rectangle 2"/>
          <p:cNvSpPr>
            <a:spLocks noGrp="1" noChangeArrowheads="1"/>
          </p:cNvSpPr>
          <p:nvPr>
            <p:ph type="title"/>
          </p:nvPr>
        </p:nvSpPr>
        <p:spPr>
          <a:xfrm>
            <a:off x="239475" y="145277"/>
            <a:ext cx="8590129" cy="308371"/>
          </a:xfrm>
        </p:spPr>
        <p:txBody>
          <a:bodyPr/>
          <a:lstStyle/>
          <a:p>
            <a:r>
              <a:rPr lang="en-US" sz="2100" dirty="0" smtClean="0"/>
              <a:t>Unbuffered Reference: ADS8860 +</a:t>
            </a:r>
            <a:r>
              <a:rPr lang="en-US" sz="2300" dirty="0" smtClean="0"/>
              <a:t> </a:t>
            </a:r>
            <a:r>
              <a:rPr lang="en-US" sz="2300" dirty="0"/>
              <a:t>REF5050</a:t>
            </a:r>
            <a:endParaRPr lang="en-US" sz="2100" dirty="0">
              <a:solidFill>
                <a:srgbClr val="FF0000"/>
              </a:solidFill>
            </a:endParaRPr>
          </a:p>
        </p:txBody>
      </p:sp>
      <p:cxnSp>
        <p:nvCxnSpPr>
          <p:cNvPr id="15" name="Straight Arrow Connector 14"/>
          <p:cNvCxnSpPr/>
          <p:nvPr/>
        </p:nvCxnSpPr>
        <p:spPr>
          <a:xfrm flipH="1">
            <a:off x="2647457" y="1587727"/>
            <a:ext cx="463083" cy="35834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 name="Rounded Rectangle 1"/>
          <p:cNvSpPr/>
          <p:nvPr/>
        </p:nvSpPr>
        <p:spPr>
          <a:xfrm>
            <a:off x="3118160" y="955681"/>
            <a:ext cx="1943100" cy="966213"/>
          </a:xfrm>
          <a:prstGeom prst="round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rgbClr val="000000"/>
                </a:solidFill>
              </a:rPr>
              <a:t>Harmonics / distortion worse than specification</a:t>
            </a:r>
          </a:p>
        </p:txBody>
      </p:sp>
      <p:cxnSp>
        <p:nvCxnSpPr>
          <p:cNvPr id="16" name="Straight Arrow Connector 15"/>
          <p:cNvCxnSpPr/>
          <p:nvPr/>
        </p:nvCxnSpPr>
        <p:spPr>
          <a:xfrm flipH="1">
            <a:off x="3920119" y="2763879"/>
            <a:ext cx="499481" cy="572757"/>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4419600" y="2280772"/>
            <a:ext cx="1576456" cy="966213"/>
          </a:xfrm>
          <a:prstGeom prst="round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solidFill>
                  <a:srgbClr val="000000"/>
                </a:solidFill>
              </a:rPr>
              <a:t>Degraded performance</a:t>
            </a:r>
            <a:endParaRPr lang="en-US" sz="1600" dirty="0">
              <a:solidFill>
                <a:srgbClr val="000000"/>
              </a:solidFill>
            </a:endParaRPr>
          </a:p>
        </p:txBody>
      </p:sp>
      <p:sp>
        <p:nvSpPr>
          <p:cNvPr id="7" name="Rounded Rectangle 6"/>
          <p:cNvSpPr/>
          <p:nvPr/>
        </p:nvSpPr>
        <p:spPr>
          <a:xfrm>
            <a:off x="3456664" y="3356149"/>
            <a:ext cx="1266093" cy="38183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aphicFrame>
        <p:nvGraphicFramePr>
          <p:cNvPr id="11" name="Table 10"/>
          <p:cNvGraphicFramePr>
            <a:graphicFrameLocks noGrp="1"/>
          </p:cNvGraphicFramePr>
          <p:nvPr>
            <p:extLst>
              <p:ext uri="{D42A27DB-BD31-4B8C-83A1-F6EECF244321}">
                <p14:modId xmlns:p14="http://schemas.microsoft.com/office/powerpoint/2010/main" val="2238594356"/>
              </p:ext>
            </p:extLst>
          </p:nvPr>
        </p:nvGraphicFramePr>
        <p:xfrm>
          <a:off x="6327199" y="1851131"/>
          <a:ext cx="2729609" cy="1290320"/>
        </p:xfrm>
        <a:graphic>
          <a:graphicData uri="http://schemas.openxmlformats.org/drawingml/2006/table">
            <a:tbl>
              <a:tblPr firstRow="1" bandRow="1">
                <a:tableStyleId>{5C22544A-7EE6-4342-B048-85BDC9FD1C3A}</a:tableStyleId>
              </a:tblPr>
              <a:tblGrid>
                <a:gridCol w="1327530"/>
                <a:gridCol w="708660"/>
                <a:gridCol w="693419"/>
              </a:tblGrid>
              <a:tr h="370840">
                <a:tc>
                  <a:txBody>
                    <a:bodyPr/>
                    <a:lstStyle/>
                    <a:p>
                      <a:endParaRPr lang="en-US" dirty="0"/>
                    </a:p>
                  </a:txBody>
                  <a:tcPr/>
                </a:tc>
                <a:tc>
                  <a:txBody>
                    <a:bodyPr/>
                    <a:lstStyle/>
                    <a:p>
                      <a:r>
                        <a:rPr lang="en-US" dirty="0" smtClean="0"/>
                        <a:t>SNR (dB)</a:t>
                      </a:r>
                      <a:endParaRPr lang="en-US" dirty="0"/>
                    </a:p>
                  </a:txBody>
                  <a:tcPr/>
                </a:tc>
                <a:tc>
                  <a:txBody>
                    <a:bodyPr/>
                    <a:lstStyle/>
                    <a:p>
                      <a:r>
                        <a:rPr lang="en-US" dirty="0" smtClean="0"/>
                        <a:t>THD (dB)</a:t>
                      </a:r>
                      <a:endParaRPr lang="en-US" dirty="0"/>
                    </a:p>
                  </a:txBody>
                  <a:tcPr/>
                </a:tc>
              </a:tr>
              <a:tr h="370840">
                <a:tc>
                  <a:txBody>
                    <a:bodyPr/>
                    <a:lstStyle/>
                    <a:p>
                      <a:r>
                        <a:rPr lang="en-US" dirty="0" smtClean="0"/>
                        <a:t>Specification</a:t>
                      </a:r>
                      <a:endParaRPr lang="en-US" dirty="0"/>
                    </a:p>
                  </a:txBody>
                  <a:tcPr/>
                </a:tc>
                <a:tc>
                  <a:txBody>
                    <a:bodyPr/>
                    <a:lstStyle/>
                    <a:p>
                      <a:r>
                        <a:rPr lang="en-US" dirty="0" smtClean="0"/>
                        <a:t>93</a:t>
                      </a:r>
                      <a:endParaRPr lang="en-US" dirty="0"/>
                    </a:p>
                  </a:txBody>
                  <a:tcPr/>
                </a:tc>
                <a:tc>
                  <a:txBody>
                    <a:bodyPr/>
                    <a:lstStyle/>
                    <a:p>
                      <a:r>
                        <a:rPr lang="en-US" dirty="0" smtClean="0"/>
                        <a:t>-108</a:t>
                      </a:r>
                      <a:endParaRPr lang="en-US" dirty="0"/>
                    </a:p>
                  </a:txBody>
                  <a:tcPr/>
                </a:tc>
              </a:tr>
              <a:tr h="370840">
                <a:tc>
                  <a:txBody>
                    <a:bodyPr/>
                    <a:lstStyle/>
                    <a:p>
                      <a:r>
                        <a:rPr lang="en-US" dirty="0" smtClean="0"/>
                        <a:t>REF5050</a:t>
                      </a:r>
                      <a:endParaRPr lang="en-US" dirty="0"/>
                    </a:p>
                  </a:txBody>
                  <a:tcPr/>
                </a:tc>
                <a:tc>
                  <a:txBody>
                    <a:bodyPr/>
                    <a:lstStyle/>
                    <a:p>
                      <a:r>
                        <a:rPr lang="en-US" dirty="0" smtClean="0"/>
                        <a:t>92.3</a:t>
                      </a:r>
                      <a:endParaRPr lang="en-US" dirty="0"/>
                    </a:p>
                  </a:txBody>
                  <a:tcPr/>
                </a:tc>
                <a:tc>
                  <a:txBody>
                    <a:bodyPr/>
                    <a:lstStyle/>
                    <a:p>
                      <a:r>
                        <a:rPr lang="en-US" dirty="0" smtClean="0"/>
                        <a:t>-91.3</a:t>
                      </a:r>
                      <a:endParaRPr lang="en-US" dirty="0"/>
                    </a:p>
                  </a:txBody>
                  <a:tcPr/>
                </a:tc>
              </a:tr>
            </a:tbl>
          </a:graphicData>
        </a:graphic>
      </p:graphicFrame>
    </p:spTree>
    <p:extLst>
      <p:ext uri="{BB962C8B-B14F-4D97-AF65-F5344CB8AC3E}">
        <p14:creationId xmlns:p14="http://schemas.microsoft.com/office/powerpoint/2010/main" val="17919799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6966064" y="4820883"/>
            <a:ext cx="2133600" cy="154782"/>
          </a:xfrm>
          <a:prstGeom prst="rect">
            <a:avLst/>
          </a:prstGeom>
        </p:spPr>
        <p:txBody>
          <a:bodyPr lIns="57150" tIns="28575" rIns="57150" bIns="28575"/>
          <a:lstStyle/>
          <a:p>
            <a:pPr>
              <a:defRPr/>
            </a:pPr>
            <a:fld id="{2B97888F-6AF7-4263-B69D-592D8C33BAC7}" type="slidenum">
              <a:rPr lang="en-US" smtClean="0"/>
              <a:pPr>
                <a:defRPr/>
              </a:pPr>
              <a:t>2</a:t>
            </a:fld>
            <a:endParaRPr lang="en-US" dirty="0"/>
          </a:p>
        </p:txBody>
      </p:sp>
      <p:sp>
        <p:nvSpPr>
          <p:cNvPr id="7"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64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a:lstStyle>
          <a:p>
            <a:r>
              <a:rPr lang="en-US" sz="2700" kern="0" dirty="0" smtClean="0"/>
              <a:t>Agenda for the voltage reference series</a:t>
            </a:r>
            <a:r>
              <a:rPr lang="en-US" kern="0" dirty="0" smtClean="0"/>
              <a:t> </a:t>
            </a:r>
            <a:endParaRPr lang="en-US" kern="0" dirty="0"/>
          </a:p>
        </p:txBody>
      </p:sp>
      <p:sp>
        <p:nvSpPr>
          <p:cNvPr id="8" name="Content Placeholder 2"/>
          <p:cNvSpPr txBox="1">
            <a:spLocks/>
          </p:cNvSpPr>
          <p:nvPr/>
        </p:nvSpPr>
        <p:spPr bwMode="auto">
          <a:xfrm>
            <a:off x="231776" y="832254"/>
            <a:ext cx="8467725" cy="3709449"/>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lvl1pPr marL="0" indent="0" algn="l" rtl="0" eaLnBrk="0" fontAlgn="base" hangingPunct="0">
              <a:spcBef>
                <a:spcPts val="1067"/>
              </a:spcBef>
              <a:spcAft>
                <a:spcPct val="0"/>
              </a:spcAft>
              <a:buFontTx/>
              <a:buNone/>
              <a:defRPr sz="2900" b="1">
                <a:solidFill>
                  <a:schemeClr val="tx1"/>
                </a:solidFill>
                <a:latin typeface="+mn-lt"/>
                <a:ea typeface="+mn-ea"/>
                <a:cs typeface="+mn-cs"/>
              </a:defRPr>
            </a:lvl1pPr>
            <a:lvl2pPr marL="766021" indent="-311066" algn="l" rtl="0" eaLnBrk="0" fontAlgn="base" hangingPunct="0">
              <a:spcBef>
                <a:spcPct val="20000"/>
              </a:spcBef>
              <a:spcAft>
                <a:spcPct val="0"/>
              </a:spcAft>
              <a:buChar char="–"/>
              <a:defRPr sz="2600">
                <a:solidFill>
                  <a:schemeClr val="tx1"/>
                </a:solidFill>
                <a:latin typeface="+mn-lt"/>
              </a:defRPr>
            </a:lvl2pPr>
            <a:lvl3pPr marL="1138448" indent="-220077" algn="l" rtl="0" eaLnBrk="0" fontAlgn="base" hangingPunct="0">
              <a:spcBef>
                <a:spcPct val="15000"/>
              </a:spcBef>
              <a:spcAft>
                <a:spcPct val="0"/>
              </a:spcAft>
              <a:buChar char="•"/>
              <a:defRPr sz="2600">
                <a:solidFill>
                  <a:schemeClr val="tx1"/>
                </a:solidFill>
                <a:latin typeface="+mn-lt"/>
              </a:defRPr>
            </a:lvl3pPr>
            <a:lvl4pPr marL="1601869" indent="-311066" algn="l" rtl="0" eaLnBrk="0" fontAlgn="base" hangingPunct="0">
              <a:spcBef>
                <a:spcPct val="5000"/>
              </a:spcBef>
              <a:spcAft>
                <a:spcPct val="0"/>
              </a:spcAft>
              <a:buChar char="–"/>
              <a:defRPr sz="2600">
                <a:solidFill>
                  <a:schemeClr val="tx1"/>
                </a:solidFill>
                <a:latin typeface="+mn-lt"/>
              </a:defRPr>
            </a:lvl4pPr>
            <a:lvl5pPr marL="1984874" indent="-230661" algn="l" rtl="0" eaLnBrk="0" fontAlgn="base" hangingPunct="0">
              <a:spcBef>
                <a:spcPct val="0"/>
              </a:spcBef>
              <a:spcAft>
                <a:spcPct val="0"/>
              </a:spcAft>
              <a:buChar char="»"/>
              <a:defRPr sz="2600">
                <a:solidFill>
                  <a:schemeClr val="tx1"/>
                </a:solidFill>
                <a:latin typeface="+mn-lt"/>
              </a:defRPr>
            </a:lvl5pPr>
            <a:lvl6pPr marL="2594306" indent="-230661" algn="l" rtl="0" fontAlgn="base">
              <a:spcBef>
                <a:spcPct val="0"/>
              </a:spcBef>
              <a:spcAft>
                <a:spcPct val="0"/>
              </a:spcAft>
              <a:buChar char="»"/>
              <a:defRPr sz="2100">
                <a:solidFill>
                  <a:schemeClr val="tx1"/>
                </a:solidFill>
                <a:latin typeface="+mn-lt"/>
              </a:defRPr>
            </a:lvl6pPr>
            <a:lvl7pPr marL="3203738" indent="-230661" algn="l" rtl="0" fontAlgn="base">
              <a:spcBef>
                <a:spcPct val="0"/>
              </a:spcBef>
              <a:spcAft>
                <a:spcPct val="0"/>
              </a:spcAft>
              <a:buChar char="»"/>
              <a:defRPr sz="2100">
                <a:solidFill>
                  <a:schemeClr val="tx1"/>
                </a:solidFill>
                <a:latin typeface="+mn-lt"/>
              </a:defRPr>
            </a:lvl7pPr>
            <a:lvl8pPr marL="3813168" indent="-230661" algn="l" rtl="0" fontAlgn="base">
              <a:spcBef>
                <a:spcPct val="0"/>
              </a:spcBef>
              <a:spcAft>
                <a:spcPct val="0"/>
              </a:spcAft>
              <a:buChar char="»"/>
              <a:defRPr sz="2100">
                <a:solidFill>
                  <a:schemeClr val="tx1"/>
                </a:solidFill>
                <a:latin typeface="+mn-lt"/>
              </a:defRPr>
            </a:lvl8pPr>
            <a:lvl9pPr marL="4422598" indent="-230661" algn="l" rtl="0" fontAlgn="base">
              <a:spcBef>
                <a:spcPct val="0"/>
              </a:spcBef>
              <a:spcAft>
                <a:spcPct val="0"/>
              </a:spcAft>
              <a:buChar char="»"/>
              <a:defRPr sz="2100">
                <a:solidFill>
                  <a:schemeClr val="tx1"/>
                </a:solidFill>
                <a:latin typeface="+mn-lt"/>
              </a:defRPr>
            </a:lvl9pPr>
          </a:lstStyle>
          <a:p>
            <a:pPr>
              <a:spcBef>
                <a:spcPts val="300"/>
              </a:spcBef>
            </a:pPr>
            <a:r>
              <a:rPr lang="en-US" sz="1400" dirty="0">
                <a:solidFill>
                  <a:srgbClr val="FF0000"/>
                </a:solidFill>
              </a:rPr>
              <a:t>Reference Performance Specifications:</a:t>
            </a:r>
          </a:p>
          <a:p>
            <a:pPr lvl="1" indent="0">
              <a:spcBef>
                <a:spcPts val="300"/>
              </a:spcBef>
              <a:buNone/>
            </a:pPr>
            <a:r>
              <a:rPr lang="en-US" sz="1400" b="1" dirty="0">
                <a:solidFill>
                  <a:srgbClr val="FF0000"/>
                </a:solidFill>
              </a:rPr>
              <a:t>Initial Accuracy, Drift, Long Term Drift, and Noise</a:t>
            </a:r>
          </a:p>
          <a:p>
            <a:pPr>
              <a:spcBef>
                <a:spcPts val="300"/>
              </a:spcBef>
            </a:pPr>
            <a:r>
              <a:rPr lang="en-US" sz="1400" b="0" dirty="0"/>
              <a:t>SAR REF Drive  Circuit Topologies:</a:t>
            </a:r>
          </a:p>
          <a:p>
            <a:pPr>
              <a:spcBef>
                <a:spcPts val="300"/>
              </a:spcBef>
            </a:pPr>
            <a:r>
              <a:rPr lang="en-US" sz="1400" b="0" dirty="0"/>
              <a:t>	Standalone </a:t>
            </a:r>
            <a:r>
              <a:rPr lang="en-US" sz="1400" b="0"/>
              <a:t>Reference </a:t>
            </a:r>
            <a:r>
              <a:rPr lang="en-US" sz="1400" b="0" smtClean="0"/>
              <a:t>vs. </a:t>
            </a:r>
            <a:r>
              <a:rPr lang="en-US" sz="1400" b="0" dirty="0"/>
              <a:t>Buffered Reference</a:t>
            </a:r>
          </a:p>
          <a:p>
            <a:pPr marL="454955" lvl="1" indent="0">
              <a:spcBef>
                <a:spcPts val="300"/>
              </a:spcBef>
              <a:buNone/>
            </a:pPr>
            <a:r>
              <a:rPr lang="en-US" sz="1400" dirty="0">
                <a:solidFill>
                  <a:srgbClr val="FF0000"/>
                </a:solidFill>
              </a:rPr>
              <a:t>	</a:t>
            </a:r>
            <a:r>
              <a:rPr lang="en-US" sz="1400" dirty="0"/>
              <a:t>SAR ADCs with Internal Reference Buffer	</a:t>
            </a:r>
          </a:p>
          <a:p>
            <a:pPr>
              <a:spcBef>
                <a:spcPts val="300"/>
              </a:spcBef>
            </a:pPr>
            <a:r>
              <a:rPr lang="en-US" sz="1400" b="0" dirty="0"/>
              <a:t>SAR REF Input Overview: The Capacitive DAC (CDAC)</a:t>
            </a:r>
          </a:p>
          <a:p>
            <a:pPr>
              <a:spcBef>
                <a:spcPts val="300"/>
              </a:spcBef>
            </a:pPr>
            <a:r>
              <a:rPr lang="en-US" sz="1400" b="0" dirty="0"/>
              <a:t>Build TINA REF Input Model for a SAR:</a:t>
            </a:r>
          </a:p>
          <a:p>
            <a:pPr>
              <a:spcBef>
                <a:spcPts val="300"/>
              </a:spcBef>
            </a:pPr>
            <a:r>
              <a:rPr lang="en-US" sz="1400" b="0" dirty="0">
                <a:solidFill>
                  <a:srgbClr val="FF0000"/>
                </a:solidFill>
              </a:rPr>
              <a:t>	</a:t>
            </a:r>
            <a:r>
              <a:rPr lang="en-US" sz="1400" b="0" dirty="0"/>
              <a:t>Discrete Charge Model	</a:t>
            </a:r>
          </a:p>
          <a:p>
            <a:pPr>
              <a:spcBef>
                <a:spcPts val="300"/>
              </a:spcBef>
            </a:pPr>
            <a:r>
              <a:rPr lang="en-US" sz="1400" b="0" dirty="0"/>
              <a:t>	TI Device Specific Model </a:t>
            </a:r>
          </a:p>
          <a:p>
            <a:pPr>
              <a:spcBef>
                <a:spcPts val="300"/>
              </a:spcBef>
            </a:pPr>
            <a:r>
              <a:rPr lang="en-US" sz="1400" b="0" dirty="0"/>
              <a:t>SAR REF Drive Circuit Design:</a:t>
            </a:r>
          </a:p>
          <a:p>
            <a:pPr>
              <a:spcBef>
                <a:spcPts val="300"/>
              </a:spcBef>
            </a:pPr>
            <a:r>
              <a:rPr lang="en-US" sz="1400" b="0" dirty="0">
                <a:solidFill>
                  <a:srgbClr val="FF0000"/>
                </a:solidFill>
              </a:rPr>
              <a:t>	</a:t>
            </a:r>
            <a:r>
              <a:rPr lang="en-US" sz="1400" b="0" dirty="0"/>
              <a:t>Reference Bypass Capacitor 	</a:t>
            </a:r>
          </a:p>
          <a:p>
            <a:pPr>
              <a:spcBef>
                <a:spcPts val="300"/>
              </a:spcBef>
            </a:pPr>
            <a:r>
              <a:rPr lang="en-US" sz="1400" b="0" dirty="0"/>
              <a:t>	Reference Buffer Stability and Compensation</a:t>
            </a:r>
          </a:p>
          <a:p>
            <a:pPr>
              <a:spcBef>
                <a:spcPts val="300"/>
              </a:spcBef>
            </a:pPr>
            <a:r>
              <a:rPr lang="en-US" sz="1400" b="0" dirty="0"/>
              <a:t>	</a:t>
            </a:r>
          </a:p>
          <a:p>
            <a:pPr>
              <a:spcBef>
                <a:spcPts val="300"/>
              </a:spcBef>
            </a:pPr>
            <a:r>
              <a:rPr lang="en-US" sz="1400" b="0" dirty="0"/>
              <a:t>	</a:t>
            </a:r>
            <a:endParaRPr lang="en-US" kern="0" dirty="0"/>
          </a:p>
        </p:txBody>
      </p:sp>
    </p:spTree>
    <p:extLst>
      <p:ext uri="{BB962C8B-B14F-4D97-AF65-F5344CB8AC3E}">
        <p14:creationId xmlns:p14="http://schemas.microsoft.com/office/powerpoint/2010/main" val="35948696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1139177814"/>
              </p:ext>
            </p:extLst>
          </p:nvPr>
        </p:nvGraphicFramePr>
        <p:xfrm>
          <a:off x="720434" y="932507"/>
          <a:ext cx="7172704" cy="3547031"/>
        </p:xfrm>
        <a:graphic>
          <a:graphicData uri="http://schemas.openxmlformats.org/presentationml/2006/ole">
            <mc:AlternateContent xmlns:mc="http://schemas.openxmlformats.org/markup-compatibility/2006">
              <mc:Choice xmlns:v="urn:schemas-microsoft-com:vml" Requires="v">
                <p:oleObj spid="_x0000_s99358" name="Visio" r:id="rId4" imgW="6949548" imgH="3436560" progId="Visio.Drawing.15">
                  <p:embed/>
                </p:oleObj>
              </mc:Choice>
              <mc:Fallback>
                <p:oleObj name="Visio" r:id="rId4" imgW="6949548" imgH="3436560" progId="Visio.Drawing.15">
                  <p:embed/>
                  <p:pic>
                    <p:nvPicPr>
                      <p:cNvPr id="0" name=""/>
                      <p:cNvPicPr/>
                      <p:nvPr/>
                    </p:nvPicPr>
                    <p:blipFill>
                      <a:blip r:embed="rId5"/>
                      <a:stretch>
                        <a:fillRect/>
                      </a:stretch>
                    </p:blipFill>
                    <p:spPr>
                      <a:xfrm>
                        <a:off x="720434" y="932507"/>
                        <a:ext cx="7172704" cy="3547031"/>
                      </a:xfrm>
                      <a:prstGeom prst="rect">
                        <a:avLst/>
                      </a:prstGeom>
                    </p:spPr>
                  </p:pic>
                </p:oleObj>
              </mc:Fallback>
            </mc:AlternateContent>
          </a:graphicData>
        </a:graphic>
      </p:graphicFrame>
      <p:sp>
        <p:nvSpPr>
          <p:cNvPr id="2" name="Title 1"/>
          <p:cNvSpPr>
            <a:spLocks noGrp="1"/>
          </p:cNvSpPr>
          <p:nvPr>
            <p:ph type="title"/>
          </p:nvPr>
        </p:nvSpPr>
        <p:spPr>
          <a:xfrm>
            <a:off x="231775" y="107165"/>
            <a:ext cx="8747126" cy="610791"/>
          </a:xfrm>
        </p:spPr>
        <p:txBody>
          <a:bodyPr/>
          <a:lstStyle/>
          <a:p>
            <a:r>
              <a:rPr lang="en-US" dirty="0"/>
              <a:t>Performance </a:t>
            </a:r>
            <a:r>
              <a:rPr lang="en-US" dirty="0" smtClean="0"/>
              <a:t>improvement using buffered </a:t>
            </a:r>
            <a:r>
              <a:rPr lang="en-US" dirty="0"/>
              <a:t>reference</a:t>
            </a:r>
          </a:p>
        </p:txBody>
      </p:sp>
      <p:sp>
        <p:nvSpPr>
          <p:cNvPr id="4" name="Slide Number Placeholder 3"/>
          <p:cNvSpPr>
            <a:spLocks noGrp="1"/>
          </p:cNvSpPr>
          <p:nvPr>
            <p:ph type="sldNum" sz="quarter" idx="10"/>
          </p:nvPr>
        </p:nvSpPr>
        <p:spPr>
          <a:xfrm>
            <a:off x="7010400" y="4756178"/>
            <a:ext cx="2133600" cy="154782"/>
          </a:xfrm>
        </p:spPr>
        <p:txBody>
          <a:bodyPr/>
          <a:lstStyle/>
          <a:p>
            <a:pPr>
              <a:defRPr/>
            </a:pPr>
            <a:fld id="{2B97888F-6AF7-4263-B69D-592D8C33BAC7}" type="slidenum">
              <a:rPr lang="en-US" smtClean="0">
                <a:solidFill>
                  <a:srgbClr val="000000"/>
                </a:solidFill>
              </a:rPr>
              <a:pPr>
                <a:defRPr/>
              </a:pPr>
              <a:t>20</a:t>
            </a:fld>
            <a:endParaRPr lang="en-US" dirty="0">
              <a:solidFill>
                <a:srgbClr val="000000"/>
              </a:solidFill>
            </a:endParaRPr>
          </a:p>
        </p:txBody>
      </p:sp>
      <p:cxnSp>
        <p:nvCxnSpPr>
          <p:cNvPr id="9" name="Straight Arrow Connector 8"/>
          <p:cNvCxnSpPr>
            <a:stCxn id="10" idx="1"/>
          </p:cNvCxnSpPr>
          <p:nvPr/>
        </p:nvCxnSpPr>
        <p:spPr>
          <a:xfrm flipH="1">
            <a:off x="5077702" y="1348727"/>
            <a:ext cx="1132976" cy="46624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6210678" y="724277"/>
            <a:ext cx="2770360" cy="1248899"/>
          </a:xfrm>
          <a:prstGeom prst="roundRect">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rgbClr val="000000"/>
                </a:solidFill>
              </a:rPr>
              <a:t>Wide bandwidth </a:t>
            </a:r>
            <a:r>
              <a:rPr lang="en-US" dirty="0" smtClean="0">
                <a:solidFill>
                  <a:srgbClr val="000000"/>
                </a:solidFill>
              </a:rPr>
              <a:t>integrated buffer </a:t>
            </a:r>
            <a:r>
              <a:rPr lang="en-US" dirty="0">
                <a:solidFill>
                  <a:srgbClr val="000000"/>
                </a:solidFill>
              </a:rPr>
              <a:t>handles transients from ADC reference input</a:t>
            </a:r>
          </a:p>
        </p:txBody>
      </p:sp>
      <p:cxnSp>
        <p:nvCxnSpPr>
          <p:cNvPr id="12" name="Straight Arrow Connector 11"/>
          <p:cNvCxnSpPr/>
          <p:nvPr/>
        </p:nvCxnSpPr>
        <p:spPr>
          <a:xfrm flipH="1">
            <a:off x="7478162" y="1973176"/>
            <a:ext cx="316873" cy="77002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41194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p>
            <a:fld id="{5A71635C-AFF6-438D-8F32-FEDF398973B0}" type="slidenum">
              <a:rPr lang="en-US" smtClean="0">
                <a:solidFill>
                  <a:srgbClr val="000000"/>
                </a:solidFill>
              </a:rPr>
              <a:pPr/>
              <a:t>21</a:t>
            </a:fld>
            <a:endParaRPr lang="en-US" dirty="0" smtClean="0">
              <a:solidFill>
                <a:srgbClr val="000000"/>
              </a:solidFill>
            </a:endParaRPr>
          </a:p>
        </p:txBody>
      </p:sp>
      <p:sp>
        <p:nvSpPr>
          <p:cNvPr id="17" name="Rectangle 2"/>
          <p:cNvSpPr>
            <a:spLocks noGrp="1" noChangeArrowheads="1"/>
          </p:cNvSpPr>
          <p:nvPr>
            <p:ph type="title"/>
          </p:nvPr>
        </p:nvSpPr>
        <p:spPr>
          <a:xfrm>
            <a:off x="239475" y="145277"/>
            <a:ext cx="8590129" cy="308371"/>
          </a:xfrm>
        </p:spPr>
        <p:txBody>
          <a:bodyPr/>
          <a:lstStyle/>
          <a:p>
            <a:r>
              <a:rPr lang="en-US" sz="2100" dirty="0" smtClean="0"/>
              <a:t>Buffered vs. Unbuffered.</a:t>
            </a:r>
            <a:endParaRPr lang="en-US" sz="2100" dirty="0">
              <a:solidFill>
                <a:srgbClr val="FF0000"/>
              </a:solidFill>
            </a:endParaRPr>
          </a:p>
        </p:txBody>
      </p:sp>
      <p:pic>
        <p:nvPicPr>
          <p:cNvPr id="1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7594" t="12070" r="2373" b="8099"/>
          <a:stretch/>
        </p:blipFill>
        <p:spPr bwMode="auto">
          <a:xfrm>
            <a:off x="180870" y="773725"/>
            <a:ext cx="4329458" cy="30342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625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7058" t="12725" r="4107" b="8729"/>
          <a:stretch/>
        </p:blipFill>
        <p:spPr bwMode="auto">
          <a:xfrm>
            <a:off x="4682530" y="773725"/>
            <a:ext cx="4264651" cy="29854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8" name="Table 17"/>
          <p:cNvGraphicFramePr>
            <a:graphicFrameLocks noGrp="1"/>
          </p:cNvGraphicFramePr>
          <p:nvPr>
            <p:extLst>
              <p:ext uri="{D42A27DB-BD31-4B8C-83A1-F6EECF244321}">
                <p14:modId xmlns:p14="http://schemas.microsoft.com/office/powerpoint/2010/main" val="920576441"/>
              </p:ext>
            </p:extLst>
          </p:nvPr>
        </p:nvGraphicFramePr>
        <p:xfrm>
          <a:off x="3396343" y="2928565"/>
          <a:ext cx="2958363" cy="1661160"/>
        </p:xfrm>
        <a:graphic>
          <a:graphicData uri="http://schemas.openxmlformats.org/drawingml/2006/table">
            <a:tbl>
              <a:tblPr firstRow="1" bandRow="1">
                <a:tableStyleId>{5C22544A-7EE6-4342-B048-85BDC9FD1C3A}</a:tableStyleId>
              </a:tblPr>
              <a:tblGrid>
                <a:gridCol w="1438783"/>
                <a:gridCol w="768049"/>
                <a:gridCol w="751531"/>
              </a:tblGrid>
              <a:tr h="370840">
                <a:tc>
                  <a:txBody>
                    <a:bodyPr/>
                    <a:lstStyle/>
                    <a:p>
                      <a:endParaRPr lang="en-US" dirty="0"/>
                    </a:p>
                  </a:txBody>
                  <a:tcPr/>
                </a:tc>
                <a:tc>
                  <a:txBody>
                    <a:bodyPr/>
                    <a:lstStyle/>
                    <a:p>
                      <a:r>
                        <a:rPr lang="en-US" dirty="0" smtClean="0"/>
                        <a:t>SNR (dB)</a:t>
                      </a:r>
                      <a:endParaRPr lang="en-US" dirty="0"/>
                    </a:p>
                  </a:txBody>
                  <a:tcPr/>
                </a:tc>
                <a:tc>
                  <a:txBody>
                    <a:bodyPr/>
                    <a:lstStyle/>
                    <a:p>
                      <a:r>
                        <a:rPr lang="en-US" dirty="0" smtClean="0"/>
                        <a:t>THD (dB)</a:t>
                      </a:r>
                      <a:endParaRPr lang="en-US" dirty="0"/>
                    </a:p>
                  </a:txBody>
                  <a:tcPr/>
                </a:tc>
              </a:tr>
              <a:tr h="370840">
                <a:tc>
                  <a:txBody>
                    <a:bodyPr/>
                    <a:lstStyle/>
                    <a:p>
                      <a:r>
                        <a:rPr lang="en-US" dirty="0" smtClean="0"/>
                        <a:t>Specification</a:t>
                      </a:r>
                      <a:endParaRPr lang="en-US" dirty="0"/>
                    </a:p>
                  </a:txBody>
                  <a:tcPr/>
                </a:tc>
                <a:tc>
                  <a:txBody>
                    <a:bodyPr/>
                    <a:lstStyle/>
                    <a:p>
                      <a:r>
                        <a:rPr lang="en-US" dirty="0" smtClean="0"/>
                        <a:t>93</a:t>
                      </a:r>
                      <a:endParaRPr lang="en-US" dirty="0"/>
                    </a:p>
                  </a:txBody>
                  <a:tcPr/>
                </a:tc>
                <a:tc>
                  <a:txBody>
                    <a:bodyPr/>
                    <a:lstStyle/>
                    <a:p>
                      <a:r>
                        <a:rPr lang="en-US" dirty="0" smtClean="0"/>
                        <a:t>-108</a:t>
                      </a:r>
                      <a:endParaRPr lang="en-US" dirty="0"/>
                    </a:p>
                  </a:txBody>
                  <a:tcPr/>
                </a:tc>
              </a:tr>
              <a:tr h="370840">
                <a:tc>
                  <a:txBody>
                    <a:bodyPr/>
                    <a:lstStyle/>
                    <a:p>
                      <a:r>
                        <a:rPr lang="en-US" dirty="0" smtClean="0"/>
                        <a:t>REF5050</a:t>
                      </a:r>
                      <a:endParaRPr lang="en-US" dirty="0"/>
                    </a:p>
                  </a:txBody>
                  <a:tcPr/>
                </a:tc>
                <a:tc>
                  <a:txBody>
                    <a:bodyPr/>
                    <a:lstStyle/>
                    <a:p>
                      <a:r>
                        <a:rPr lang="en-US" smtClean="0"/>
                        <a:t>92.3</a:t>
                      </a:r>
                      <a:endParaRPr lang="en-US" dirty="0"/>
                    </a:p>
                  </a:txBody>
                  <a:tcPr/>
                </a:tc>
                <a:tc>
                  <a:txBody>
                    <a:bodyPr/>
                    <a:lstStyle/>
                    <a:p>
                      <a:r>
                        <a:rPr lang="en-US" dirty="0" smtClean="0"/>
                        <a:t>-91.3</a:t>
                      </a:r>
                      <a:endParaRPr lang="en-US" dirty="0"/>
                    </a:p>
                  </a:txBody>
                  <a:tcPr/>
                </a:tc>
              </a:tr>
              <a:tr h="370840">
                <a:tc>
                  <a:txBody>
                    <a:bodyPr/>
                    <a:lstStyle/>
                    <a:p>
                      <a:r>
                        <a:rPr lang="en-US" dirty="0" smtClean="0"/>
                        <a:t>REF6050</a:t>
                      </a:r>
                      <a:endParaRPr lang="en-US" dirty="0"/>
                    </a:p>
                  </a:txBody>
                  <a:tcPr/>
                </a:tc>
                <a:tc>
                  <a:txBody>
                    <a:bodyPr/>
                    <a:lstStyle/>
                    <a:p>
                      <a:r>
                        <a:rPr lang="en-US" dirty="0" smtClean="0"/>
                        <a:t>92.9</a:t>
                      </a:r>
                      <a:endParaRPr lang="en-US" dirty="0"/>
                    </a:p>
                  </a:txBody>
                  <a:tcPr/>
                </a:tc>
                <a:tc>
                  <a:txBody>
                    <a:bodyPr/>
                    <a:lstStyle/>
                    <a:p>
                      <a:r>
                        <a:rPr lang="en-US" dirty="0" smtClean="0"/>
                        <a:t>-107.6</a:t>
                      </a:r>
                      <a:endParaRPr lang="en-US" dirty="0"/>
                    </a:p>
                  </a:txBody>
                  <a:tcPr/>
                </a:tc>
              </a:tr>
            </a:tbl>
          </a:graphicData>
        </a:graphic>
      </p:graphicFrame>
      <p:sp>
        <p:nvSpPr>
          <p:cNvPr id="2" name="TextBox 1"/>
          <p:cNvSpPr txBox="1"/>
          <p:nvPr/>
        </p:nvSpPr>
        <p:spPr>
          <a:xfrm>
            <a:off x="1756372" y="1165514"/>
            <a:ext cx="2290527" cy="646331"/>
          </a:xfrm>
          <a:prstGeom prst="rect">
            <a:avLst/>
          </a:prstGeom>
          <a:noFill/>
        </p:spPr>
        <p:txBody>
          <a:bodyPr wrap="square" rtlCol="0">
            <a:spAutoFit/>
          </a:bodyPr>
          <a:lstStyle/>
          <a:p>
            <a:r>
              <a:rPr lang="en-US" b="1" dirty="0" smtClean="0">
                <a:solidFill>
                  <a:srgbClr val="FF0000"/>
                </a:solidFill>
              </a:rPr>
              <a:t>REF5050+ADS8860</a:t>
            </a:r>
          </a:p>
          <a:p>
            <a:r>
              <a:rPr lang="en-US" b="1" dirty="0" smtClean="0">
                <a:solidFill>
                  <a:srgbClr val="FF0000"/>
                </a:solidFill>
              </a:rPr>
              <a:t>1Msps</a:t>
            </a:r>
            <a:endParaRPr lang="en-US" b="1" dirty="0">
              <a:solidFill>
                <a:srgbClr val="FF0000"/>
              </a:solidFill>
            </a:endParaRPr>
          </a:p>
        </p:txBody>
      </p:sp>
      <p:sp>
        <p:nvSpPr>
          <p:cNvPr id="19" name="TextBox 18"/>
          <p:cNvSpPr txBox="1"/>
          <p:nvPr/>
        </p:nvSpPr>
        <p:spPr>
          <a:xfrm>
            <a:off x="6092982" y="1132466"/>
            <a:ext cx="2498757" cy="923330"/>
          </a:xfrm>
          <a:prstGeom prst="rect">
            <a:avLst/>
          </a:prstGeom>
          <a:noFill/>
        </p:spPr>
        <p:txBody>
          <a:bodyPr wrap="square" rtlCol="0">
            <a:spAutoFit/>
          </a:bodyPr>
          <a:lstStyle/>
          <a:p>
            <a:r>
              <a:rPr lang="en-US" b="1" dirty="0" smtClean="0">
                <a:solidFill>
                  <a:srgbClr val="FF0000"/>
                </a:solidFill>
              </a:rPr>
              <a:t>REF6050+ADS8860</a:t>
            </a:r>
            <a:endParaRPr lang="en-US" b="1" dirty="0">
              <a:solidFill>
                <a:srgbClr val="FF0000"/>
              </a:solidFill>
            </a:endParaRPr>
          </a:p>
          <a:p>
            <a:r>
              <a:rPr lang="en-US" b="1" dirty="0">
                <a:solidFill>
                  <a:srgbClr val="FF0000"/>
                </a:solidFill>
              </a:rPr>
              <a:t>1Msps</a:t>
            </a:r>
          </a:p>
          <a:p>
            <a:endParaRPr lang="en-US" b="1" dirty="0">
              <a:solidFill>
                <a:srgbClr val="FF0000"/>
              </a:solidFill>
            </a:endParaRPr>
          </a:p>
        </p:txBody>
      </p:sp>
      <p:sp>
        <p:nvSpPr>
          <p:cNvPr id="20" name="Rounded Rectangle 19"/>
          <p:cNvSpPr/>
          <p:nvPr/>
        </p:nvSpPr>
        <p:spPr>
          <a:xfrm>
            <a:off x="2160396" y="3078564"/>
            <a:ext cx="1092789" cy="25899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1" name="Rounded Rectangle 20"/>
          <p:cNvSpPr/>
          <p:nvPr/>
        </p:nvSpPr>
        <p:spPr>
          <a:xfrm>
            <a:off x="6656196" y="3043004"/>
            <a:ext cx="1092789" cy="25899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5995325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p:cNvGraphicFramePr>
            <a:graphicFrameLocks noChangeAspect="1"/>
          </p:cNvGraphicFramePr>
          <p:nvPr>
            <p:extLst>
              <p:ext uri="{D42A27DB-BD31-4B8C-83A1-F6EECF244321}">
                <p14:modId xmlns:p14="http://schemas.microsoft.com/office/powerpoint/2010/main" val="2409052509"/>
              </p:ext>
            </p:extLst>
          </p:nvPr>
        </p:nvGraphicFramePr>
        <p:xfrm>
          <a:off x="750888" y="1025600"/>
          <a:ext cx="5761037" cy="3409950"/>
        </p:xfrm>
        <a:graphic>
          <a:graphicData uri="http://schemas.openxmlformats.org/presentationml/2006/ole">
            <mc:AlternateContent xmlns:mc="http://schemas.openxmlformats.org/markup-compatibility/2006">
              <mc:Choice xmlns:v="urn:schemas-microsoft-com:vml" Requires="v">
                <p:oleObj spid="_x0000_s100382" name="Visio" r:id="rId4" imgW="5829253" imgH="3383208" progId="Visio.Drawing.11">
                  <p:embed/>
                </p:oleObj>
              </mc:Choice>
              <mc:Fallback>
                <p:oleObj name="Visio" r:id="rId4" imgW="5829253" imgH="3383208" progId="Visio.Drawing.11">
                  <p:embed/>
                  <p:pic>
                    <p:nvPicPr>
                      <p:cNvPr id="0" name=""/>
                      <p:cNvPicPr/>
                      <p:nvPr/>
                    </p:nvPicPr>
                    <p:blipFill>
                      <a:blip r:embed="rId5"/>
                      <a:stretch>
                        <a:fillRect/>
                      </a:stretch>
                    </p:blipFill>
                    <p:spPr>
                      <a:xfrm>
                        <a:off x="750888" y="1025600"/>
                        <a:ext cx="5761037" cy="3409950"/>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dirty="0" smtClean="0"/>
              <a:t>Buffered reference isn’t always required</a:t>
            </a:r>
            <a:endParaRPr lang="en-US" dirty="0"/>
          </a:p>
        </p:txBody>
      </p:sp>
      <p:sp>
        <p:nvSpPr>
          <p:cNvPr id="4" name="Slide Number Placeholder 3"/>
          <p:cNvSpPr>
            <a:spLocks noGrp="1"/>
          </p:cNvSpPr>
          <p:nvPr>
            <p:ph type="sldNum" sz="quarter" idx="10"/>
          </p:nvPr>
        </p:nvSpPr>
        <p:spPr>
          <a:xfrm>
            <a:off x="7010400" y="4756178"/>
            <a:ext cx="2133600" cy="154782"/>
          </a:xfrm>
        </p:spPr>
        <p:txBody>
          <a:bodyPr/>
          <a:lstStyle/>
          <a:p>
            <a:pPr>
              <a:defRPr/>
            </a:pPr>
            <a:fld id="{2B97888F-6AF7-4263-B69D-592D8C33BAC7}" type="slidenum">
              <a:rPr lang="en-US" smtClean="0">
                <a:solidFill>
                  <a:srgbClr val="000000"/>
                </a:solidFill>
              </a:rPr>
              <a:pPr>
                <a:defRPr/>
              </a:pPr>
              <a:t>22</a:t>
            </a:fld>
            <a:endParaRPr lang="en-US" dirty="0">
              <a:solidFill>
                <a:srgbClr val="000000"/>
              </a:solidFill>
            </a:endParaRPr>
          </a:p>
        </p:txBody>
      </p:sp>
      <p:cxnSp>
        <p:nvCxnSpPr>
          <p:cNvPr id="7" name="Straight Arrow Connector 6"/>
          <p:cNvCxnSpPr/>
          <p:nvPr/>
        </p:nvCxnSpPr>
        <p:spPr>
          <a:xfrm flipH="1" flipV="1">
            <a:off x="2003425" y="2844875"/>
            <a:ext cx="9525"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92390" y="3274790"/>
            <a:ext cx="2863284" cy="584775"/>
          </a:xfrm>
          <a:prstGeom prst="rect">
            <a:avLst/>
          </a:prstGeom>
          <a:noFill/>
        </p:spPr>
        <p:txBody>
          <a:bodyPr wrap="none" rtlCol="0">
            <a:spAutoFit/>
          </a:bodyPr>
          <a:lstStyle/>
          <a:p>
            <a:r>
              <a:rPr lang="en-US" sz="1600" dirty="0" smtClean="0">
                <a:solidFill>
                  <a:srgbClr val="000000"/>
                </a:solidFill>
                <a:latin typeface="Arial"/>
              </a:rPr>
              <a:t>REF50xx</a:t>
            </a:r>
          </a:p>
          <a:p>
            <a:r>
              <a:rPr lang="en-US" sz="1600" dirty="0" smtClean="0">
                <a:solidFill>
                  <a:srgbClr val="000000"/>
                </a:solidFill>
                <a:latin typeface="Arial"/>
              </a:rPr>
              <a:t>Sink/source current capability</a:t>
            </a:r>
          </a:p>
        </p:txBody>
      </p:sp>
      <p:cxnSp>
        <p:nvCxnSpPr>
          <p:cNvPr id="11" name="Straight Arrow Connector 10"/>
          <p:cNvCxnSpPr/>
          <p:nvPr/>
        </p:nvCxnSpPr>
        <p:spPr>
          <a:xfrm flipH="1">
            <a:off x="5949041" y="2022957"/>
            <a:ext cx="441599" cy="43554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241141" y="1438183"/>
            <a:ext cx="2438402" cy="584775"/>
          </a:xfrm>
          <a:prstGeom prst="rect">
            <a:avLst/>
          </a:prstGeom>
          <a:noFill/>
        </p:spPr>
        <p:txBody>
          <a:bodyPr wrap="square" rtlCol="0">
            <a:spAutoFit/>
          </a:bodyPr>
          <a:lstStyle/>
          <a:p>
            <a:r>
              <a:rPr lang="en-US" sz="1600" dirty="0" smtClean="0">
                <a:solidFill>
                  <a:srgbClr val="000000"/>
                </a:solidFill>
              </a:rPr>
              <a:t>16-B SAR ADC</a:t>
            </a:r>
            <a:endParaRPr lang="en-US" sz="1600" dirty="0">
              <a:solidFill>
                <a:srgbClr val="000000"/>
              </a:solidFill>
            </a:endParaRPr>
          </a:p>
          <a:p>
            <a:r>
              <a:rPr lang="en-US" sz="1600" dirty="0" err="1" smtClean="0">
                <a:solidFill>
                  <a:srgbClr val="000000"/>
                </a:solidFill>
              </a:rPr>
              <a:t>f</a:t>
            </a:r>
            <a:r>
              <a:rPr lang="en-US" sz="1600" baseline="-25000" dirty="0" err="1" smtClean="0">
                <a:solidFill>
                  <a:srgbClr val="000000"/>
                </a:solidFill>
              </a:rPr>
              <a:t>S</a:t>
            </a:r>
            <a:r>
              <a:rPr lang="en-US" sz="1600" dirty="0" smtClean="0">
                <a:solidFill>
                  <a:srgbClr val="000000"/>
                </a:solidFill>
              </a:rPr>
              <a:t> (max) = 250kSPS</a:t>
            </a:r>
            <a:endParaRPr lang="en-US" sz="1600" dirty="0">
              <a:solidFill>
                <a:srgbClr val="000000"/>
              </a:solidFill>
            </a:endParaRPr>
          </a:p>
        </p:txBody>
      </p:sp>
      <p:cxnSp>
        <p:nvCxnSpPr>
          <p:cNvPr id="10" name="Straight Arrow Connector 9"/>
          <p:cNvCxnSpPr/>
          <p:nvPr/>
        </p:nvCxnSpPr>
        <p:spPr>
          <a:xfrm flipH="1" flipV="1">
            <a:off x="3182889" y="2789539"/>
            <a:ext cx="358597" cy="25739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4354286" y="2611388"/>
            <a:ext cx="333828" cy="43651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082986" y="3007531"/>
            <a:ext cx="1438214" cy="584775"/>
          </a:xfrm>
          <a:prstGeom prst="rect">
            <a:avLst/>
          </a:prstGeom>
          <a:noFill/>
        </p:spPr>
        <p:txBody>
          <a:bodyPr wrap="none" rtlCol="0">
            <a:spAutoFit/>
          </a:bodyPr>
          <a:lstStyle/>
          <a:p>
            <a:r>
              <a:rPr lang="en-US" sz="1600" dirty="0" smtClean="0">
                <a:solidFill>
                  <a:srgbClr val="000000"/>
                </a:solidFill>
                <a:latin typeface="Arial"/>
              </a:rPr>
              <a:t>Large Bypass</a:t>
            </a:r>
          </a:p>
          <a:p>
            <a:r>
              <a:rPr lang="en-US" sz="1600" dirty="0" smtClean="0">
                <a:solidFill>
                  <a:srgbClr val="000000"/>
                </a:solidFill>
                <a:latin typeface="Arial"/>
              </a:rPr>
              <a:t> Capacitors</a:t>
            </a:r>
          </a:p>
        </p:txBody>
      </p:sp>
    </p:spTree>
    <p:extLst>
      <p:ext uri="{BB962C8B-B14F-4D97-AF65-F5344CB8AC3E}">
        <p14:creationId xmlns:p14="http://schemas.microsoft.com/office/powerpoint/2010/main" val="20911959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pPr>
              <a:spcBef>
                <a:spcPts val="0"/>
              </a:spcBef>
              <a:spcAft>
                <a:spcPts val="0"/>
              </a:spcAft>
            </a:pPr>
            <a:r>
              <a:rPr lang="en-US" sz="2400" dirty="0" smtClean="0"/>
              <a:t>Composite Amplifier Topology</a:t>
            </a:r>
            <a:endParaRPr lang="en-US" sz="2400" dirty="0">
              <a:effectLst/>
              <a:latin typeface="Times New Roman"/>
              <a:ea typeface="Calibri"/>
            </a:endParaRPr>
          </a:p>
        </p:txBody>
      </p:sp>
      <p:sp>
        <p:nvSpPr>
          <p:cNvPr id="10" name="Content Placeholder 9"/>
          <p:cNvSpPr>
            <a:spLocks noGrp="1"/>
          </p:cNvSpPr>
          <p:nvPr>
            <p:ph idx="1"/>
          </p:nvPr>
        </p:nvSpPr>
        <p:spPr>
          <a:xfrm>
            <a:off x="333383" y="786358"/>
            <a:ext cx="3677302" cy="3709449"/>
          </a:xfrm>
        </p:spPr>
        <p:txBody>
          <a:bodyPr/>
          <a:lstStyle/>
          <a:p>
            <a:r>
              <a:rPr lang="en-US" dirty="0">
                <a:solidFill>
                  <a:srgbClr val="000000"/>
                </a:solidFill>
              </a:rPr>
              <a:t>OPA378 chopper op-amp as an input stage for excellent low drift and DC stability of buffer.</a:t>
            </a:r>
          </a:p>
          <a:p>
            <a:r>
              <a:rPr lang="en-US" dirty="0">
                <a:solidFill>
                  <a:srgbClr val="000000"/>
                </a:solidFill>
              </a:rPr>
              <a:t>High-Bandwidth output buffer (OPA625) provides and wide bandwidth and low-output impedance to drive the SAR REFP </a:t>
            </a:r>
            <a:r>
              <a:rPr lang="en-US" dirty="0" smtClean="0">
                <a:solidFill>
                  <a:srgbClr val="000000"/>
                </a:solidFill>
              </a:rPr>
              <a:t>input</a:t>
            </a:r>
            <a:endParaRPr lang="en-US" dirty="0">
              <a:solidFill>
                <a:srgbClr val="000000"/>
              </a:solidFill>
            </a:endParaRPr>
          </a:p>
        </p:txBody>
      </p:sp>
      <p:sp>
        <p:nvSpPr>
          <p:cNvPr id="6" name="Slide Number Placeholder 5"/>
          <p:cNvSpPr>
            <a:spLocks noGrp="1"/>
          </p:cNvSpPr>
          <p:nvPr>
            <p:ph type="sldNum" sz="quarter" idx="10"/>
          </p:nvPr>
        </p:nvSpPr>
        <p:spPr/>
        <p:txBody>
          <a:bodyPr/>
          <a:lstStyle/>
          <a:p>
            <a:pPr>
              <a:defRPr/>
            </a:pPr>
            <a:fld id="{ED430B41-3034-4777-B6DE-71856D985697}" type="slidenum">
              <a:rPr lang="en-US" smtClean="0">
                <a:solidFill>
                  <a:srgbClr val="000000"/>
                </a:solidFill>
              </a:rPr>
              <a:pPr>
                <a:defRPr/>
              </a:pPr>
              <a:t>23</a:t>
            </a:fld>
            <a:endParaRPr lang="en-US" dirty="0">
              <a:solidFill>
                <a:srgbClr val="000000"/>
              </a:solidFill>
            </a:endParaRPr>
          </a:p>
        </p:txBody>
      </p:sp>
      <p:graphicFrame>
        <p:nvGraphicFramePr>
          <p:cNvPr id="12" name="Object 11"/>
          <p:cNvGraphicFramePr>
            <a:graphicFrameLocks noChangeAspect="1"/>
          </p:cNvGraphicFramePr>
          <p:nvPr>
            <p:extLst>
              <p:ext uri="{D42A27DB-BD31-4B8C-83A1-F6EECF244321}">
                <p14:modId xmlns:p14="http://schemas.microsoft.com/office/powerpoint/2010/main" val="2510631742"/>
              </p:ext>
            </p:extLst>
          </p:nvPr>
        </p:nvGraphicFramePr>
        <p:xfrm>
          <a:off x="4147761" y="552263"/>
          <a:ext cx="4748605" cy="4057824"/>
        </p:xfrm>
        <a:graphic>
          <a:graphicData uri="http://schemas.openxmlformats.org/presentationml/2006/ole">
            <mc:AlternateContent xmlns:mc="http://schemas.openxmlformats.org/markup-compatibility/2006">
              <mc:Choice xmlns:v="urn:schemas-microsoft-com:vml" Requires="v">
                <p:oleObj spid="_x0000_s101434" name="Visio" r:id="rId4" imgW="5555014" imgH="4747248" progId="Visio.Drawing.15">
                  <p:embed/>
                </p:oleObj>
              </mc:Choice>
              <mc:Fallback>
                <p:oleObj name="Visio" r:id="rId4" imgW="5555014" imgH="4747248" progId="Visio.Drawing.15">
                  <p:embed/>
                  <p:pic>
                    <p:nvPicPr>
                      <p:cNvPr id="0" name=""/>
                      <p:cNvPicPr/>
                      <p:nvPr/>
                    </p:nvPicPr>
                    <p:blipFill>
                      <a:blip r:embed="rId5"/>
                      <a:stretch>
                        <a:fillRect/>
                      </a:stretch>
                    </p:blipFill>
                    <p:spPr>
                      <a:xfrm>
                        <a:off x="4147761" y="552263"/>
                        <a:ext cx="4748605" cy="4057824"/>
                      </a:xfrm>
                      <a:prstGeom prst="rect">
                        <a:avLst/>
                      </a:prstGeom>
                    </p:spPr>
                  </p:pic>
                </p:oleObj>
              </mc:Fallback>
            </mc:AlternateContent>
          </a:graphicData>
        </a:graphic>
      </p:graphicFrame>
      <p:grpSp>
        <p:nvGrpSpPr>
          <p:cNvPr id="8" name="Group 7"/>
          <p:cNvGrpSpPr/>
          <p:nvPr/>
        </p:nvGrpSpPr>
        <p:grpSpPr>
          <a:xfrm>
            <a:off x="685800" y="3177540"/>
            <a:ext cx="2491740" cy="1710154"/>
            <a:chOff x="685800" y="3177540"/>
            <a:chExt cx="2491740" cy="1710154"/>
          </a:xfrm>
        </p:grpSpPr>
        <p:sp>
          <p:nvSpPr>
            <p:cNvPr id="5" name="Rounded Rectangle 4"/>
            <p:cNvSpPr/>
            <p:nvPr/>
          </p:nvSpPr>
          <p:spPr>
            <a:xfrm>
              <a:off x="685800" y="3177540"/>
              <a:ext cx="2491740" cy="1710154"/>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1455094867"/>
                </p:ext>
              </p:extLst>
            </p:nvPr>
          </p:nvGraphicFramePr>
          <p:xfrm>
            <a:off x="849630" y="3299460"/>
            <a:ext cx="2155502" cy="1196658"/>
          </p:xfrm>
          <a:graphic>
            <a:graphicData uri="http://schemas.openxmlformats.org/presentationml/2006/ole">
              <mc:AlternateContent xmlns:mc="http://schemas.openxmlformats.org/markup-compatibility/2006">
                <mc:Choice xmlns:v="urn:schemas-microsoft-com:vml" Requires="v">
                  <p:oleObj spid="_x0000_s101435" name="Visio" r:id="rId6" imgW="2705003" imgH="1501200" progId="Visio.Drawing.15">
                    <p:embed/>
                  </p:oleObj>
                </mc:Choice>
                <mc:Fallback>
                  <p:oleObj name="Visio" r:id="rId6" imgW="2705003" imgH="1501200" progId="Visio.Drawing.15">
                    <p:embed/>
                    <p:pic>
                      <p:nvPicPr>
                        <p:cNvPr id="0" name=""/>
                        <p:cNvPicPr/>
                        <p:nvPr/>
                      </p:nvPicPr>
                      <p:blipFill>
                        <a:blip r:embed="rId7"/>
                        <a:stretch>
                          <a:fillRect/>
                        </a:stretch>
                      </p:blipFill>
                      <p:spPr>
                        <a:xfrm>
                          <a:off x="849630" y="3299460"/>
                          <a:ext cx="2155502" cy="1196658"/>
                        </a:xfrm>
                        <a:prstGeom prst="rect">
                          <a:avLst/>
                        </a:prstGeom>
                      </p:spPr>
                    </p:pic>
                  </p:oleObj>
                </mc:Fallback>
              </mc:AlternateContent>
            </a:graphicData>
          </a:graphic>
        </p:graphicFrame>
        <p:sp>
          <p:nvSpPr>
            <p:cNvPr id="7" name="TextBox 6"/>
            <p:cNvSpPr txBox="1"/>
            <p:nvPr/>
          </p:nvSpPr>
          <p:spPr>
            <a:xfrm>
              <a:off x="1181100" y="4533900"/>
              <a:ext cx="1706880" cy="338554"/>
            </a:xfrm>
            <a:prstGeom prst="rect">
              <a:avLst/>
            </a:prstGeom>
            <a:noFill/>
            <a:ln>
              <a:noFill/>
            </a:ln>
          </p:spPr>
          <p:txBody>
            <a:bodyPr wrap="square" rtlCol="0">
              <a:spAutoFit/>
            </a:bodyPr>
            <a:lstStyle/>
            <a:p>
              <a:r>
                <a:rPr lang="en-US" sz="1600" b="1" dirty="0" smtClean="0">
                  <a:solidFill>
                    <a:srgbClr val="FF0000"/>
                  </a:solidFill>
                </a:rPr>
                <a:t>Simple Buffer</a:t>
              </a:r>
              <a:endParaRPr lang="en-US" sz="1600" b="1" dirty="0">
                <a:solidFill>
                  <a:srgbClr val="FF0000"/>
                </a:solidFill>
              </a:endParaRPr>
            </a:p>
          </p:txBody>
        </p:sp>
      </p:grpSp>
      <p:sp>
        <p:nvSpPr>
          <p:cNvPr id="11" name="TextBox 10"/>
          <p:cNvSpPr txBox="1"/>
          <p:nvPr/>
        </p:nvSpPr>
        <p:spPr>
          <a:xfrm>
            <a:off x="5783580" y="4312920"/>
            <a:ext cx="2217420" cy="338554"/>
          </a:xfrm>
          <a:prstGeom prst="rect">
            <a:avLst/>
          </a:prstGeom>
          <a:noFill/>
        </p:spPr>
        <p:txBody>
          <a:bodyPr wrap="square" rtlCol="0">
            <a:spAutoFit/>
          </a:bodyPr>
          <a:lstStyle/>
          <a:p>
            <a:r>
              <a:rPr lang="en-US" sz="1600" b="1" dirty="0" smtClean="0">
                <a:solidFill>
                  <a:srgbClr val="FF0000"/>
                </a:solidFill>
              </a:rPr>
              <a:t>Composite Buffer</a:t>
            </a:r>
            <a:endParaRPr lang="en-US" sz="1600" b="1" dirty="0">
              <a:solidFill>
                <a:srgbClr val="FF0000"/>
              </a:solidFill>
            </a:endParaRPr>
          </a:p>
        </p:txBody>
      </p:sp>
    </p:spTree>
    <p:extLst>
      <p:ext uri="{BB962C8B-B14F-4D97-AF65-F5344CB8AC3E}">
        <p14:creationId xmlns:p14="http://schemas.microsoft.com/office/powerpoint/2010/main" val="18219543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Device with internal reference buffer: ADS89xxB</a:t>
            </a:r>
          </a:p>
        </p:txBody>
      </p:sp>
      <p:sp>
        <p:nvSpPr>
          <p:cNvPr id="3" name="Slide Number Placeholder 2"/>
          <p:cNvSpPr>
            <a:spLocks noGrp="1"/>
          </p:cNvSpPr>
          <p:nvPr>
            <p:ph type="sldNum" sz="quarter" idx="10"/>
          </p:nvPr>
        </p:nvSpPr>
        <p:spPr/>
        <p:txBody>
          <a:bodyPr/>
          <a:lstStyle/>
          <a:p>
            <a:pPr>
              <a:defRPr/>
            </a:pPr>
            <a:fld id="{BFDA812F-8479-4F37-8662-4BBFDADD9649}" type="slidenum">
              <a:rPr lang="en-US" smtClean="0">
                <a:solidFill>
                  <a:srgbClr val="000000"/>
                </a:solidFill>
              </a:rPr>
              <a:pPr>
                <a:defRPr/>
              </a:pPr>
              <a:t>24</a:t>
            </a:fld>
            <a:endParaRPr lang="en-US" dirty="0">
              <a:solidFill>
                <a:srgbClr val="000000"/>
              </a:solidFill>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2312041133"/>
              </p:ext>
            </p:extLst>
          </p:nvPr>
        </p:nvGraphicFramePr>
        <p:xfrm>
          <a:off x="274040" y="1090030"/>
          <a:ext cx="8577110" cy="3056357"/>
        </p:xfrm>
        <a:graphic>
          <a:graphicData uri="http://schemas.openxmlformats.org/presentationml/2006/ole">
            <mc:AlternateContent xmlns:mc="http://schemas.openxmlformats.org/markup-compatibility/2006">
              <mc:Choice xmlns:v="urn:schemas-microsoft-com:vml" Requires="v">
                <p:oleObj spid="_x0000_s102430" name="Visio" r:id="rId4" imgW="12253014" imgH="4366224" progId="Visio.Drawing.15">
                  <p:embed/>
                </p:oleObj>
              </mc:Choice>
              <mc:Fallback>
                <p:oleObj name="Visio" r:id="rId4" imgW="12253014" imgH="4366224" progId="Visio.Drawing.15">
                  <p:embed/>
                  <p:pic>
                    <p:nvPicPr>
                      <p:cNvPr id="0" name=""/>
                      <p:cNvPicPr/>
                      <p:nvPr/>
                    </p:nvPicPr>
                    <p:blipFill>
                      <a:blip r:embed="rId5"/>
                      <a:stretch>
                        <a:fillRect/>
                      </a:stretch>
                    </p:blipFill>
                    <p:spPr>
                      <a:xfrm>
                        <a:off x="274040" y="1090030"/>
                        <a:ext cx="8577110" cy="3056357"/>
                      </a:xfrm>
                      <a:prstGeom prst="rect">
                        <a:avLst/>
                      </a:prstGeom>
                    </p:spPr>
                  </p:pic>
                </p:oleObj>
              </mc:Fallback>
            </mc:AlternateContent>
          </a:graphicData>
        </a:graphic>
      </p:graphicFrame>
    </p:spTree>
    <p:extLst>
      <p:ext uri="{BB962C8B-B14F-4D97-AF65-F5344CB8AC3E}">
        <p14:creationId xmlns:p14="http://schemas.microsoft.com/office/powerpoint/2010/main" val="20913144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650" y="1879271"/>
            <a:ext cx="8458200" cy="1371601"/>
          </a:xfrm>
        </p:spPr>
        <p:txBody>
          <a:bodyPr/>
          <a:lstStyle/>
          <a:p>
            <a:pPr algn="ctr"/>
            <a:r>
              <a:rPr lang="en-US" sz="6000" dirty="0">
                <a:solidFill>
                  <a:srgbClr val="DE0000"/>
                </a:solidFill>
              </a:rPr>
              <a:t>Thanks for your time!</a:t>
            </a:r>
            <a:br>
              <a:rPr lang="en-US" sz="6000" dirty="0">
                <a:solidFill>
                  <a:srgbClr val="DE0000"/>
                </a:solidFill>
              </a:rPr>
            </a:br>
            <a:r>
              <a:rPr lang="en-US" sz="6000" dirty="0">
                <a:solidFill>
                  <a:srgbClr val="DE0000"/>
                </a:solidFill>
              </a:rPr>
              <a:t>Please try the quiz.</a:t>
            </a:r>
            <a:endParaRPr lang="en-US" sz="4000" dirty="0">
              <a:solidFill>
                <a:srgbClr val="DE0000"/>
              </a:solidFill>
            </a:endParaRPr>
          </a:p>
        </p:txBody>
      </p:sp>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25</a:t>
            </a:fld>
            <a:endParaRPr lang="en-US">
              <a:solidFill>
                <a:srgbClr val="000000"/>
              </a:solidFill>
            </a:endParaRPr>
          </a:p>
        </p:txBody>
      </p:sp>
    </p:spTree>
    <p:extLst>
      <p:ext uri="{BB962C8B-B14F-4D97-AF65-F5344CB8AC3E}">
        <p14:creationId xmlns:p14="http://schemas.microsoft.com/office/powerpoint/2010/main" val="37504083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485902"/>
            <a:ext cx="8458200" cy="1102519"/>
          </a:xfrm>
        </p:spPr>
        <p:txBody>
          <a:bodyPr/>
          <a:lstStyle/>
          <a:p>
            <a:r>
              <a:rPr lang="en-US" sz="3000" dirty="0">
                <a:solidFill>
                  <a:srgbClr val="DE0000"/>
                </a:solidFill>
              </a:rPr>
              <a:t>SAR REF </a:t>
            </a:r>
            <a:r>
              <a:rPr lang="en-US" sz="3000" dirty="0" smtClean="0">
                <a:solidFill>
                  <a:srgbClr val="DE0000"/>
                </a:solidFill>
              </a:rPr>
              <a:t>Input: </a:t>
            </a:r>
            <a:br>
              <a:rPr lang="en-US" sz="3000" dirty="0" smtClean="0">
                <a:solidFill>
                  <a:srgbClr val="DE0000"/>
                </a:solidFill>
              </a:rPr>
            </a:br>
            <a:r>
              <a:rPr lang="en-US" sz="3000" dirty="0" smtClean="0">
                <a:solidFill>
                  <a:srgbClr val="DE0000"/>
                </a:solidFill>
              </a:rPr>
              <a:t>The </a:t>
            </a:r>
            <a:r>
              <a:rPr lang="en-US" sz="3000" dirty="0">
                <a:solidFill>
                  <a:srgbClr val="DE0000"/>
                </a:solidFill>
              </a:rPr>
              <a:t>Capacitive DAC (CDAC)</a:t>
            </a:r>
            <a:br>
              <a:rPr lang="en-US" sz="3000" dirty="0">
                <a:solidFill>
                  <a:srgbClr val="DE0000"/>
                </a:solidFill>
              </a:rPr>
            </a:br>
            <a:r>
              <a:rPr lang="en-US" sz="1800" dirty="0" smtClean="0">
                <a:solidFill>
                  <a:srgbClr val="DE0000"/>
                </a:solidFill>
              </a:rPr>
              <a:t>TIPL 4503 </a:t>
            </a:r>
            <a:r>
              <a:rPr lang="en-US" sz="1800" dirty="0">
                <a:solidFill>
                  <a:srgbClr val="DE0000"/>
                </a:solidFill>
              </a:rPr>
              <a:t/>
            </a:r>
            <a:br>
              <a:rPr lang="en-US" sz="1800" dirty="0">
                <a:solidFill>
                  <a:srgbClr val="DE0000"/>
                </a:solidFill>
              </a:rPr>
            </a:br>
            <a:r>
              <a:rPr lang="en-US" sz="1800" dirty="0">
                <a:solidFill>
                  <a:srgbClr val="DE0000"/>
                </a:solidFill>
              </a:rPr>
              <a:t>TI Precision Labs – ADCs</a:t>
            </a:r>
            <a:endParaRPr lang="en-US" sz="1400" dirty="0"/>
          </a:p>
        </p:txBody>
      </p:sp>
      <p:sp>
        <p:nvSpPr>
          <p:cNvPr id="3" name="Subtitle 2"/>
          <p:cNvSpPr>
            <a:spLocks noGrp="1"/>
          </p:cNvSpPr>
          <p:nvPr>
            <p:ph type="subTitle" idx="1"/>
          </p:nvPr>
        </p:nvSpPr>
        <p:spPr>
          <a:xfrm>
            <a:off x="342900" y="2943226"/>
            <a:ext cx="8458200" cy="1114425"/>
          </a:xfrm>
        </p:spPr>
        <p:txBody>
          <a:bodyPr/>
          <a:lstStyle/>
          <a:p>
            <a:pPr lvl="0"/>
            <a:r>
              <a:rPr lang="en-US" sz="1500" dirty="0">
                <a:solidFill>
                  <a:srgbClr val="000000"/>
                </a:solidFill>
              </a:rPr>
              <a:t>Created </a:t>
            </a:r>
            <a:r>
              <a:rPr lang="en-US" sz="1500" dirty="0" smtClean="0">
                <a:solidFill>
                  <a:srgbClr val="000000"/>
                </a:solidFill>
              </a:rPr>
              <a:t>by Luis Chioye</a:t>
            </a:r>
            <a:endParaRPr lang="en-US" sz="1500" dirty="0">
              <a:solidFill>
                <a:srgbClr val="000000"/>
              </a:solidFill>
            </a:endParaRPr>
          </a:p>
          <a:p>
            <a:pPr lvl="0"/>
            <a:r>
              <a:rPr lang="en-US" sz="1500" dirty="0">
                <a:solidFill>
                  <a:srgbClr val="000000"/>
                </a:solidFill>
              </a:rPr>
              <a:t>Presented by </a:t>
            </a:r>
            <a:r>
              <a:rPr lang="en-US" sz="1500" dirty="0" smtClean="0">
                <a:solidFill>
                  <a:srgbClr val="000000"/>
                </a:solidFill>
              </a:rPr>
              <a:t>Cynthia Sosa</a:t>
            </a:r>
            <a:endParaRPr lang="en-US" sz="1400" dirty="0"/>
          </a:p>
        </p:txBody>
      </p:sp>
      <p:sp>
        <p:nvSpPr>
          <p:cNvPr id="4" name="AutoShape 2" descr="http://imgt3.bdstatic.com/it/u=1180523526,1835255193&amp;fm=21&amp;gp=0.jpg"/>
          <p:cNvSpPr>
            <a:spLocks noChangeAspect="1" noChangeArrowheads="1"/>
          </p:cNvSpPr>
          <p:nvPr/>
        </p:nvSpPr>
        <p:spPr bwMode="auto">
          <a:xfrm>
            <a:off x="155575" y="-108347"/>
            <a:ext cx="3048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dirty="0">
              <a:solidFill>
                <a:srgbClr val="000000"/>
              </a:solidFill>
              <a:latin typeface="Arial"/>
            </a:endParaRPr>
          </a:p>
        </p:txBody>
      </p:sp>
      <p:sp>
        <p:nvSpPr>
          <p:cNvPr id="6" name="AutoShape 4" descr="http://imgt3.bdstatic.com/it/u=1180523526,1835255193&amp;fm=21&amp;gp=0.jpg"/>
          <p:cNvSpPr>
            <a:spLocks noChangeAspect="1" noChangeArrowheads="1"/>
          </p:cNvSpPr>
          <p:nvPr/>
        </p:nvSpPr>
        <p:spPr bwMode="auto">
          <a:xfrm>
            <a:off x="307975" y="5953"/>
            <a:ext cx="3048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dirty="0">
              <a:solidFill>
                <a:srgbClr val="000000"/>
              </a:solidFill>
              <a:latin typeface="Arial"/>
            </a:endParaRPr>
          </a:p>
        </p:txBody>
      </p:sp>
      <p:sp>
        <p:nvSpPr>
          <p:cNvPr id="9" name="Slide Number Placeholder 3"/>
          <p:cNvSpPr>
            <a:spLocks noGrp="1"/>
          </p:cNvSpPr>
          <p:nvPr>
            <p:ph type="sldNum" sz="quarter" idx="4294967295"/>
          </p:nvPr>
        </p:nvSpPr>
        <p:spPr>
          <a:xfrm>
            <a:off x="6966064" y="4820883"/>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p>
            <a:fld id="{3B20521C-F793-4067-BB07-C7AF74E21EF3}" type="slidenum">
              <a:rPr lang="en-US">
                <a:solidFill>
                  <a:srgbClr val="000000"/>
                </a:solidFill>
              </a:rPr>
              <a:pPr/>
              <a:t>26</a:t>
            </a:fld>
            <a:endParaRPr lang="en-US" dirty="0">
              <a:solidFill>
                <a:srgbClr val="000000"/>
              </a:solidFill>
            </a:endParaRPr>
          </a:p>
        </p:txBody>
      </p:sp>
    </p:spTree>
    <p:extLst>
      <p:ext uri="{BB962C8B-B14F-4D97-AF65-F5344CB8AC3E}">
        <p14:creationId xmlns:p14="http://schemas.microsoft.com/office/powerpoint/2010/main" val="10207184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6966064" y="4820883"/>
            <a:ext cx="2133600" cy="154782"/>
          </a:xfrm>
          <a:prstGeom prst="rect">
            <a:avLst/>
          </a:prstGeom>
        </p:spPr>
        <p:txBody>
          <a:bodyPr lIns="57150" tIns="28575" rIns="57150" bIns="28575"/>
          <a:lstStyle/>
          <a:p>
            <a:pPr>
              <a:defRPr/>
            </a:pPr>
            <a:fld id="{2B97888F-6AF7-4263-B69D-592D8C33BAC7}" type="slidenum">
              <a:rPr lang="en-US" smtClean="0">
                <a:solidFill>
                  <a:srgbClr val="000000"/>
                </a:solidFill>
              </a:rPr>
              <a:pPr>
                <a:defRPr/>
              </a:pPr>
              <a:t>27</a:t>
            </a:fld>
            <a:endParaRPr lang="en-US" dirty="0">
              <a:solidFill>
                <a:srgbClr val="000000"/>
              </a:solidFill>
            </a:endParaRPr>
          </a:p>
        </p:txBody>
      </p:sp>
      <p:sp>
        <p:nvSpPr>
          <p:cNvPr id="7"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64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a:lstStyle>
          <a:p>
            <a:pPr defTabSz="571500"/>
            <a:r>
              <a:rPr lang="en-US" sz="2700" kern="0" dirty="0" smtClean="0">
                <a:solidFill>
                  <a:srgbClr val="DE0000"/>
                </a:solidFill>
              </a:rPr>
              <a:t>Agenda</a:t>
            </a:r>
            <a:r>
              <a:rPr lang="en-US" kern="0" dirty="0" smtClean="0">
                <a:solidFill>
                  <a:srgbClr val="DE0000"/>
                </a:solidFill>
              </a:rPr>
              <a:t> </a:t>
            </a:r>
            <a:endParaRPr lang="en-US" kern="0" dirty="0">
              <a:solidFill>
                <a:srgbClr val="DE0000"/>
              </a:solidFill>
            </a:endParaRPr>
          </a:p>
        </p:txBody>
      </p:sp>
      <p:sp>
        <p:nvSpPr>
          <p:cNvPr id="8" name="Content Placeholder 2"/>
          <p:cNvSpPr txBox="1">
            <a:spLocks/>
          </p:cNvSpPr>
          <p:nvPr/>
        </p:nvSpPr>
        <p:spPr bwMode="auto">
          <a:xfrm>
            <a:off x="231775" y="832254"/>
            <a:ext cx="8467725" cy="3709449"/>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lvl1pPr marL="0" indent="0" algn="l" rtl="0" eaLnBrk="0" fontAlgn="base" hangingPunct="0">
              <a:spcBef>
                <a:spcPts val="1067"/>
              </a:spcBef>
              <a:spcAft>
                <a:spcPct val="0"/>
              </a:spcAft>
              <a:buFontTx/>
              <a:buNone/>
              <a:defRPr sz="2900" b="1">
                <a:solidFill>
                  <a:schemeClr val="tx1"/>
                </a:solidFill>
                <a:latin typeface="+mn-lt"/>
                <a:ea typeface="+mn-ea"/>
                <a:cs typeface="+mn-cs"/>
              </a:defRPr>
            </a:lvl1pPr>
            <a:lvl2pPr marL="766021" indent="-311066" algn="l" rtl="0" eaLnBrk="0" fontAlgn="base" hangingPunct="0">
              <a:spcBef>
                <a:spcPct val="20000"/>
              </a:spcBef>
              <a:spcAft>
                <a:spcPct val="0"/>
              </a:spcAft>
              <a:buChar char="–"/>
              <a:defRPr sz="2600">
                <a:solidFill>
                  <a:schemeClr val="tx1"/>
                </a:solidFill>
                <a:latin typeface="+mn-lt"/>
              </a:defRPr>
            </a:lvl2pPr>
            <a:lvl3pPr marL="1138448" indent="-220077" algn="l" rtl="0" eaLnBrk="0" fontAlgn="base" hangingPunct="0">
              <a:spcBef>
                <a:spcPct val="15000"/>
              </a:spcBef>
              <a:spcAft>
                <a:spcPct val="0"/>
              </a:spcAft>
              <a:buChar char="•"/>
              <a:defRPr sz="2600">
                <a:solidFill>
                  <a:schemeClr val="tx1"/>
                </a:solidFill>
                <a:latin typeface="+mn-lt"/>
              </a:defRPr>
            </a:lvl3pPr>
            <a:lvl4pPr marL="1601869" indent="-311066" algn="l" rtl="0" eaLnBrk="0" fontAlgn="base" hangingPunct="0">
              <a:spcBef>
                <a:spcPct val="5000"/>
              </a:spcBef>
              <a:spcAft>
                <a:spcPct val="0"/>
              </a:spcAft>
              <a:buChar char="–"/>
              <a:defRPr sz="2600">
                <a:solidFill>
                  <a:schemeClr val="tx1"/>
                </a:solidFill>
                <a:latin typeface="+mn-lt"/>
              </a:defRPr>
            </a:lvl4pPr>
            <a:lvl5pPr marL="1984874" indent="-230661" algn="l" rtl="0" eaLnBrk="0" fontAlgn="base" hangingPunct="0">
              <a:spcBef>
                <a:spcPct val="0"/>
              </a:spcBef>
              <a:spcAft>
                <a:spcPct val="0"/>
              </a:spcAft>
              <a:buChar char="»"/>
              <a:defRPr sz="2600">
                <a:solidFill>
                  <a:schemeClr val="tx1"/>
                </a:solidFill>
                <a:latin typeface="+mn-lt"/>
              </a:defRPr>
            </a:lvl5pPr>
            <a:lvl6pPr marL="2594306" indent="-230661" algn="l" rtl="0" fontAlgn="base">
              <a:spcBef>
                <a:spcPct val="0"/>
              </a:spcBef>
              <a:spcAft>
                <a:spcPct val="0"/>
              </a:spcAft>
              <a:buChar char="»"/>
              <a:defRPr sz="2100">
                <a:solidFill>
                  <a:schemeClr val="tx1"/>
                </a:solidFill>
                <a:latin typeface="+mn-lt"/>
              </a:defRPr>
            </a:lvl6pPr>
            <a:lvl7pPr marL="3203738" indent="-230661" algn="l" rtl="0" fontAlgn="base">
              <a:spcBef>
                <a:spcPct val="0"/>
              </a:spcBef>
              <a:spcAft>
                <a:spcPct val="0"/>
              </a:spcAft>
              <a:buChar char="»"/>
              <a:defRPr sz="2100">
                <a:solidFill>
                  <a:schemeClr val="tx1"/>
                </a:solidFill>
                <a:latin typeface="+mn-lt"/>
              </a:defRPr>
            </a:lvl7pPr>
            <a:lvl8pPr marL="3813168" indent="-230661" algn="l" rtl="0" fontAlgn="base">
              <a:spcBef>
                <a:spcPct val="0"/>
              </a:spcBef>
              <a:spcAft>
                <a:spcPct val="0"/>
              </a:spcAft>
              <a:buChar char="»"/>
              <a:defRPr sz="2100">
                <a:solidFill>
                  <a:schemeClr val="tx1"/>
                </a:solidFill>
                <a:latin typeface="+mn-lt"/>
              </a:defRPr>
            </a:lvl8pPr>
            <a:lvl9pPr marL="4422598" indent="-230661" algn="l" rtl="0" fontAlgn="base">
              <a:spcBef>
                <a:spcPct val="0"/>
              </a:spcBef>
              <a:spcAft>
                <a:spcPct val="0"/>
              </a:spcAft>
              <a:buChar char="»"/>
              <a:defRPr sz="2100">
                <a:solidFill>
                  <a:schemeClr val="tx1"/>
                </a:solidFill>
                <a:latin typeface="+mn-lt"/>
              </a:defRPr>
            </a:lvl9pPr>
          </a:lstStyle>
          <a:p>
            <a:pPr>
              <a:spcBef>
                <a:spcPts val="300"/>
              </a:spcBef>
            </a:pPr>
            <a:r>
              <a:rPr lang="en-US" sz="1400" b="0" dirty="0" smtClean="0">
                <a:solidFill>
                  <a:srgbClr val="000000"/>
                </a:solidFill>
              </a:rPr>
              <a:t>Reference </a:t>
            </a:r>
            <a:r>
              <a:rPr lang="en-US" sz="1400" b="0" dirty="0">
                <a:solidFill>
                  <a:srgbClr val="000000"/>
                </a:solidFill>
              </a:rPr>
              <a:t>Performance </a:t>
            </a:r>
            <a:r>
              <a:rPr lang="en-US" sz="1400" b="0" dirty="0" smtClean="0">
                <a:solidFill>
                  <a:srgbClr val="000000"/>
                </a:solidFill>
              </a:rPr>
              <a:t>Specifications:</a:t>
            </a:r>
          </a:p>
          <a:p>
            <a:pPr lvl="1" indent="0">
              <a:spcBef>
                <a:spcPts val="300"/>
              </a:spcBef>
              <a:buFontTx/>
              <a:buNone/>
            </a:pPr>
            <a:r>
              <a:rPr lang="en-US" sz="1400" dirty="0">
                <a:solidFill>
                  <a:srgbClr val="000000"/>
                </a:solidFill>
              </a:rPr>
              <a:t>Initial Accuracy, Drift, Long Term </a:t>
            </a:r>
            <a:r>
              <a:rPr lang="en-US" sz="1400" dirty="0" smtClean="0">
                <a:solidFill>
                  <a:srgbClr val="000000"/>
                </a:solidFill>
              </a:rPr>
              <a:t>Drift, and Noise</a:t>
            </a:r>
          </a:p>
          <a:p>
            <a:pPr>
              <a:spcBef>
                <a:spcPts val="300"/>
              </a:spcBef>
            </a:pPr>
            <a:r>
              <a:rPr lang="en-US" sz="1400" b="0" dirty="0" smtClean="0">
                <a:solidFill>
                  <a:srgbClr val="000000"/>
                </a:solidFill>
              </a:rPr>
              <a:t>Overview of SAR REF Drive Topologies:</a:t>
            </a:r>
            <a:endParaRPr lang="en-US" sz="1400" b="0" dirty="0">
              <a:solidFill>
                <a:srgbClr val="000000"/>
              </a:solidFill>
            </a:endParaRPr>
          </a:p>
          <a:p>
            <a:pPr>
              <a:spcBef>
                <a:spcPts val="300"/>
              </a:spcBef>
            </a:pPr>
            <a:r>
              <a:rPr lang="en-US" sz="1400" dirty="0">
                <a:solidFill>
                  <a:srgbClr val="FF0000"/>
                </a:solidFill>
              </a:rPr>
              <a:t>	</a:t>
            </a:r>
            <a:r>
              <a:rPr lang="en-US" sz="1400" b="0" dirty="0" smtClean="0">
                <a:solidFill>
                  <a:srgbClr val="000000"/>
                </a:solidFill>
              </a:rPr>
              <a:t>Reference standalone  </a:t>
            </a:r>
            <a:r>
              <a:rPr lang="en-US" sz="1400" b="0" dirty="0">
                <a:solidFill>
                  <a:srgbClr val="000000"/>
                </a:solidFill>
              </a:rPr>
              <a:t>VS Buffered </a:t>
            </a:r>
            <a:r>
              <a:rPr lang="en-US" sz="1400" b="0" dirty="0" smtClean="0">
                <a:solidFill>
                  <a:srgbClr val="000000"/>
                </a:solidFill>
              </a:rPr>
              <a:t>Reference</a:t>
            </a:r>
            <a:endParaRPr lang="en-US" sz="1400" b="0" dirty="0">
              <a:solidFill>
                <a:srgbClr val="000000"/>
              </a:solidFill>
            </a:endParaRPr>
          </a:p>
          <a:p>
            <a:pPr marL="454955" lvl="1" indent="0">
              <a:spcBef>
                <a:spcPts val="300"/>
              </a:spcBef>
              <a:buFontTx/>
              <a:buNone/>
            </a:pPr>
            <a:r>
              <a:rPr lang="en-US" sz="1400" dirty="0">
                <a:solidFill>
                  <a:srgbClr val="FF0000"/>
                </a:solidFill>
              </a:rPr>
              <a:t>	</a:t>
            </a:r>
            <a:r>
              <a:rPr lang="en-US" sz="1400" dirty="0">
                <a:solidFill>
                  <a:srgbClr val="000000"/>
                </a:solidFill>
              </a:rPr>
              <a:t>SAR ADCs with Internal Reference </a:t>
            </a:r>
            <a:r>
              <a:rPr lang="en-US" sz="1400" dirty="0" smtClean="0">
                <a:solidFill>
                  <a:srgbClr val="000000"/>
                </a:solidFill>
              </a:rPr>
              <a:t>Buffer</a:t>
            </a:r>
            <a:r>
              <a:rPr lang="en-US" sz="1400" dirty="0">
                <a:solidFill>
                  <a:srgbClr val="000000"/>
                </a:solidFill>
              </a:rPr>
              <a:t>	</a:t>
            </a:r>
            <a:endParaRPr lang="en-US" sz="1400" dirty="0" smtClean="0">
              <a:solidFill>
                <a:srgbClr val="000000"/>
              </a:solidFill>
            </a:endParaRPr>
          </a:p>
          <a:p>
            <a:pPr>
              <a:spcBef>
                <a:spcPts val="300"/>
              </a:spcBef>
            </a:pPr>
            <a:r>
              <a:rPr lang="en-US" sz="1400" dirty="0" smtClean="0">
                <a:solidFill>
                  <a:srgbClr val="FF0000"/>
                </a:solidFill>
              </a:rPr>
              <a:t>SAR REF Input Overview: The Capacitive DAC (CDAC)</a:t>
            </a:r>
          </a:p>
          <a:p>
            <a:pPr>
              <a:spcBef>
                <a:spcPts val="300"/>
              </a:spcBef>
            </a:pPr>
            <a:r>
              <a:rPr lang="en-US" sz="1400" b="0" dirty="0" smtClean="0">
                <a:solidFill>
                  <a:srgbClr val="000000"/>
                </a:solidFill>
              </a:rPr>
              <a:t>Build TINA REF Input Model for a SAR:</a:t>
            </a:r>
          </a:p>
          <a:p>
            <a:pPr>
              <a:spcBef>
                <a:spcPts val="300"/>
              </a:spcBef>
            </a:pPr>
            <a:r>
              <a:rPr lang="en-US" sz="1400" b="0" dirty="0" smtClean="0">
                <a:solidFill>
                  <a:srgbClr val="FF0000"/>
                </a:solidFill>
              </a:rPr>
              <a:t>	</a:t>
            </a:r>
            <a:r>
              <a:rPr lang="en-US" sz="1400" b="0" dirty="0" smtClean="0">
                <a:solidFill>
                  <a:srgbClr val="000000"/>
                </a:solidFill>
              </a:rPr>
              <a:t>Discrete Charge Model</a:t>
            </a:r>
            <a:r>
              <a:rPr lang="en-US" sz="1400" b="0" dirty="0">
                <a:solidFill>
                  <a:srgbClr val="000000"/>
                </a:solidFill>
              </a:rPr>
              <a:t>	</a:t>
            </a:r>
          </a:p>
          <a:p>
            <a:pPr>
              <a:spcBef>
                <a:spcPts val="300"/>
              </a:spcBef>
            </a:pPr>
            <a:r>
              <a:rPr lang="en-US" sz="1400" b="0" dirty="0">
                <a:solidFill>
                  <a:srgbClr val="000000"/>
                </a:solidFill>
              </a:rPr>
              <a:t>	</a:t>
            </a:r>
            <a:r>
              <a:rPr lang="en-US" sz="1400" b="0" dirty="0" smtClean="0">
                <a:solidFill>
                  <a:srgbClr val="000000"/>
                </a:solidFill>
              </a:rPr>
              <a:t>TI </a:t>
            </a:r>
            <a:r>
              <a:rPr lang="en-US" sz="1400" b="0" dirty="0">
                <a:solidFill>
                  <a:srgbClr val="000000"/>
                </a:solidFill>
              </a:rPr>
              <a:t>Device Specific Model </a:t>
            </a:r>
            <a:endParaRPr lang="en-US" sz="1400" b="0" dirty="0" smtClean="0">
              <a:solidFill>
                <a:srgbClr val="000000"/>
              </a:solidFill>
            </a:endParaRPr>
          </a:p>
          <a:p>
            <a:pPr>
              <a:spcBef>
                <a:spcPts val="300"/>
              </a:spcBef>
            </a:pPr>
            <a:r>
              <a:rPr lang="en-US" sz="1400" b="0" dirty="0" smtClean="0">
                <a:solidFill>
                  <a:srgbClr val="000000"/>
                </a:solidFill>
              </a:rPr>
              <a:t>SAR REF Drive Circuit Design:</a:t>
            </a:r>
          </a:p>
          <a:p>
            <a:pPr>
              <a:spcBef>
                <a:spcPts val="300"/>
              </a:spcBef>
            </a:pPr>
            <a:r>
              <a:rPr lang="en-US" sz="1400" b="0" dirty="0" smtClean="0">
                <a:solidFill>
                  <a:srgbClr val="FF0000"/>
                </a:solidFill>
              </a:rPr>
              <a:t>	</a:t>
            </a:r>
            <a:r>
              <a:rPr lang="en-US" sz="1400" b="0" dirty="0" smtClean="0">
                <a:solidFill>
                  <a:srgbClr val="000000"/>
                </a:solidFill>
              </a:rPr>
              <a:t>Reference </a:t>
            </a:r>
            <a:r>
              <a:rPr lang="en-US" sz="1400" b="0" dirty="0">
                <a:solidFill>
                  <a:srgbClr val="000000"/>
                </a:solidFill>
              </a:rPr>
              <a:t>Bypass </a:t>
            </a:r>
            <a:r>
              <a:rPr lang="en-US" sz="1400" b="0" dirty="0" smtClean="0">
                <a:solidFill>
                  <a:srgbClr val="000000"/>
                </a:solidFill>
              </a:rPr>
              <a:t>Capacitor </a:t>
            </a:r>
            <a:r>
              <a:rPr lang="en-US" sz="1400" b="0" dirty="0">
                <a:solidFill>
                  <a:srgbClr val="000000"/>
                </a:solidFill>
              </a:rPr>
              <a:t>	</a:t>
            </a:r>
            <a:endParaRPr lang="en-US" sz="1400" b="0" dirty="0" smtClean="0">
              <a:solidFill>
                <a:srgbClr val="000000"/>
              </a:solidFill>
            </a:endParaRPr>
          </a:p>
          <a:p>
            <a:pPr>
              <a:spcBef>
                <a:spcPts val="300"/>
              </a:spcBef>
            </a:pPr>
            <a:r>
              <a:rPr lang="en-US" sz="1400" b="0" dirty="0">
                <a:solidFill>
                  <a:srgbClr val="000000"/>
                </a:solidFill>
              </a:rPr>
              <a:t>	</a:t>
            </a:r>
            <a:r>
              <a:rPr lang="en-US" sz="1400" b="0" dirty="0" smtClean="0">
                <a:solidFill>
                  <a:srgbClr val="000000"/>
                </a:solidFill>
              </a:rPr>
              <a:t>Reference Buffer Stability </a:t>
            </a:r>
            <a:r>
              <a:rPr lang="en-US" sz="1400" b="0" dirty="0">
                <a:solidFill>
                  <a:srgbClr val="000000"/>
                </a:solidFill>
              </a:rPr>
              <a:t>and Compensation</a:t>
            </a:r>
          </a:p>
          <a:p>
            <a:pPr>
              <a:spcBef>
                <a:spcPts val="300"/>
              </a:spcBef>
            </a:pPr>
            <a:r>
              <a:rPr lang="en-US" sz="1400" b="0" dirty="0" smtClean="0">
                <a:solidFill>
                  <a:srgbClr val="000000"/>
                </a:solidFill>
              </a:rPr>
              <a:t>	</a:t>
            </a:r>
          </a:p>
          <a:p>
            <a:pPr>
              <a:spcBef>
                <a:spcPts val="300"/>
              </a:spcBef>
            </a:pPr>
            <a:r>
              <a:rPr lang="en-US" sz="1400" b="0" dirty="0">
                <a:solidFill>
                  <a:srgbClr val="000000"/>
                </a:solidFill>
              </a:rPr>
              <a:t>	</a:t>
            </a:r>
            <a:endParaRPr lang="en-US" kern="0" dirty="0">
              <a:solidFill>
                <a:srgbClr val="000000"/>
              </a:solidFill>
            </a:endParaRPr>
          </a:p>
        </p:txBody>
      </p:sp>
    </p:spTree>
    <p:extLst>
      <p:ext uri="{BB962C8B-B14F-4D97-AF65-F5344CB8AC3E}">
        <p14:creationId xmlns:p14="http://schemas.microsoft.com/office/powerpoint/2010/main" val="15571340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Acquisition phase</a:t>
            </a:r>
            <a:endParaRPr lang="en-US" dirty="0"/>
          </a:p>
        </p:txBody>
      </p:sp>
      <p:sp>
        <p:nvSpPr>
          <p:cNvPr id="4" name="Slide Number Placeholder 3"/>
          <p:cNvSpPr>
            <a:spLocks noGrp="1"/>
          </p:cNvSpPr>
          <p:nvPr>
            <p:ph type="sldNum" sz="quarter" idx="4294967295"/>
          </p:nvPr>
        </p:nvSpPr>
        <p:spPr>
          <a:xfrm>
            <a:off x="6966064" y="4820883"/>
            <a:ext cx="2133600" cy="154782"/>
          </a:xfrm>
          <a:prstGeom prst="rect">
            <a:avLst/>
          </a:prstGeom>
        </p:spPr>
        <p:txBody>
          <a:bodyPr lIns="57150" tIns="28575" rIns="57150" bIns="28575"/>
          <a:lstStyle/>
          <a:p>
            <a:pPr>
              <a:defRPr/>
            </a:pPr>
            <a:fld id="{2B97888F-6AF7-4263-B69D-592D8C33BAC7}" type="slidenum">
              <a:rPr lang="en-US" smtClean="0">
                <a:solidFill>
                  <a:srgbClr val="000000"/>
                </a:solidFill>
              </a:rPr>
              <a:pPr>
                <a:defRPr/>
              </a:pPr>
              <a:t>28</a:t>
            </a:fld>
            <a:endParaRPr lang="en-US" dirty="0">
              <a:solidFill>
                <a:srgbClr val="000000"/>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717261341"/>
              </p:ext>
            </p:extLst>
          </p:nvPr>
        </p:nvGraphicFramePr>
        <p:xfrm>
          <a:off x="333375" y="1398984"/>
          <a:ext cx="8600452" cy="2578703"/>
        </p:xfrm>
        <a:graphic>
          <a:graphicData uri="http://schemas.openxmlformats.org/presentationml/2006/ole">
            <mc:AlternateContent xmlns:mc="http://schemas.openxmlformats.org/markup-compatibility/2006">
              <mc:Choice xmlns:v="urn:schemas-microsoft-com:vml" Requires="v">
                <p:oleObj spid="_x0000_s115740" name="Visio" r:id="rId4" imgW="12471930" imgH="3695760" progId="">
                  <p:embed/>
                </p:oleObj>
              </mc:Choice>
              <mc:Fallback>
                <p:oleObj name="Visio" r:id="rId4" imgW="12471930" imgH="369576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375" y="1398984"/>
                        <a:ext cx="8600452" cy="25787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extBox 1"/>
          <p:cNvSpPr txBox="1"/>
          <p:nvPr/>
        </p:nvSpPr>
        <p:spPr>
          <a:xfrm>
            <a:off x="3543300" y="2012950"/>
            <a:ext cx="184731" cy="369332"/>
          </a:xfrm>
          <a:prstGeom prst="rect">
            <a:avLst/>
          </a:prstGeom>
          <a:noFill/>
        </p:spPr>
        <p:txBody>
          <a:bodyPr wrap="none" rtlCol="0">
            <a:spAutoFit/>
          </a:bodyPr>
          <a:lstStyle/>
          <a:p>
            <a:endParaRPr lang="en-US" dirty="0">
              <a:solidFill>
                <a:srgbClr val="000000"/>
              </a:solidFill>
            </a:endParaRPr>
          </a:p>
        </p:txBody>
      </p:sp>
      <p:sp>
        <p:nvSpPr>
          <p:cNvPr id="6" name="TextBox 5"/>
          <p:cNvSpPr txBox="1"/>
          <p:nvPr/>
        </p:nvSpPr>
        <p:spPr>
          <a:xfrm>
            <a:off x="3200400" y="1828800"/>
            <a:ext cx="1172116" cy="369332"/>
          </a:xfrm>
          <a:prstGeom prst="rect">
            <a:avLst/>
          </a:prstGeom>
          <a:solidFill>
            <a:schemeClr val="bg1"/>
          </a:solidFill>
        </p:spPr>
        <p:txBody>
          <a:bodyPr wrap="none" rtlCol="0">
            <a:spAutoFit/>
          </a:bodyPr>
          <a:lstStyle/>
          <a:p>
            <a:r>
              <a:rPr lang="en-US" dirty="0" smtClean="0">
                <a:solidFill>
                  <a:srgbClr val="FF0000"/>
                </a:solidFill>
              </a:rPr>
              <a:t>ADS8330</a:t>
            </a:r>
            <a:endParaRPr lang="en-US" dirty="0">
              <a:solidFill>
                <a:srgbClr val="FF0000"/>
              </a:solidFill>
            </a:endParaRPr>
          </a:p>
        </p:txBody>
      </p:sp>
      <p:sp>
        <p:nvSpPr>
          <p:cNvPr id="8" name="TextBox 7"/>
          <p:cNvSpPr txBox="1"/>
          <p:nvPr/>
        </p:nvSpPr>
        <p:spPr>
          <a:xfrm>
            <a:off x="2706354" y="2156827"/>
            <a:ext cx="494046" cy="400110"/>
          </a:xfrm>
          <a:prstGeom prst="rect">
            <a:avLst/>
          </a:prstGeom>
          <a:solidFill>
            <a:schemeClr val="bg1"/>
          </a:solidFill>
        </p:spPr>
        <p:txBody>
          <a:bodyPr wrap="none" rtlCol="0">
            <a:spAutoFit/>
          </a:bodyPr>
          <a:lstStyle/>
          <a:p>
            <a:r>
              <a:rPr lang="en-US" sz="1000" dirty="0" smtClean="0">
                <a:solidFill>
                  <a:srgbClr val="000000"/>
                </a:solidFill>
              </a:rPr>
              <a:t>R</a:t>
            </a:r>
            <a:r>
              <a:rPr lang="en-US" sz="1000" baseline="-25000" dirty="0" smtClean="0">
                <a:solidFill>
                  <a:srgbClr val="000000"/>
                </a:solidFill>
              </a:rPr>
              <a:t>SH</a:t>
            </a:r>
          </a:p>
          <a:p>
            <a:r>
              <a:rPr lang="en-US" sz="1000" dirty="0" smtClean="0">
                <a:solidFill>
                  <a:srgbClr val="000000"/>
                </a:solidFill>
              </a:rPr>
              <a:t>150</a:t>
            </a:r>
            <a:r>
              <a:rPr lang="el-GR" sz="1000" dirty="0" smtClean="0">
                <a:solidFill>
                  <a:srgbClr val="000000"/>
                </a:solidFill>
              </a:rPr>
              <a:t>Ω</a:t>
            </a:r>
            <a:endParaRPr lang="en-US" sz="1000" dirty="0">
              <a:solidFill>
                <a:srgbClr val="000000"/>
              </a:solidFill>
            </a:endParaRPr>
          </a:p>
        </p:txBody>
      </p:sp>
      <p:sp>
        <p:nvSpPr>
          <p:cNvPr id="7" name="Rectangle 6"/>
          <p:cNvSpPr/>
          <p:nvPr/>
        </p:nvSpPr>
        <p:spPr>
          <a:xfrm>
            <a:off x="3200400" y="1828800"/>
            <a:ext cx="1172116" cy="328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40141229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Object 17"/>
          <p:cNvGraphicFramePr>
            <a:graphicFrameLocks noChangeAspect="1"/>
          </p:cNvGraphicFramePr>
          <p:nvPr>
            <p:extLst>
              <p:ext uri="{D42A27DB-BD31-4B8C-83A1-F6EECF244321}">
                <p14:modId xmlns:p14="http://schemas.microsoft.com/office/powerpoint/2010/main" val="4157928326"/>
              </p:ext>
            </p:extLst>
          </p:nvPr>
        </p:nvGraphicFramePr>
        <p:xfrm>
          <a:off x="155448" y="1028700"/>
          <a:ext cx="8901178" cy="2980341"/>
        </p:xfrm>
        <a:graphic>
          <a:graphicData uri="http://schemas.openxmlformats.org/presentationml/2006/ole">
            <mc:AlternateContent xmlns:mc="http://schemas.openxmlformats.org/markup-compatibility/2006">
              <mc:Choice xmlns:v="urn:schemas-microsoft-com:vml" Requires="v">
                <p:oleObj spid="_x0000_s116764" name="Visio" r:id="rId4" imgW="12725423" imgH="4267296" progId="Visio.Drawing.11">
                  <p:embed/>
                </p:oleObj>
              </mc:Choice>
              <mc:Fallback>
                <p:oleObj name="Visio" r:id="rId4" imgW="12725423" imgH="4267296" progId="Visio.Drawing.11">
                  <p:embed/>
                  <p:pic>
                    <p:nvPicPr>
                      <p:cNvPr id="0" name=""/>
                      <p:cNvPicPr/>
                      <p:nvPr/>
                    </p:nvPicPr>
                    <p:blipFill>
                      <a:blip r:embed="rId5"/>
                      <a:stretch>
                        <a:fillRect/>
                      </a:stretch>
                    </p:blipFill>
                    <p:spPr>
                      <a:xfrm>
                        <a:off x="155448" y="1028700"/>
                        <a:ext cx="8901178" cy="2980341"/>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dirty="0"/>
              <a:t>Conversion </a:t>
            </a:r>
            <a:r>
              <a:rPr lang="en-US" dirty="0" smtClean="0"/>
              <a:t>Phase</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29</a:t>
            </a:fld>
            <a:endParaRPr lang="en-US" dirty="0">
              <a:solidFill>
                <a:srgbClr val="000000"/>
              </a:solidFill>
            </a:endParaRPr>
          </a:p>
        </p:txBody>
      </p:sp>
      <p:cxnSp>
        <p:nvCxnSpPr>
          <p:cNvPr id="7" name="Straight Arrow Connector 6"/>
          <p:cNvCxnSpPr>
            <a:stCxn id="9" idx="0"/>
          </p:cNvCxnSpPr>
          <p:nvPr/>
        </p:nvCxnSpPr>
        <p:spPr>
          <a:xfrm flipV="1">
            <a:off x="3289300" y="3084068"/>
            <a:ext cx="577525" cy="42291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2819400" y="3506978"/>
            <a:ext cx="939800" cy="33855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CDAC</a:t>
            </a:r>
            <a:endParaRPr lang="en-US" b="1" dirty="0">
              <a:solidFill>
                <a:srgbClr val="FF0000"/>
              </a:solidFill>
            </a:endParaRPr>
          </a:p>
        </p:txBody>
      </p:sp>
      <p:cxnSp>
        <p:nvCxnSpPr>
          <p:cNvPr id="13" name="Straight Arrow Connector 12"/>
          <p:cNvCxnSpPr>
            <a:stCxn id="14" idx="0"/>
          </p:cNvCxnSpPr>
          <p:nvPr/>
        </p:nvCxnSpPr>
        <p:spPr>
          <a:xfrm flipH="1" flipV="1">
            <a:off x="4384040" y="3432232"/>
            <a:ext cx="330200" cy="24402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4023360" y="3676255"/>
            <a:ext cx="1381760" cy="654953"/>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Reference input</a:t>
            </a:r>
            <a:endParaRPr lang="en-US" b="1" dirty="0">
              <a:solidFill>
                <a:srgbClr val="FF0000"/>
              </a:solidFill>
            </a:endParaRPr>
          </a:p>
        </p:txBody>
      </p:sp>
    </p:spTree>
    <p:extLst>
      <p:ext uri="{BB962C8B-B14F-4D97-AF65-F5344CB8AC3E}">
        <p14:creationId xmlns:p14="http://schemas.microsoft.com/office/powerpoint/2010/main" val="3262375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Series or Shunt Reference</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a:t>
            </a:fld>
            <a:endParaRPr lang="en-US" dirty="0">
              <a:solidFill>
                <a:srgbClr val="000000"/>
              </a:solidFill>
            </a:endParaRPr>
          </a:p>
        </p:txBody>
      </p:sp>
      <p:sp>
        <p:nvSpPr>
          <p:cNvPr id="7" name="TextBox 6"/>
          <p:cNvSpPr txBox="1"/>
          <p:nvPr/>
        </p:nvSpPr>
        <p:spPr>
          <a:xfrm>
            <a:off x="1605280" y="653474"/>
            <a:ext cx="1107440" cy="461665"/>
          </a:xfrm>
          <a:prstGeom prst="rect">
            <a:avLst/>
          </a:prstGeom>
          <a:noFill/>
        </p:spPr>
        <p:txBody>
          <a:bodyPr wrap="square" rtlCol="0">
            <a:spAutoFit/>
          </a:bodyPr>
          <a:lstStyle/>
          <a:p>
            <a:r>
              <a:rPr lang="en-US" sz="2400" b="1" dirty="0">
                <a:solidFill>
                  <a:srgbClr val="FF0000"/>
                </a:solidFill>
              </a:rPr>
              <a:t>Shunt</a:t>
            </a:r>
            <a:endParaRPr lang="en-US" b="1" dirty="0">
              <a:solidFill>
                <a:srgbClr val="FF0000"/>
              </a:solidFill>
            </a:endParaRPr>
          </a:p>
        </p:txBody>
      </p:sp>
      <p:sp>
        <p:nvSpPr>
          <p:cNvPr id="8" name="TextBox 7"/>
          <p:cNvSpPr txBox="1"/>
          <p:nvPr/>
        </p:nvSpPr>
        <p:spPr>
          <a:xfrm>
            <a:off x="6126480" y="653474"/>
            <a:ext cx="1107440" cy="461665"/>
          </a:xfrm>
          <a:prstGeom prst="rect">
            <a:avLst/>
          </a:prstGeom>
          <a:noFill/>
        </p:spPr>
        <p:txBody>
          <a:bodyPr wrap="square" rtlCol="0">
            <a:spAutoFit/>
          </a:bodyPr>
          <a:lstStyle/>
          <a:p>
            <a:r>
              <a:rPr lang="en-US" sz="2400" b="1" dirty="0" smtClean="0">
                <a:solidFill>
                  <a:srgbClr val="FF0000"/>
                </a:solidFill>
              </a:rPr>
              <a:t>Series</a:t>
            </a:r>
            <a:endParaRPr lang="en-US" b="1" dirty="0">
              <a:solidFill>
                <a:srgbClr val="FF0000"/>
              </a:solidFill>
            </a:endParaRPr>
          </a:p>
        </p:txBody>
      </p:sp>
      <p:sp>
        <p:nvSpPr>
          <p:cNvPr id="9" name="TextBox 8"/>
          <p:cNvSpPr txBox="1"/>
          <p:nvPr/>
        </p:nvSpPr>
        <p:spPr>
          <a:xfrm>
            <a:off x="5039360" y="2936240"/>
            <a:ext cx="4003040" cy="1477328"/>
          </a:xfrm>
          <a:prstGeom prst="rect">
            <a:avLst/>
          </a:prstGeom>
          <a:noFill/>
        </p:spPr>
        <p:txBody>
          <a:bodyPr wrap="square" rtlCol="0">
            <a:spAutoFit/>
          </a:bodyPr>
          <a:lstStyle/>
          <a:p>
            <a:pPr marL="285750" indent="-285750">
              <a:buFont typeface="Arial" panose="020B0604020202020204" pitchFamily="34" charset="0"/>
              <a:buChar char="•"/>
            </a:pPr>
            <a:r>
              <a:rPr lang="en-US" dirty="0" smtClean="0"/>
              <a:t>Used in ADC reference input drive</a:t>
            </a:r>
          </a:p>
          <a:p>
            <a:pPr marL="285750" indent="-285750">
              <a:buFont typeface="Arial" panose="020B0604020202020204" pitchFamily="34" charset="0"/>
              <a:buChar char="•"/>
            </a:pPr>
            <a:r>
              <a:rPr lang="en-US" dirty="0" smtClean="0"/>
              <a:t>Output amplifier can source and sink current</a:t>
            </a:r>
          </a:p>
          <a:p>
            <a:pPr marL="285750" indent="-285750">
              <a:buFont typeface="Arial" panose="020B0604020202020204" pitchFamily="34" charset="0"/>
              <a:buChar char="•"/>
            </a:pPr>
            <a:r>
              <a:rPr lang="en-US" dirty="0" smtClean="0"/>
              <a:t>Low dropout</a:t>
            </a:r>
          </a:p>
          <a:p>
            <a:pPr marL="285750" indent="-285750">
              <a:buFont typeface="Arial" panose="020B0604020202020204" pitchFamily="34" charset="0"/>
              <a:buChar char="•"/>
            </a:pPr>
            <a:r>
              <a:rPr lang="en-US" dirty="0" smtClean="0"/>
              <a:t>No external resistor required.</a:t>
            </a:r>
            <a:endParaRPr lang="en-US" dirty="0"/>
          </a:p>
        </p:txBody>
      </p:sp>
      <p:sp>
        <p:nvSpPr>
          <p:cNvPr id="12" name="TextBox 11"/>
          <p:cNvSpPr txBox="1"/>
          <p:nvPr/>
        </p:nvSpPr>
        <p:spPr>
          <a:xfrm>
            <a:off x="345440" y="2936240"/>
            <a:ext cx="4318000" cy="1477328"/>
          </a:xfrm>
          <a:prstGeom prst="rect">
            <a:avLst/>
          </a:prstGeom>
          <a:noFill/>
        </p:spPr>
        <p:txBody>
          <a:bodyPr wrap="square" rtlCol="0">
            <a:spAutoFit/>
          </a:bodyPr>
          <a:lstStyle/>
          <a:p>
            <a:pPr marL="285750" indent="-285750">
              <a:buFont typeface="Arial" panose="020B0604020202020204" pitchFamily="34" charset="0"/>
              <a:buChar char="•"/>
            </a:pPr>
            <a:r>
              <a:rPr lang="en-US" dirty="0"/>
              <a:t>Cannot sink </a:t>
            </a:r>
            <a:r>
              <a:rPr lang="en-US" dirty="0" smtClean="0"/>
              <a:t>current</a:t>
            </a:r>
          </a:p>
          <a:p>
            <a:pPr marL="285750" indent="-285750">
              <a:buFont typeface="Arial" panose="020B0604020202020204" pitchFamily="34" charset="0"/>
              <a:buChar char="•"/>
            </a:pPr>
            <a:r>
              <a:rPr lang="en-US" dirty="0" smtClean="0"/>
              <a:t>Limited ability to respond to load transients</a:t>
            </a:r>
            <a:endParaRPr lang="en-US" dirty="0"/>
          </a:p>
          <a:p>
            <a:pPr marL="285750" indent="-285750">
              <a:buFont typeface="Arial" panose="020B0604020202020204" pitchFamily="34" charset="0"/>
              <a:buChar char="•"/>
            </a:pPr>
            <a:r>
              <a:rPr lang="en-US" dirty="0" smtClean="0"/>
              <a:t>Used for wide Vin and Vin transients</a:t>
            </a:r>
          </a:p>
          <a:p>
            <a:pPr marL="285750" indent="-285750">
              <a:buFont typeface="Arial" panose="020B0604020202020204" pitchFamily="34" charset="0"/>
              <a:buChar char="•"/>
            </a:pPr>
            <a:r>
              <a:rPr lang="en-US" dirty="0" smtClean="0"/>
              <a:t>Can be used as floating reference.</a:t>
            </a:r>
            <a:endParaRPr lang="en-US" dirty="0"/>
          </a:p>
        </p:txBody>
      </p:sp>
      <p:graphicFrame>
        <p:nvGraphicFramePr>
          <p:cNvPr id="13" name="Object 12"/>
          <p:cNvGraphicFramePr>
            <a:graphicFrameLocks noChangeAspect="1"/>
          </p:cNvGraphicFramePr>
          <p:nvPr>
            <p:extLst>
              <p:ext uri="{D42A27DB-BD31-4B8C-83A1-F6EECF244321}">
                <p14:modId xmlns:p14="http://schemas.microsoft.com/office/powerpoint/2010/main" val="1319138782"/>
              </p:ext>
            </p:extLst>
          </p:nvPr>
        </p:nvGraphicFramePr>
        <p:xfrm>
          <a:off x="952183" y="993775"/>
          <a:ext cx="6773862" cy="1630363"/>
        </p:xfrm>
        <a:graphic>
          <a:graphicData uri="http://schemas.openxmlformats.org/presentationml/2006/ole">
            <mc:AlternateContent xmlns:mc="http://schemas.openxmlformats.org/markup-compatibility/2006">
              <mc:Choice xmlns:v="urn:schemas-microsoft-com:vml" Requires="v">
                <p:oleObj spid="_x0000_s82986" name="Visio" r:id="rId4" imgW="6774286" imgH="1630584" progId="Visio.Drawing.15">
                  <p:embed/>
                </p:oleObj>
              </mc:Choice>
              <mc:Fallback>
                <p:oleObj name="Visio" r:id="rId4" imgW="6774286" imgH="1630584" progId="Visio.Drawing.15">
                  <p:embed/>
                  <p:pic>
                    <p:nvPicPr>
                      <p:cNvPr id="0" name=""/>
                      <p:cNvPicPr/>
                      <p:nvPr/>
                    </p:nvPicPr>
                    <p:blipFill>
                      <a:blip r:embed="rId5"/>
                      <a:stretch>
                        <a:fillRect/>
                      </a:stretch>
                    </p:blipFill>
                    <p:spPr>
                      <a:xfrm>
                        <a:off x="952183" y="993775"/>
                        <a:ext cx="6773862" cy="1630363"/>
                      </a:xfrm>
                      <a:prstGeom prst="rect">
                        <a:avLst/>
                      </a:prstGeom>
                    </p:spPr>
                  </p:pic>
                </p:oleObj>
              </mc:Fallback>
            </mc:AlternateContent>
          </a:graphicData>
        </a:graphic>
      </p:graphicFrame>
    </p:spTree>
    <p:extLst>
      <p:ext uri="{BB962C8B-B14F-4D97-AF65-F5344CB8AC3E}">
        <p14:creationId xmlns:p14="http://schemas.microsoft.com/office/powerpoint/2010/main" val="2170398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SAR ADC Architecture: The Capacitive DAC (1)  </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30</a:t>
            </a:fld>
            <a:endParaRPr lang="en-US" dirty="0">
              <a:solidFill>
                <a:srgbClr val="000000"/>
              </a:solidFill>
            </a:endParaRPr>
          </a:p>
        </p:txBody>
      </p:sp>
      <p:sp>
        <p:nvSpPr>
          <p:cNvPr id="3" name="TextBox 2"/>
          <p:cNvSpPr txBox="1"/>
          <p:nvPr/>
        </p:nvSpPr>
        <p:spPr>
          <a:xfrm>
            <a:off x="6287589" y="739866"/>
            <a:ext cx="2471767" cy="646331"/>
          </a:xfrm>
          <a:prstGeom prst="rect">
            <a:avLst/>
          </a:prstGeom>
          <a:noFill/>
        </p:spPr>
        <p:txBody>
          <a:bodyPr wrap="none" rtlCol="0">
            <a:spAutoFit/>
          </a:bodyPr>
          <a:lstStyle/>
          <a:p>
            <a:r>
              <a:rPr lang="en-US" dirty="0" smtClean="0">
                <a:solidFill>
                  <a:srgbClr val="000000"/>
                </a:solidFill>
              </a:rPr>
              <a:t>Based on TLV- Series </a:t>
            </a:r>
          </a:p>
          <a:p>
            <a:r>
              <a:rPr lang="en-US" dirty="0" smtClean="0">
                <a:solidFill>
                  <a:srgbClr val="000000"/>
                </a:solidFill>
              </a:rPr>
              <a:t>SAR ADCs </a:t>
            </a:r>
            <a:endParaRPr lang="en-US" dirty="0">
              <a:solidFill>
                <a:srgbClr val="000000"/>
              </a:solidFill>
            </a:endParaRPr>
          </a:p>
        </p:txBody>
      </p:sp>
      <p:sp>
        <p:nvSpPr>
          <p:cNvPr id="15" name="TextBox 14"/>
          <p:cNvSpPr txBox="1"/>
          <p:nvPr/>
        </p:nvSpPr>
        <p:spPr>
          <a:xfrm flipH="1">
            <a:off x="6903354" y="3701116"/>
            <a:ext cx="195915" cy="215444"/>
          </a:xfrm>
          <a:prstGeom prst="rect">
            <a:avLst/>
          </a:prstGeom>
          <a:solidFill>
            <a:schemeClr val="bg1"/>
          </a:solidFill>
        </p:spPr>
        <p:txBody>
          <a:bodyPr wrap="square" rtlCol="0">
            <a:spAutoFit/>
          </a:bodyPr>
          <a:lstStyle/>
          <a:p>
            <a:endParaRPr lang="en-US" sz="800" dirty="0">
              <a:solidFill>
                <a:srgbClr val="000000"/>
              </a:solidFill>
            </a:endParaRPr>
          </a:p>
        </p:txBody>
      </p:sp>
      <p:graphicFrame>
        <p:nvGraphicFramePr>
          <p:cNvPr id="13" name="Object 12"/>
          <p:cNvGraphicFramePr>
            <a:graphicFrameLocks noChangeAspect="1"/>
          </p:cNvGraphicFramePr>
          <p:nvPr>
            <p:extLst>
              <p:ext uri="{D42A27DB-BD31-4B8C-83A1-F6EECF244321}">
                <p14:modId xmlns:p14="http://schemas.microsoft.com/office/powerpoint/2010/main" val="3913411208"/>
              </p:ext>
            </p:extLst>
          </p:nvPr>
        </p:nvGraphicFramePr>
        <p:xfrm>
          <a:off x="228600" y="1143000"/>
          <a:ext cx="6096000" cy="3390900"/>
        </p:xfrm>
        <a:graphic>
          <a:graphicData uri="http://schemas.openxmlformats.org/presentationml/2006/ole">
            <mc:AlternateContent xmlns:mc="http://schemas.openxmlformats.org/markup-compatibility/2006">
              <mc:Choice xmlns:v="urn:schemas-microsoft-com:vml" Requires="v">
                <p:oleObj spid="_x0000_s117814" name="Visio" r:id="rId4" imgW="17153712" imgH="9495630" progId="Visio.Drawing.11">
                  <p:embed/>
                </p:oleObj>
              </mc:Choice>
              <mc:Fallback>
                <p:oleObj name="Visio" r:id="rId4" imgW="17153712" imgH="9495630" progId="Visio.Drawing.11">
                  <p:embed/>
                  <p:pic>
                    <p:nvPicPr>
                      <p:cNvPr id="0" name=""/>
                      <p:cNvPicPr/>
                      <p:nvPr/>
                    </p:nvPicPr>
                    <p:blipFill>
                      <a:blip r:embed="rId5"/>
                      <a:stretch>
                        <a:fillRect/>
                      </a:stretch>
                    </p:blipFill>
                    <p:spPr>
                      <a:xfrm>
                        <a:off x="228600" y="1143000"/>
                        <a:ext cx="6096000" cy="339090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173182921"/>
              </p:ext>
            </p:extLst>
          </p:nvPr>
        </p:nvGraphicFramePr>
        <p:xfrm>
          <a:off x="6400800" y="2286000"/>
          <a:ext cx="2599982" cy="1216152"/>
        </p:xfrm>
        <a:graphic>
          <a:graphicData uri="http://schemas.openxmlformats.org/presentationml/2006/ole">
            <mc:AlternateContent xmlns:mc="http://schemas.openxmlformats.org/markup-compatibility/2006">
              <mc:Choice xmlns:v="urn:schemas-microsoft-com:vml" Requires="v">
                <p:oleObj spid="_x0000_s117815" name="Visio" r:id="rId6" imgW="6695245" imgH="3197610" progId="Visio.Drawing.11">
                  <p:embed/>
                </p:oleObj>
              </mc:Choice>
              <mc:Fallback>
                <p:oleObj name="Visio" r:id="rId6" imgW="6695245" imgH="3197610" progId="Visio.Drawing.11">
                  <p:embed/>
                  <p:pic>
                    <p:nvPicPr>
                      <p:cNvPr id="0" name=""/>
                      <p:cNvPicPr/>
                      <p:nvPr/>
                    </p:nvPicPr>
                    <p:blipFill>
                      <a:blip r:embed="rId7"/>
                      <a:stretch>
                        <a:fillRect/>
                      </a:stretch>
                    </p:blipFill>
                    <p:spPr>
                      <a:xfrm>
                        <a:off x="6400800" y="2286000"/>
                        <a:ext cx="2599982" cy="1216152"/>
                      </a:xfrm>
                      <a:prstGeom prst="rect">
                        <a:avLst/>
                      </a:prstGeom>
                    </p:spPr>
                  </p:pic>
                </p:oleObj>
              </mc:Fallback>
            </mc:AlternateContent>
          </a:graphicData>
        </a:graphic>
      </p:graphicFrame>
    </p:spTree>
    <p:extLst>
      <p:ext uri="{BB962C8B-B14F-4D97-AF65-F5344CB8AC3E}">
        <p14:creationId xmlns:p14="http://schemas.microsoft.com/office/powerpoint/2010/main" val="14134300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SAR ADC Architecture: The Capacitive DAC (2)  </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31</a:t>
            </a:fld>
            <a:endParaRPr lang="en-US" dirty="0">
              <a:solidFill>
                <a:srgbClr val="000000"/>
              </a:solidFill>
            </a:endParaRPr>
          </a:p>
        </p:txBody>
      </p:sp>
      <p:sp>
        <p:nvSpPr>
          <p:cNvPr id="3" name="TextBox 2"/>
          <p:cNvSpPr txBox="1"/>
          <p:nvPr/>
        </p:nvSpPr>
        <p:spPr>
          <a:xfrm>
            <a:off x="6287589" y="739866"/>
            <a:ext cx="2471767" cy="646331"/>
          </a:xfrm>
          <a:prstGeom prst="rect">
            <a:avLst/>
          </a:prstGeom>
          <a:noFill/>
        </p:spPr>
        <p:txBody>
          <a:bodyPr wrap="none" rtlCol="0">
            <a:spAutoFit/>
          </a:bodyPr>
          <a:lstStyle/>
          <a:p>
            <a:r>
              <a:rPr lang="en-US" dirty="0" smtClean="0">
                <a:solidFill>
                  <a:srgbClr val="000000"/>
                </a:solidFill>
              </a:rPr>
              <a:t>Based on TLV- Series </a:t>
            </a:r>
          </a:p>
          <a:p>
            <a:r>
              <a:rPr lang="en-US" dirty="0" smtClean="0">
                <a:solidFill>
                  <a:srgbClr val="000000"/>
                </a:solidFill>
              </a:rPr>
              <a:t>SAR ADCs </a:t>
            </a:r>
            <a:endParaRPr lang="en-US" dirty="0">
              <a:solidFill>
                <a:srgbClr val="000000"/>
              </a:solidFill>
            </a:endParaRPr>
          </a:p>
        </p:txBody>
      </p:sp>
      <p:graphicFrame>
        <p:nvGraphicFramePr>
          <p:cNvPr id="10" name="Object 9"/>
          <p:cNvGraphicFramePr>
            <a:graphicFrameLocks noChangeAspect="1"/>
          </p:cNvGraphicFramePr>
          <p:nvPr>
            <p:extLst>
              <p:ext uri="{D42A27DB-BD31-4B8C-83A1-F6EECF244321}">
                <p14:modId xmlns:p14="http://schemas.microsoft.com/office/powerpoint/2010/main" val="2562739862"/>
              </p:ext>
            </p:extLst>
          </p:nvPr>
        </p:nvGraphicFramePr>
        <p:xfrm>
          <a:off x="228600" y="1143000"/>
          <a:ext cx="6096000" cy="3390900"/>
        </p:xfrm>
        <a:graphic>
          <a:graphicData uri="http://schemas.openxmlformats.org/presentationml/2006/ole">
            <mc:AlternateContent xmlns:mc="http://schemas.openxmlformats.org/markup-compatibility/2006">
              <mc:Choice xmlns:v="urn:schemas-microsoft-com:vml" Requires="v">
                <p:oleObj spid="_x0000_s118838" name="Visio" r:id="rId4" imgW="17001357" imgH="9457560" progId="Visio.Drawing.11">
                  <p:embed/>
                </p:oleObj>
              </mc:Choice>
              <mc:Fallback>
                <p:oleObj name="Visio" r:id="rId4" imgW="17001357" imgH="9457560" progId="Visio.Drawing.11">
                  <p:embed/>
                  <p:pic>
                    <p:nvPicPr>
                      <p:cNvPr id="0" name=""/>
                      <p:cNvPicPr/>
                      <p:nvPr/>
                    </p:nvPicPr>
                    <p:blipFill>
                      <a:blip r:embed="rId5"/>
                      <a:stretch>
                        <a:fillRect/>
                      </a:stretch>
                    </p:blipFill>
                    <p:spPr>
                      <a:xfrm>
                        <a:off x="228600" y="1143000"/>
                        <a:ext cx="6096000" cy="33909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949593766"/>
              </p:ext>
            </p:extLst>
          </p:nvPr>
        </p:nvGraphicFramePr>
        <p:xfrm>
          <a:off x="6400800" y="2286000"/>
          <a:ext cx="2599982" cy="1216152"/>
        </p:xfrm>
        <a:graphic>
          <a:graphicData uri="http://schemas.openxmlformats.org/presentationml/2006/ole">
            <mc:AlternateContent xmlns:mc="http://schemas.openxmlformats.org/markup-compatibility/2006">
              <mc:Choice xmlns:v="urn:schemas-microsoft-com:vml" Requires="v">
                <p:oleObj spid="_x0000_s118839" name="Visio" r:id="rId6" imgW="6695245" imgH="3151980" progId="Visio.Drawing.11">
                  <p:embed/>
                </p:oleObj>
              </mc:Choice>
              <mc:Fallback>
                <p:oleObj name="Visio" r:id="rId6" imgW="6695245" imgH="3151980" progId="Visio.Drawing.11">
                  <p:embed/>
                  <p:pic>
                    <p:nvPicPr>
                      <p:cNvPr id="0" name=""/>
                      <p:cNvPicPr/>
                      <p:nvPr/>
                    </p:nvPicPr>
                    <p:blipFill>
                      <a:blip r:embed="rId7"/>
                      <a:stretch>
                        <a:fillRect/>
                      </a:stretch>
                    </p:blipFill>
                    <p:spPr>
                      <a:xfrm>
                        <a:off x="6400800" y="2286000"/>
                        <a:ext cx="2599982" cy="1216152"/>
                      </a:xfrm>
                      <a:prstGeom prst="rect">
                        <a:avLst/>
                      </a:prstGeom>
                    </p:spPr>
                  </p:pic>
                </p:oleObj>
              </mc:Fallback>
            </mc:AlternateContent>
          </a:graphicData>
        </a:graphic>
      </p:graphicFrame>
    </p:spTree>
    <p:extLst>
      <p:ext uri="{BB962C8B-B14F-4D97-AF65-F5344CB8AC3E}">
        <p14:creationId xmlns:p14="http://schemas.microsoft.com/office/powerpoint/2010/main" val="42876275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SAR ADC Architecture: The Capacitive DAC (3)  </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32</a:t>
            </a:fld>
            <a:endParaRPr lang="en-US" dirty="0">
              <a:solidFill>
                <a:srgbClr val="000000"/>
              </a:solidFill>
            </a:endParaRPr>
          </a:p>
        </p:txBody>
      </p:sp>
      <p:sp>
        <p:nvSpPr>
          <p:cNvPr id="3" name="TextBox 2"/>
          <p:cNvSpPr txBox="1"/>
          <p:nvPr/>
        </p:nvSpPr>
        <p:spPr>
          <a:xfrm>
            <a:off x="6287589" y="739866"/>
            <a:ext cx="2471767" cy="646331"/>
          </a:xfrm>
          <a:prstGeom prst="rect">
            <a:avLst/>
          </a:prstGeom>
          <a:noFill/>
        </p:spPr>
        <p:txBody>
          <a:bodyPr wrap="none" rtlCol="0">
            <a:spAutoFit/>
          </a:bodyPr>
          <a:lstStyle/>
          <a:p>
            <a:r>
              <a:rPr lang="en-US" dirty="0" smtClean="0">
                <a:solidFill>
                  <a:srgbClr val="000000"/>
                </a:solidFill>
              </a:rPr>
              <a:t>Based on TLV- Series </a:t>
            </a:r>
          </a:p>
          <a:p>
            <a:r>
              <a:rPr lang="en-US" dirty="0" smtClean="0">
                <a:solidFill>
                  <a:srgbClr val="000000"/>
                </a:solidFill>
              </a:rPr>
              <a:t>SAR ADCs </a:t>
            </a:r>
            <a:endParaRPr lang="en-US" dirty="0">
              <a:solidFill>
                <a:srgbClr val="000000"/>
              </a:solidFil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4125662895"/>
              </p:ext>
            </p:extLst>
          </p:nvPr>
        </p:nvGraphicFramePr>
        <p:xfrm>
          <a:off x="6400800" y="2286000"/>
          <a:ext cx="2330005" cy="1089869"/>
        </p:xfrm>
        <a:graphic>
          <a:graphicData uri="http://schemas.openxmlformats.org/presentationml/2006/ole">
            <mc:AlternateContent xmlns:mc="http://schemas.openxmlformats.org/markup-compatibility/2006">
              <mc:Choice xmlns:v="urn:schemas-microsoft-com:vml" Requires="v">
                <p:oleObj spid="_x0000_s119862" name="Visio" r:id="rId4" imgW="6695245" imgH="3151980" progId="Visio.Drawing.11">
                  <p:embed/>
                </p:oleObj>
              </mc:Choice>
              <mc:Fallback>
                <p:oleObj name="Visio" r:id="rId4" imgW="6695245" imgH="3151980" progId="Visio.Drawing.11">
                  <p:embed/>
                  <p:pic>
                    <p:nvPicPr>
                      <p:cNvPr id="0" name=""/>
                      <p:cNvPicPr/>
                      <p:nvPr/>
                    </p:nvPicPr>
                    <p:blipFill>
                      <a:blip r:embed="rId5"/>
                      <a:stretch>
                        <a:fillRect/>
                      </a:stretch>
                    </p:blipFill>
                    <p:spPr>
                      <a:xfrm>
                        <a:off x="6400800" y="2286000"/>
                        <a:ext cx="2330005" cy="1089869"/>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4189659692"/>
              </p:ext>
            </p:extLst>
          </p:nvPr>
        </p:nvGraphicFramePr>
        <p:xfrm>
          <a:off x="228600" y="1143000"/>
          <a:ext cx="6096000" cy="3390900"/>
        </p:xfrm>
        <a:graphic>
          <a:graphicData uri="http://schemas.openxmlformats.org/presentationml/2006/ole">
            <mc:AlternateContent xmlns:mc="http://schemas.openxmlformats.org/markup-compatibility/2006">
              <mc:Choice xmlns:v="urn:schemas-microsoft-com:vml" Requires="v">
                <p:oleObj spid="_x0000_s119863" name="Visio" r:id="rId6" imgW="17001357" imgH="9457560" progId="Visio.Drawing.11">
                  <p:embed/>
                </p:oleObj>
              </mc:Choice>
              <mc:Fallback>
                <p:oleObj name="Visio" r:id="rId6" imgW="17001357" imgH="9457560" progId="Visio.Drawing.11">
                  <p:embed/>
                  <p:pic>
                    <p:nvPicPr>
                      <p:cNvPr id="0" name=""/>
                      <p:cNvPicPr/>
                      <p:nvPr/>
                    </p:nvPicPr>
                    <p:blipFill>
                      <a:blip r:embed="rId7"/>
                      <a:stretch>
                        <a:fillRect/>
                      </a:stretch>
                    </p:blipFill>
                    <p:spPr>
                      <a:xfrm>
                        <a:off x="228600" y="1143000"/>
                        <a:ext cx="6096000" cy="3390900"/>
                      </a:xfrm>
                      <a:prstGeom prst="rect">
                        <a:avLst/>
                      </a:prstGeom>
                    </p:spPr>
                  </p:pic>
                </p:oleObj>
              </mc:Fallback>
            </mc:AlternateContent>
          </a:graphicData>
        </a:graphic>
      </p:graphicFrame>
    </p:spTree>
    <p:extLst>
      <p:ext uri="{BB962C8B-B14F-4D97-AF65-F5344CB8AC3E}">
        <p14:creationId xmlns:p14="http://schemas.microsoft.com/office/powerpoint/2010/main" val="124623655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SAR ADC Architecture: The Capacitive DAC (4)  </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33</a:t>
            </a:fld>
            <a:endParaRPr lang="en-US" dirty="0">
              <a:solidFill>
                <a:srgbClr val="000000"/>
              </a:solidFill>
            </a:endParaRPr>
          </a:p>
        </p:txBody>
      </p:sp>
      <p:sp>
        <p:nvSpPr>
          <p:cNvPr id="3" name="TextBox 2"/>
          <p:cNvSpPr txBox="1"/>
          <p:nvPr/>
        </p:nvSpPr>
        <p:spPr>
          <a:xfrm>
            <a:off x="6287589" y="739866"/>
            <a:ext cx="2471767" cy="646331"/>
          </a:xfrm>
          <a:prstGeom prst="rect">
            <a:avLst/>
          </a:prstGeom>
          <a:noFill/>
        </p:spPr>
        <p:txBody>
          <a:bodyPr wrap="none" rtlCol="0">
            <a:spAutoFit/>
          </a:bodyPr>
          <a:lstStyle/>
          <a:p>
            <a:r>
              <a:rPr lang="en-US" dirty="0" smtClean="0">
                <a:solidFill>
                  <a:srgbClr val="000000"/>
                </a:solidFill>
              </a:rPr>
              <a:t>Based on TLV- Series </a:t>
            </a:r>
          </a:p>
          <a:p>
            <a:r>
              <a:rPr lang="en-US" dirty="0" smtClean="0">
                <a:solidFill>
                  <a:srgbClr val="000000"/>
                </a:solidFill>
              </a:rPr>
              <a:t>SAR ADCs </a:t>
            </a:r>
            <a:endParaRPr lang="en-US" dirty="0">
              <a:solidFill>
                <a:srgbClr val="000000"/>
              </a:solidFill>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2695564762"/>
              </p:ext>
            </p:extLst>
          </p:nvPr>
        </p:nvGraphicFramePr>
        <p:xfrm>
          <a:off x="228600" y="1143000"/>
          <a:ext cx="6096000" cy="3390900"/>
        </p:xfrm>
        <a:graphic>
          <a:graphicData uri="http://schemas.openxmlformats.org/presentationml/2006/ole">
            <mc:AlternateContent xmlns:mc="http://schemas.openxmlformats.org/markup-compatibility/2006">
              <mc:Choice xmlns:v="urn:schemas-microsoft-com:vml" Requires="v">
                <p:oleObj spid="_x0000_s120886" name="Visio" r:id="rId4" imgW="17001357" imgH="9457560" progId="Visio.Drawing.11">
                  <p:embed/>
                </p:oleObj>
              </mc:Choice>
              <mc:Fallback>
                <p:oleObj name="Visio" r:id="rId4" imgW="17001357" imgH="9457560" progId="Visio.Drawing.11">
                  <p:embed/>
                  <p:pic>
                    <p:nvPicPr>
                      <p:cNvPr id="0" name=""/>
                      <p:cNvPicPr/>
                      <p:nvPr/>
                    </p:nvPicPr>
                    <p:blipFill>
                      <a:blip r:embed="rId5"/>
                      <a:stretch>
                        <a:fillRect/>
                      </a:stretch>
                    </p:blipFill>
                    <p:spPr>
                      <a:xfrm>
                        <a:off x="228600" y="1143000"/>
                        <a:ext cx="6096000" cy="33909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07406356"/>
              </p:ext>
            </p:extLst>
          </p:nvPr>
        </p:nvGraphicFramePr>
        <p:xfrm>
          <a:off x="6400800" y="2286000"/>
          <a:ext cx="2330005" cy="1089869"/>
        </p:xfrm>
        <a:graphic>
          <a:graphicData uri="http://schemas.openxmlformats.org/presentationml/2006/ole">
            <mc:AlternateContent xmlns:mc="http://schemas.openxmlformats.org/markup-compatibility/2006">
              <mc:Choice xmlns:v="urn:schemas-microsoft-com:vml" Requires="v">
                <p:oleObj spid="_x0000_s120887" name="Visio" r:id="rId6" imgW="6657156" imgH="3113910" progId="Visio.Drawing.11">
                  <p:embed/>
                </p:oleObj>
              </mc:Choice>
              <mc:Fallback>
                <p:oleObj name="Visio" r:id="rId6" imgW="6657156" imgH="3113910" progId="Visio.Drawing.11">
                  <p:embed/>
                  <p:pic>
                    <p:nvPicPr>
                      <p:cNvPr id="0" name=""/>
                      <p:cNvPicPr/>
                      <p:nvPr/>
                    </p:nvPicPr>
                    <p:blipFill>
                      <a:blip r:embed="rId7"/>
                      <a:stretch>
                        <a:fillRect/>
                      </a:stretch>
                    </p:blipFill>
                    <p:spPr>
                      <a:xfrm>
                        <a:off x="6400800" y="2286000"/>
                        <a:ext cx="2330005" cy="1089869"/>
                      </a:xfrm>
                      <a:prstGeom prst="rect">
                        <a:avLst/>
                      </a:prstGeom>
                    </p:spPr>
                  </p:pic>
                </p:oleObj>
              </mc:Fallback>
            </mc:AlternateContent>
          </a:graphicData>
        </a:graphic>
      </p:graphicFrame>
    </p:spTree>
    <p:extLst>
      <p:ext uri="{BB962C8B-B14F-4D97-AF65-F5344CB8AC3E}">
        <p14:creationId xmlns:p14="http://schemas.microsoft.com/office/powerpoint/2010/main" val="363441123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SAR ADC Architecture: The Capacitive DAC (5)  </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34</a:t>
            </a:fld>
            <a:endParaRPr lang="en-US" dirty="0">
              <a:solidFill>
                <a:srgbClr val="000000"/>
              </a:solidFill>
            </a:endParaRPr>
          </a:p>
        </p:txBody>
      </p:sp>
      <p:sp>
        <p:nvSpPr>
          <p:cNvPr id="3" name="TextBox 2"/>
          <p:cNvSpPr txBox="1"/>
          <p:nvPr/>
        </p:nvSpPr>
        <p:spPr>
          <a:xfrm>
            <a:off x="6287589" y="739866"/>
            <a:ext cx="2471767" cy="646331"/>
          </a:xfrm>
          <a:prstGeom prst="rect">
            <a:avLst/>
          </a:prstGeom>
          <a:noFill/>
        </p:spPr>
        <p:txBody>
          <a:bodyPr wrap="none" rtlCol="0">
            <a:spAutoFit/>
          </a:bodyPr>
          <a:lstStyle/>
          <a:p>
            <a:r>
              <a:rPr lang="en-US" dirty="0" smtClean="0">
                <a:solidFill>
                  <a:srgbClr val="000000"/>
                </a:solidFill>
              </a:rPr>
              <a:t>Based on TLV- Series </a:t>
            </a:r>
          </a:p>
          <a:p>
            <a:r>
              <a:rPr lang="en-US" dirty="0" smtClean="0">
                <a:solidFill>
                  <a:srgbClr val="000000"/>
                </a:solidFill>
              </a:rPr>
              <a:t>SAR ADCs </a:t>
            </a:r>
            <a:endParaRPr lang="en-US" dirty="0">
              <a:solidFill>
                <a:srgbClr val="000000"/>
              </a:solidFill>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2974166324"/>
              </p:ext>
            </p:extLst>
          </p:nvPr>
        </p:nvGraphicFramePr>
        <p:xfrm>
          <a:off x="228600" y="1143000"/>
          <a:ext cx="6096000" cy="3390900"/>
        </p:xfrm>
        <a:graphic>
          <a:graphicData uri="http://schemas.openxmlformats.org/presentationml/2006/ole">
            <mc:AlternateContent xmlns:mc="http://schemas.openxmlformats.org/markup-compatibility/2006">
              <mc:Choice xmlns:v="urn:schemas-microsoft-com:vml" Requires="v">
                <p:oleObj spid="_x0000_s121910" name="Visio" r:id="rId4" imgW="17001357" imgH="9457560" progId="Visio.Drawing.11">
                  <p:embed/>
                </p:oleObj>
              </mc:Choice>
              <mc:Fallback>
                <p:oleObj name="Visio" r:id="rId4" imgW="17001357" imgH="9457560" progId="Visio.Drawing.11">
                  <p:embed/>
                  <p:pic>
                    <p:nvPicPr>
                      <p:cNvPr id="0" name=""/>
                      <p:cNvPicPr/>
                      <p:nvPr/>
                    </p:nvPicPr>
                    <p:blipFill>
                      <a:blip r:embed="rId5"/>
                      <a:stretch>
                        <a:fillRect/>
                      </a:stretch>
                    </p:blipFill>
                    <p:spPr>
                      <a:xfrm>
                        <a:off x="228600" y="1143000"/>
                        <a:ext cx="6096000" cy="33909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140366251"/>
              </p:ext>
            </p:extLst>
          </p:nvPr>
        </p:nvGraphicFramePr>
        <p:xfrm>
          <a:off x="6400800" y="2286000"/>
          <a:ext cx="2330005" cy="1089869"/>
        </p:xfrm>
        <a:graphic>
          <a:graphicData uri="http://schemas.openxmlformats.org/presentationml/2006/ole">
            <mc:AlternateContent xmlns:mc="http://schemas.openxmlformats.org/markup-compatibility/2006">
              <mc:Choice xmlns:v="urn:schemas-microsoft-com:vml" Requires="v">
                <p:oleObj spid="_x0000_s121911" name="Visio" r:id="rId6" imgW="6695245" imgH="3151980" progId="Visio.Drawing.11">
                  <p:embed/>
                </p:oleObj>
              </mc:Choice>
              <mc:Fallback>
                <p:oleObj name="Visio" r:id="rId6" imgW="6695245" imgH="3151980" progId="Visio.Drawing.11">
                  <p:embed/>
                  <p:pic>
                    <p:nvPicPr>
                      <p:cNvPr id="0" name=""/>
                      <p:cNvPicPr/>
                      <p:nvPr/>
                    </p:nvPicPr>
                    <p:blipFill>
                      <a:blip r:embed="rId7"/>
                      <a:stretch>
                        <a:fillRect/>
                      </a:stretch>
                    </p:blipFill>
                    <p:spPr>
                      <a:xfrm>
                        <a:off x="6400800" y="2286000"/>
                        <a:ext cx="2330005" cy="1089869"/>
                      </a:xfrm>
                      <a:prstGeom prst="rect">
                        <a:avLst/>
                      </a:prstGeom>
                    </p:spPr>
                  </p:pic>
                </p:oleObj>
              </mc:Fallback>
            </mc:AlternateContent>
          </a:graphicData>
        </a:graphic>
      </p:graphicFrame>
    </p:spTree>
    <p:extLst>
      <p:ext uri="{BB962C8B-B14F-4D97-AF65-F5344CB8AC3E}">
        <p14:creationId xmlns:p14="http://schemas.microsoft.com/office/powerpoint/2010/main" val="197995382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SAR ADC Architecture: The Capacitive DAC (6)  </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35</a:t>
            </a:fld>
            <a:endParaRPr lang="en-US" dirty="0">
              <a:solidFill>
                <a:srgbClr val="000000"/>
              </a:solidFill>
            </a:endParaRPr>
          </a:p>
        </p:txBody>
      </p:sp>
      <p:sp>
        <p:nvSpPr>
          <p:cNvPr id="3" name="TextBox 2"/>
          <p:cNvSpPr txBox="1"/>
          <p:nvPr/>
        </p:nvSpPr>
        <p:spPr>
          <a:xfrm>
            <a:off x="6287589" y="739866"/>
            <a:ext cx="2471767" cy="646331"/>
          </a:xfrm>
          <a:prstGeom prst="rect">
            <a:avLst/>
          </a:prstGeom>
          <a:noFill/>
        </p:spPr>
        <p:txBody>
          <a:bodyPr wrap="none" rtlCol="0">
            <a:spAutoFit/>
          </a:bodyPr>
          <a:lstStyle/>
          <a:p>
            <a:r>
              <a:rPr lang="en-US" dirty="0" smtClean="0">
                <a:solidFill>
                  <a:srgbClr val="000000"/>
                </a:solidFill>
              </a:rPr>
              <a:t>Based on TLV- Series </a:t>
            </a:r>
          </a:p>
          <a:p>
            <a:r>
              <a:rPr lang="en-US" dirty="0" smtClean="0">
                <a:solidFill>
                  <a:srgbClr val="000000"/>
                </a:solidFill>
              </a:rPr>
              <a:t>SAR ADCs </a:t>
            </a:r>
            <a:endParaRPr lang="en-US" dirty="0">
              <a:solidFill>
                <a:srgbClr val="000000"/>
              </a:solidFil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846585441"/>
              </p:ext>
            </p:extLst>
          </p:nvPr>
        </p:nvGraphicFramePr>
        <p:xfrm>
          <a:off x="228600" y="1143000"/>
          <a:ext cx="6096000" cy="3390900"/>
        </p:xfrm>
        <a:graphic>
          <a:graphicData uri="http://schemas.openxmlformats.org/presentationml/2006/ole">
            <mc:AlternateContent xmlns:mc="http://schemas.openxmlformats.org/markup-compatibility/2006">
              <mc:Choice xmlns:v="urn:schemas-microsoft-com:vml" Requires="v">
                <p:oleObj spid="_x0000_s122934" name="Visio" r:id="rId4" imgW="17001357" imgH="9457560" progId="Visio.Drawing.11">
                  <p:embed/>
                </p:oleObj>
              </mc:Choice>
              <mc:Fallback>
                <p:oleObj name="Visio" r:id="rId4" imgW="17001357" imgH="9457560" progId="Visio.Drawing.11">
                  <p:embed/>
                  <p:pic>
                    <p:nvPicPr>
                      <p:cNvPr id="0" name=""/>
                      <p:cNvPicPr/>
                      <p:nvPr/>
                    </p:nvPicPr>
                    <p:blipFill>
                      <a:blip r:embed="rId5"/>
                      <a:stretch>
                        <a:fillRect/>
                      </a:stretch>
                    </p:blipFill>
                    <p:spPr>
                      <a:xfrm>
                        <a:off x="228600" y="1143000"/>
                        <a:ext cx="6096000" cy="33909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46519167"/>
              </p:ext>
            </p:extLst>
          </p:nvPr>
        </p:nvGraphicFramePr>
        <p:xfrm>
          <a:off x="6400800" y="2286000"/>
          <a:ext cx="2330005" cy="1089869"/>
        </p:xfrm>
        <a:graphic>
          <a:graphicData uri="http://schemas.openxmlformats.org/presentationml/2006/ole">
            <mc:AlternateContent xmlns:mc="http://schemas.openxmlformats.org/markup-compatibility/2006">
              <mc:Choice xmlns:v="urn:schemas-microsoft-com:vml" Requires="v">
                <p:oleObj spid="_x0000_s122935" name="Visio" r:id="rId6" imgW="6657156" imgH="3113910" progId="Visio.Drawing.11">
                  <p:embed/>
                </p:oleObj>
              </mc:Choice>
              <mc:Fallback>
                <p:oleObj name="Visio" r:id="rId6" imgW="6657156" imgH="3113910" progId="Visio.Drawing.11">
                  <p:embed/>
                  <p:pic>
                    <p:nvPicPr>
                      <p:cNvPr id="0" name=""/>
                      <p:cNvPicPr/>
                      <p:nvPr/>
                    </p:nvPicPr>
                    <p:blipFill>
                      <a:blip r:embed="rId7"/>
                      <a:stretch>
                        <a:fillRect/>
                      </a:stretch>
                    </p:blipFill>
                    <p:spPr>
                      <a:xfrm>
                        <a:off x="6400800" y="2286000"/>
                        <a:ext cx="2330005" cy="1089869"/>
                      </a:xfrm>
                      <a:prstGeom prst="rect">
                        <a:avLst/>
                      </a:prstGeom>
                    </p:spPr>
                  </p:pic>
                </p:oleObj>
              </mc:Fallback>
            </mc:AlternateContent>
          </a:graphicData>
        </a:graphic>
      </p:graphicFrame>
    </p:spTree>
    <p:extLst>
      <p:ext uri="{BB962C8B-B14F-4D97-AF65-F5344CB8AC3E}">
        <p14:creationId xmlns:p14="http://schemas.microsoft.com/office/powerpoint/2010/main" val="19207072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SAR ADC Architecture: The Capacitive DAC (7)  </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36</a:t>
            </a:fld>
            <a:endParaRPr lang="en-US" dirty="0">
              <a:solidFill>
                <a:srgbClr val="000000"/>
              </a:solidFill>
            </a:endParaRPr>
          </a:p>
        </p:txBody>
      </p:sp>
      <p:sp>
        <p:nvSpPr>
          <p:cNvPr id="3" name="TextBox 2"/>
          <p:cNvSpPr txBox="1"/>
          <p:nvPr/>
        </p:nvSpPr>
        <p:spPr>
          <a:xfrm>
            <a:off x="6287589" y="739866"/>
            <a:ext cx="2471767" cy="646331"/>
          </a:xfrm>
          <a:prstGeom prst="rect">
            <a:avLst/>
          </a:prstGeom>
          <a:noFill/>
        </p:spPr>
        <p:txBody>
          <a:bodyPr wrap="none" rtlCol="0">
            <a:spAutoFit/>
          </a:bodyPr>
          <a:lstStyle/>
          <a:p>
            <a:r>
              <a:rPr lang="en-US" dirty="0" smtClean="0">
                <a:solidFill>
                  <a:srgbClr val="000000"/>
                </a:solidFill>
              </a:rPr>
              <a:t>Based on TLV- Series </a:t>
            </a:r>
          </a:p>
          <a:p>
            <a:r>
              <a:rPr lang="en-US" dirty="0" smtClean="0">
                <a:solidFill>
                  <a:srgbClr val="000000"/>
                </a:solidFill>
              </a:rPr>
              <a:t>SAR ADCs </a:t>
            </a:r>
            <a:endParaRPr lang="en-US" dirty="0">
              <a:solidFill>
                <a:srgbClr val="000000"/>
              </a:solidFill>
            </a:endParaRPr>
          </a:p>
        </p:txBody>
      </p:sp>
      <p:sp>
        <p:nvSpPr>
          <p:cNvPr id="7" name="TextBox 6"/>
          <p:cNvSpPr txBox="1"/>
          <p:nvPr/>
        </p:nvSpPr>
        <p:spPr>
          <a:xfrm>
            <a:off x="6385560" y="3648818"/>
            <a:ext cx="2758440" cy="861774"/>
          </a:xfrm>
          <a:prstGeom prst="rect">
            <a:avLst/>
          </a:prstGeom>
          <a:solidFill>
            <a:schemeClr val="bg1"/>
          </a:solidFill>
        </p:spPr>
        <p:txBody>
          <a:bodyPr wrap="square" rtlCol="0">
            <a:spAutoFit/>
          </a:bodyPr>
          <a:lstStyle/>
          <a:p>
            <a:r>
              <a:rPr lang="en-US" sz="1000" dirty="0" smtClean="0">
                <a:solidFill>
                  <a:srgbClr val="000000"/>
                </a:solidFill>
              </a:rPr>
              <a:t>Thomas </a:t>
            </a:r>
            <a:r>
              <a:rPr lang="en-US" sz="1000" dirty="0" err="1" smtClean="0">
                <a:solidFill>
                  <a:srgbClr val="000000"/>
                </a:solidFill>
              </a:rPr>
              <a:t>Kulgelstad</a:t>
            </a:r>
            <a:r>
              <a:rPr lang="en-US" sz="1000" dirty="0" smtClean="0">
                <a:solidFill>
                  <a:srgbClr val="000000"/>
                </a:solidFill>
              </a:rPr>
              <a:t>: </a:t>
            </a:r>
          </a:p>
          <a:p>
            <a:r>
              <a:rPr lang="en-US" sz="1000" u="sng" dirty="0" smtClean="0">
                <a:solidFill>
                  <a:srgbClr val="000000"/>
                </a:solidFill>
              </a:rPr>
              <a:t>The </a:t>
            </a:r>
            <a:r>
              <a:rPr lang="en-US" sz="1000" u="sng" dirty="0">
                <a:solidFill>
                  <a:srgbClr val="000000"/>
                </a:solidFill>
              </a:rPr>
              <a:t>operation of the SAR-ADC based on charge </a:t>
            </a:r>
            <a:r>
              <a:rPr lang="en-US" sz="1000" u="sng" dirty="0" smtClean="0">
                <a:solidFill>
                  <a:srgbClr val="000000"/>
                </a:solidFill>
              </a:rPr>
              <a:t>redistribution</a:t>
            </a:r>
            <a:r>
              <a:rPr lang="en-US" sz="1000" dirty="0" smtClean="0">
                <a:solidFill>
                  <a:srgbClr val="000000"/>
                </a:solidFill>
              </a:rPr>
              <a:t>,  </a:t>
            </a:r>
          </a:p>
          <a:p>
            <a:r>
              <a:rPr lang="en-US" sz="1000" dirty="0" smtClean="0">
                <a:solidFill>
                  <a:srgbClr val="000000"/>
                </a:solidFill>
              </a:rPr>
              <a:t>Analog Applications Journal (slyt176),  Texas Instruments, February </a:t>
            </a:r>
            <a:r>
              <a:rPr lang="en-US" sz="1000" dirty="0">
                <a:solidFill>
                  <a:srgbClr val="000000"/>
                </a:solidFill>
              </a:rPr>
              <a:t>2000</a:t>
            </a:r>
            <a:r>
              <a:rPr lang="en-US" sz="1000" dirty="0" smtClean="0">
                <a:solidFill>
                  <a:srgbClr val="000000"/>
                </a:solidFill>
              </a:rPr>
              <a:t>.</a:t>
            </a:r>
            <a:endParaRPr lang="en-US" sz="1000" dirty="0">
              <a:solidFill>
                <a:srgbClr val="000000"/>
              </a:solidFil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416847366"/>
              </p:ext>
            </p:extLst>
          </p:nvPr>
        </p:nvGraphicFramePr>
        <p:xfrm>
          <a:off x="228600" y="1143000"/>
          <a:ext cx="6096000" cy="3390900"/>
        </p:xfrm>
        <a:graphic>
          <a:graphicData uri="http://schemas.openxmlformats.org/presentationml/2006/ole">
            <mc:AlternateContent xmlns:mc="http://schemas.openxmlformats.org/markup-compatibility/2006">
              <mc:Choice xmlns:v="urn:schemas-microsoft-com:vml" Requires="v">
                <p:oleObj spid="_x0000_s123958" name="Visio" r:id="rId4" imgW="17001357" imgH="9457560" progId="Visio.Drawing.11">
                  <p:embed/>
                </p:oleObj>
              </mc:Choice>
              <mc:Fallback>
                <p:oleObj name="Visio" r:id="rId4" imgW="17001357" imgH="9457560" progId="Visio.Drawing.11">
                  <p:embed/>
                  <p:pic>
                    <p:nvPicPr>
                      <p:cNvPr id="0" name=""/>
                      <p:cNvPicPr/>
                      <p:nvPr/>
                    </p:nvPicPr>
                    <p:blipFill>
                      <a:blip r:embed="rId5"/>
                      <a:stretch>
                        <a:fillRect/>
                      </a:stretch>
                    </p:blipFill>
                    <p:spPr>
                      <a:xfrm>
                        <a:off x="228600" y="1143000"/>
                        <a:ext cx="6096000" cy="339090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608820259"/>
              </p:ext>
            </p:extLst>
          </p:nvPr>
        </p:nvGraphicFramePr>
        <p:xfrm>
          <a:off x="6400800" y="2286000"/>
          <a:ext cx="2330005" cy="1089869"/>
        </p:xfrm>
        <a:graphic>
          <a:graphicData uri="http://schemas.openxmlformats.org/presentationml/2006/ole">
            <mc:AlternateContent xmlns:mc="http://schemas.openxmlformats.org/markup-compatibility/2006">
              <mc:Choice xmlns:v="urn:schemas-microsoft-com:vml" Requires="v">
                <p:oleObj spid="_x0000_s123959" name="Visio" r:id="rId6" imgW="6657156" imgH="3113910" progId="Visio.Drawing.11">
                  <p:embed/>
                </p:oleObj>
              </mc:Choice>
              <mc:Fallback>
                <p:oleObj name="Visio" r:id="rId6" imgW="6657156" imgH="3113910" progId="Visio.Drawing.11">
                  <p:embed/>
                  <p:pic>
                    <p:nvPicPr>
                      <p:cNvPr id="0" name=""/>
                      <p:cNvPicPr/>
                      <p:nvPr/>
                    </p:nvPicPr>
                    <p:blipFill>
                      <a:blip r:embed="rId7"/>
                      <a:stretch>
                        <a:fillRect/>
                      </a:stretch>
                    </p:blipFill>
                    <p:spPr>
                      <a:xfrm>
                        <a:off x="6400800" y="2286000"/>
                        <a:ext cx="2330005" cy="1089869"/>
                      </a:xfrm>
                      <a:prstGeom prst="rect">
                        <a:avLst/>
                      </a:prstGeom>
                    </p:spPr>
                  </p:pic>
                </p:oleObj>
              </mc:Fallback>
            </mc:AlternateContent>
          </a:graphicData>
        </a:graphic>
      </p:graphicFrame>
    </p:spTree>
    <p:extLst>
      <p:ext uri="{BB962C8B-B14F-4D97-AF65-F5344CB8AC3E}">
        <p14:creationId xmlns:p14="http://schemas.microsoft.com/office/powerpoint/2010/main" val="3990249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1"/>
          <p:cNvPicPr>
            <a:picLocks noChangeAspect="1" noChangeArrowheads="1"/>
          </p:cNvPicPr>
          <p:nvPr/>
        </p:nvPicPr>
        <p:blipFill>
          <a:blip r:embed="rId3" cstate="print"/>
          <a:srcRect/>
          <a:stretch>
            <a:fillRect/>
          </a:stretch>
        </p:blipFill>
        <p:spPr bwMode="auto">
          <a:xfrm>
            <a:off x="1828800" y="1960648"/>
            <a:ext cx="4364477" cy="2611351"/>
          </a:xfrm>
          <a:prstGeom prst="rect">
            <a:avLst/>
          </a:prstGeom>
          <a:noFill/>
          <a:ln w="9525">
            <a:noFill/>
            <a:miter lim="800000"/>
            <a:headEnd/>
            <a:tailEnd/>
          </a:ln>
        </p:spPr>
      </p:pic>
      <p:sp>
        <p:nvSpPr>
          <p:cNvPr id="5" name="Title 4"/>
          <p:cNvSpPr>
            <a:spLocks noGrp="1"/>
          </p:cNvSpPr>
          <p:nvPr>
            <p:ph type="title"/>
          </p:nvPr>
        </p:nvSpPr>
        <p:spPr/>
        <p:txBody>
          <a:bodyPr/>
          <a:lstStyle/>
          <a:p>
            <a:r>
              <a:rPr lang="en-US" dirty="0" smtClean="0"/>
              <a:t>SAR ADC Architecture</a:t>
            </a:r>
            <a:endParaRPr lang="en-US" dirty="0"/>
          </a:p>
        </p:txBody>
      </p:sp>
      <p:sp>
        <p:nvSpPr>
          <p:cNvPr id="6" name="Content Placeholder 5"/>
          <p:cNvSpPr>
            <a:spLocks noGrp="1"/>
          </p:cNvSpPr>
          <p:nvPr>
            <p:ph idx="1"/>
          </p:nvPr>
        </p:nvSpPr>
        <p:spPr>
          <a:xfrm>
            <a:off x="366039" y="663893"/>
            <a:ext cx="8467725" cy="3709449"/>
          </a:xfrm>
        </p:spPr>
        <p:txBody>
          <a:bodyPr/>
          <a:lstStyle/>
          <a:p>
            <a:r>
              <a:rPr lang="en-US" sz="1400" dirty="0" smtClean="0"/>
              <a:t>The Reference is </a:t>
            </a:r>
            <a:r>
              <a:rPr lang="en-US" sz="1400" dirty="0"/>
              <a:t>sampled several times during each </a:t>
            </a:r>
            <a:r>
              <a:rPr lang="en-US" sz="1400" dirty="0" smtClean="0"/>
              <a:t>conversion</a:t>
            </a:r>
          </a:p>
          <a:p>
            <a:r>
              <a:rPr lang="en-US" sz="1400" dirty="0"/>
              <a:t>H</a:t>
            </a:r>
            <a:r>
              <a:rPr lang="en-US" sz="1400" dirty="0" smtClean="0"/>
              <a:t>igh-current transients (~10’s mA range) are </a:t>
            </a:r>
            <a:r>
              <a:rPr lang="en-US" sz="1400" dirty="0"/>
              <a:t>present in this </a:t>
            </a:r>
            <a:r>
              <a:rPr lang="en-US" sz="1400" dirty="0" smtClean="0"/>
              <a:t>REF input </a:t>
            </a:r>
            <a:r>
              <a:rPr lang="en-US" sz="1400" dirty="0"/>
              <a:t>where the ADC’s internal capacitor array is switched and charged as the bit decisions are </a:t>
            </a:r>
            <a:r>
              <a:rPr lang="en-US" sz="1400" dirty="0" smtClean="0"/>
              <a:t>made.</a:t>
            </a:r>
          </a:p>
          <a:p>
            <a:r>
              <a:rPr lang="en-US" sz="1400" dirty="0" smtClean="0"/>
              <a:t>Current transient pulses occur only a few nanoseconds away of each other </a:t>
            </a:r>
            <a:r>
              <a:rPr lang="en-US" sz="1400" smtClean="0"/>
              <a:t>during conversion</a:t>
            </a:r>
            <a:r>
              <a:rPr lang="en-US" sz="1200" smtClean="0"/>
              <a:t>.</a:t>
            </a:r>
            <a:endParaRPr lang="en-US" sz="1200" dirty="0" smtClean="0"/>
          </a:p>
          <a:p>
            <a:pPr marL="0" indent="0">
              <a:buNone/>
            </a:pPr>
            <a:endParaRPr lang="en-US" dirty="0" smtClean="0"/>
          </a:p>
        </p:txBody>
      </p:sp>
      <p:sp>
        <p:nvSpPr>
          <p:cNvPr id="4" name="Slide Number Placeholder 3"/>
          <p:cNvSpPr>
            <a:spLocks noGrp="1"/>
          </p:cNvSpPr>
          <p:nvPr>
            <p:ph type="sldNum" sz="quarter" idx="10"/>
          </p:nvPr>
        </p:nvSpPr>
        <p:spPr>
          <a:xfrm>
            <a:off x="6953250" y="4461978"/>
            <a:ext cx="2133600" cy="154782"/>
          </a:xfrm>
        </p:spPr>
        <p:txBody>
          <a:bodyPr/>
          <a:lstStyle/>
          <a:p>
            <a:pPr>
              <a:defRPr/>
            </a:pPr>
            <a:fld id="{A18096A3-1C74-4210-9B46-F757C8F29AA0}" type="slidenum">
              <a:rPr lang="en-US" smtClean="0">
                <a:solidFill>
                  <a:srgbClr val="000000"/>
                </a:solidFill>
              </a:rPr>
              <a:pPr>
                <a:defRPr/>
              </a:pPr>
              <a:t>37</a:t>
            </a:fld>
            <a:endParaRPr lang="en-US" dirty="0">
              <a:solidFill>
                <a:srgbClr val="000000"/>
              </a:solidFill>
            </a:endParaRPr>
          </a:p>
        </p:txBody>
      </p:sp>
      <p:grpSp>
        <p:nvGrpSpPr>
          <p:cNvPr id="45" name="Group 44"/>
          <p:cNvGrpSpPr/>
          <p:nvPr/>
        </p:nvGrpSpPr>
        <p:grpSpPr>
          <a:xfrm>
            <a:off x="662580" y="2442227"/>
            <a:ext cx="666867" cy="2093522"/>
            <a:chOff x="662580" y="2442227"/>
            <a:chExt cx="666867" cy="2093522"/>
          </a:xfrm>
        </p:grpSpPr>
        <p:cxnSp>
          <p:nvCxnSpPr>
            <p:cNvPr id="10" name="Straight Arrow Connector 9"/>
            <p:cNvCxnSpPr/>
            <p:nvPr/>
          </p:nvCxnSpPr>
          <p:spPr>
            <a:xfrm flipH="1" flipV="1">
              <a:off x="1316477" y="2905328"/>
              <a:ext cx="12970" cy="1167319"/>
            </a:xfrm>
            <a:prstGeom prst="straightConnector1">
              <a:avLst/>
            </a:prstGeom>
            <a:ln w="31750">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rot="16200000">
              <a:off x="-122571" y="3227378"/>
              <a:ext cx="2093522" cy="523220"/>
            </a:xfrm>
            <a:prstGeom prst="rect">
              <a:avLst/>
            </a:prstGeom>
            <a:noFill/>
          </p:spPr>
          <p:txBody>
            <a:bodyPr wrap="none" rtlCol="0">
              <a:spAutoFit/>
            </a:bodyPr>
            <a:lstStyle/>
            <a:p>
              <a:r>
                <a:rPr lang="en-US" sz="1400" dirty="0" smtClean="0">
                  <a:solidFill>
                    <a:srgbClr val="000000"/>
                  </a:solidFill>
                </a:rPr>
                <a:t>REFIN Input </a:t>
              </a:r>
            </a:p>
            <a:p>
              <a:r>
                <a:rPr lang="en-US" sz="1400" dirty="0" smtClean="0">
                  <a:solidFill>
                    <a:srgbClr val="000000"/>
                  </a:solidFill>
                </a:rPr>
                <a:t>Current Transients (mA)</a:t>
              </a:r>
              <a:endParaRPr lang="en-US" sz="1400" dirty="0">
                <a:solidFill>
                  <a:srgbClr val="000000"/>
                </a:solidFill>
              </a:endParaRPr>
            </a:p>
          </p:txBody>
        </p:sp>
      </p:grpSp>
      <p:grpSp>
        <p:nvGrpSpPr>
          <p:cNvPr id="7" name="Group 6"/>
          <p:cNvGrpSpPr/>
          <p:nvPr/>
        </p:nvGrpSpPr>
        <p:grpSpPr>
          <a:xfrm>
            <a:off x="2418945" y="1952337"/>
            <a:ext cx="3084398" cy="1313986"/>
            <a:chOff x="2418945" y="1952337"/>
            <a:chExt cx="3084398" cy="1313986"/>
          </a:xfrm>
        </p:grpSpPr>
        <p:cxnSp>
          <p:nvCxnSpPr>
            <p:cNvPr id="3" name="Straight Arrow Connector 2"/>
            <p:cNvCxnSpPr/>
            <p:nvPr/>
          </p:nvCxnSpPr>
          <p:spPr>
            <a:xfrm flipH="1">
              <a:off x="2418945" y="2107661"/>
              <a:ext cx="661481" cy="428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080426" y="1952337"/>
              <a:ext cx="1787669" cy="307777"/>
            </a:xfrm>
            <a:prstGeom prst="rect">
              <a:avLst/>
            </a:prstGeom>
            <a:noFill/>
          </p:spPr>
          <p:txBody>
            <a:bodyPr wrap="none" rtlCol="0">
              <a:spAutoFit/>
            </a:bodyPr>
            <a:lstStyle/>
            <a:p>
              <a:r>
                <a:rPr lang="en-US" sz="1400" dirty="0" smtClean="0">
                  <a:solidFill>
                    <a:srgbClr val="000000"/>
                  </a:solidFill>
                </a:rPr>
                <a:t>Convert Start Signal</a:t>
              </a:r>
              <a:endParaRPr lang="en-US" sz="1400" dirty="0">
                <a:solidFill>
                  <a:srgbClr val="000000"/>
                </a:solidFill>
              </a:endParaRPr>
            </a:p>
          </p:txBody>
        </p:sp>
        <p:cxnSp>
          <p:nvCxnSpPr>
            <p:cNvPr id="13" name="Straight Arrow Connector 12"/>
            <p:cNvCxnSpPr/>
            <p:nvPr/>
          </p:nvCxnSpPr>
          <p:spPr>
            <a:xfrm flipH="1">
              <a:off x="2418945" y="3003676"/>
              <a:ext cx="577174" cy="26264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933344" y="2784292"/>
              <a:ext cx="2569999" cy="369332"/>
            </a:xfrm>
            <a:prstGeom prst="rect">
              <a:avLst/>
            </a:prstGeom>
            <a:noFill/>
          </p:spPr>
          <p:txBody>
            <a:bodyPr wrap="none" rtlCol="0">
              <a:spAutoFit/>
            </a:bodyPr>
            <a:lstStyle/>
            <a:p>
              <a:r>
                <a:rPr lang="en-US" dirty="0" smtClean="0">
                  <a:solidFill>
                    <a:srgbClr val="000099"/>
                  </a:solidFill>
                </a:rPr>
                <a:t>Initial Current Transient</a:t>
              </a:r>
              <a:endParaRPr lang="en-US" dirty="0">
                <a:solidFill>
                  <a:srgbClr val="000099"/>
                </a:solidFill>
              </a:endParaRPr>
            </a:p>
          </p:txBody>
        </p:sp>
      </p:grpSp>
      <p:grpSp>
        <p:nvGrpSpPr>
          <p:cNvPr id="43" name="Group 42"/>
          <p:cNvGrpSpPr/>
          <p:nvPr/>
        </p:nvGrpSpPr>
        <p:grpSpPr>
          <a:xfrm>
            <a:off x="2707532" y="3128557"/>
            <a:ext cx="4495911" cy="851261"/>
            <a:chOff x="2714018" y="3118683"/>
            <a:chExt cx="4495911" cy="851261"/>
          </a:xfrm>
        </p:grpSpPr>
        <p:cxnSp>
          <p:nvCxnSpPr>
            <p:cNvPr id="53" name="Straight Arrow Connector 52"/>
            <p:cNvCxnSpPr>
              <a:stCxn id="57" idx="1"/>
            </p:cNvCxnSpPr>
            <p:nvPr/>
          </p:nvCxnSpPr>
          <p:spPr>
            <a:xfrm flipH="1">
              <a:off x="2714018" y="3303349"/>
              <a:ext cx="361381" cy="321812"/>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a:off x="2996120" y="3432778"/>
              <a:ext cx="158560" cy="152400"/>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a:off x="3183701" y="3471018"/>
              <a:ext cx="115109" cy="192383"/>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H="1">
              <a:off x="3376553" y="3433827"/>
              <a:ext cx="335048" cy="461512"/>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3075399" y="3118683"/>
              <a:ext cx="4134530" cy="369332"/>
            </a:xfrm>
            <a:prstGeom prst="rect">
              <a:avLst/>
            </a:prstGeom>
            <a:noFill/>
          </p:spPr>
          <p:txBody>
            <a:bodyPr wrap="none" rtlCol="0">
              <a:spAutoFit/>
            </a:bodyPr>
            <a:lstStyle/>
            <a:p>
              <a:r>
                <a:rPr lang="en-US" dirty="0" smtClean="0">
                  <a:solidFill>
                    <a:srgbClr val="000099"/>
                  </a:solidFill>
                </a:rPr>
                <a:t>Bit Transients (12 for 12-Bit Converter)</a:t>
              </a:r>
              <a:endParaRPr lang="en-US" dirty="0">
                <a:solidFill>
                  <a:srgbClr val="000099"/>
                </a:solidFill>
              </a:endParaRPr>
            </a:p>
          </p:txBody>
        </p:sp>
        <p:cxnSp>
          <p:nvCxnSpPr>
            <p:cNvPr id="58" name="Straight Arrow Connector 57"/>
            <p:cNvCxnSpPr/>
            <p:nvPr/>
          </p:nvCxnSpPr>
          <p:spPr>
            <a:xfrm flipH="1">
              <a:off x="3839183" y="3433827"/>
              <a:ext cx="135077" cy="272372"/>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H="1">
              <a:off x="4069404" y="3471018"/>
              <a:ext cx="148939" cy="250334"/>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H="1">
              <a:off x="4281790" y="3508978"/>
              <a:ext cx="46370" cy="349620"/>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H="1">
              <a:off x="3588994" y="3432778"/>
              <a:ext cx="289586" cy="537166"/>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4484370" y="3488988"/>
              <a:ext cx="27641" cy="406351"/>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4591050" y="3471018"/>
              <a:ext cx="104258" cy="44271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4773930" y="3508978"/>
              <a:ext cx="151599" cy="374461"/>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4972050" y="3508978"/>
              <a:ext cx="352223" cy="404757"/>
            </a:xfrm>
            <a:prstGeom prst="straightConnector1">
              <a:avLst/>
            </a:prstGeom>
            <a:ln>
              <a:solidFill>
                <a:srgbClr val="000099"/>
              </a:solidFill>
              <a:tailEnd type="arrow"/>
            </a:ln>
          </p:spPr>
          <p:style>
            <a:lnRef idx="1">
              <a:schemeClr val="accent1"/>
            </a:lnRef>
            <a:fillRef idx="0">
              <a:schemeClr val="accent1"/>
            </a:fillRef>
            <a:effectRef idx="0">
              <a:schemeClr val="accent1"/>
            </a:effectRef>
            <a:fontRef idx="minor">
              <a:schemeClr val="tx1"/>
            </a:fontRef>
          </p:style>
        </p:cxnSp>
      </p:grpSp>
      <p:grpSp>
        <p:nvGrpSpPr>
          <p:cNvPr id="44" name="Group 43"/>
          <p:cNvGrpSpPr/>
          <p:nvPr/>
        </p:nvGrpSpPr>
        <p:grpSpPr>
          <a:xfrm>
            <a:off x="2406753" y="4166417"/>
            <a:ext cx="4491697" cy="410858"/>
            <a:chOff x="2385036" y="4161141"/>
            <a:chExt cx="4491697" cy="410858"/>
          </a:xfrm>
        </p:grpSpPr>
        <p:cxnSp>
          <p:nvCxnSpPr>
            <p:cNvPr id="66" name="Straight Arrow Connector 65"/>
            <p:cNvCxnSpPr/>
            <p:nvPr/>
          </p:nvCxnSpPr>
          <p:spPr>
            <a:xfrm flipH="1">
              <a:off x="2385036" y="4161141"/>
              <a:ext cx="275616" cy="0"/>
            </a:xfrm>
            <a:prstGeom prst="straightConnector1">
              <a:avLst/>
            </a:prstGeom>
            <a:ln>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485787" y="4202667"/>
              <a:ext cx="4390946" cy="369332"/>
            </a:xfrm>
            <a:prstGeom prst="rect">
              <a:avLst/>
            </a:prstGeom>
            <a:noFill/>
          </p:spPr>
          <p:txBody>
            <a:bodyPr wrap="none" rtlCol="0">
              <a:spAutoFit/>
            </a:bodyPr>
            <a:lstStyle/>
            <a:p>
              <a:r>
                <a:rPr lang="en-US" dirty="0" smtClean="0">
                  <a:solidFill>
                    <a:srgbClr val="FF0000"/>
                  </a:solidFill>
                </a:rPr>
                <a:t>Pulses are nanoseconds from each other</a:t>
              </a:r>
              <a:endParaRPr lang="en-US" dirty="0">
                <a:solidFill>
                  <a:srgbClr val="FF0000"/>
                </a:solidFill>
              </a:endParaRPr>
            </a:p>
          </p:txBody>
        </p:sp>
      </p:grpSp>
      <p:sp>
        <p:nvSpPr>
          <p:cNvPr id="2" name="TextBox 1"/>
          <p:cNvSpPr txBox="1"/>
          <p:nvPr/>
        </p:nvSpPr>
        <p:spPr>
          <a:xfrm>
            <a:off x="730419" y="2075448"/>
            <a:ext cx="1172116" cy="369332"/>
          </a:xfrm>
          <a:prstGeom prst="rect">
            <a:avLst/>
          </a:prstGeom>
          <a:noFill/>
        </p:spPr>
        <p:txBody>
          <a:bodyPr wrap="none" rtlCol="0">
            <a:spAutoFit/>
          </a:bodyPr>
          <a:lstStyle/>
          <a:p>
            <a:r>
              <a:rPr lang="en-US" dirty="0" smtClean="0">
                <a:solidFill>
                  <a:srgbClr val="000000"/>
                </a:solidFill>
              </a:rPr>
              <a:t>ADS8028</a:t>
            </a:r>
            <a:endParaRPr lang="en-US" dirty="0">
              <a:solidFill>
                <a:srgbClr val="000000"/>
              </a:solidFill>
            </a:endParaRPr>
          </a:p>
        </p:txBody>
      </p:sp>
    </p:spTree>
    <p:extLst>
      <p:ext uri="{BB962C8B-B14F-4D97-AF65-F5344CB8AC3E}">
        <p14:creationId xmlns:p14="http://schemas.microsoft.com/office/powerpoint/2010/main" val="212868983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650" y="1879271"/>
            <a:ext cx="8458200" cy="1371601"/>
          </a:xfrm>
        </p:spPr>
        <p:txBody>
          <a:bodyPr/>
          <a:lstStyle/>
          <a:p>
            <a:pPr algn="ctr"/>
            <a:r>
              <a:rPr lang="en-US" sz="6000" dirty="0">
                <a:solidFill>
                  <a:srgbClr val="DE0000"/>
                </a:solidFill>
              </a:rPr>
              <a:t>Thanks for your time!</a:t>
            </a:r>
            <a:br>
              <a:rPr lang="en-US" sz="6000" dirty="0">
                <a:solidFill>
                  <a:srgbClr val="DE0000"/>
                </a:solidFill>
              </a:rPr>
            </a:br>
            <a:r>
              <a:rPr lang="en-US" sz="6000" dirty="0">
                <a:solidFill>
                  <a:srgbClr val="DE0000"/>
                </a:solidFill>
              </a:rPr>
              <a:t>Please try the quiz.</a:t>
            </a:r>
            <a:endParaRPr lang="en-US" sz="4000" dirty="0">
              <a:solidFill>
                <a:srgbClr val="DE0000"/>
              </a:solidFill>
            </a:endParaRPr>
          </a:p>
        </p:txBody>
      </p:sp>
      <p:sp>
        <p:nvSpPr>
          <p:cNvPr id="4" name="Slide Number Placeholder 3"/>
          <p:cNvSpPr>
            <a:spLocks noGrp="1"/>
          </p:cNvSpPr>
          <p:nvPr>
            <p:ph type="sldNum" sz="quarter" idx="10"/>
          </p:nvPr>
        </p:nvSpPr>
        <p:spPr/>
        <p:txBody>
          <a:bodyPr/>
          <a:lstStyle/>
          <a:p>
            <a:fld id="{3B20521C-F793-4067-BB07-C7AF74E21EF3}" type="slidenum">
              <a:rPr lang="en-US" smtClean="0">
                <a:solidFill>
                  <a:srgbClr val="000000"/>
                </a:solidFill>
              </a:rPr>
              <a:pPr/>
              <a:t>38</a:t>
            </a:fld>
            <a:endParaRPr lang="en-US">
              <a:solidFill>
                <a:srgbClr val="000000"/>
              </a:solidFill>
            </a:endParaRPr>
          </a:p>
        </p:txBody>
      </p:sp>
    </p:spTree>
    <p:extLst>
      <p:ext uri="{BB962C8B-B14F-4D97-AF65-F5344CB8AC3E}">
        <p14:creationId xmlns:p14="http://schemas.microsoft.com/office/powerpoint/2010/main" val="24193518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6966064" y="4820883"/>
            <a:ext cx="2133600" cy="154782"/>
          </a:xfrm>
          <a:prstGeom prst="rect">
            <a:avLst/>
          </a:prstGeom>
        </p:spPr>
        <p:txBody>
          <a:bodyPr lIns="57150" tIns="28575" rIns="57150" bIns="28575"/>
          <a:lstStyle/>
          <a:p>
            <a:pPr>
              <a:defRPr/>
            </a:pPr>
            <a:fld id="{2B97888F-6AF7-4263-B69D-592D8C33BAC7}" type="slidenum">
              <a:rPr lang="en-US" smtClean="0">
                <a:solidFill>
                  <a:srgbClr val="000000"/>
                </a:solidFill>
              </a:rPr>
              <a:pPr>
                <a:defRPr/>
              </a:pPr>
              <a:t>39</a:t>
            </a:fld>
            <a:endParaRPr lang="en-US" dirty="0">
              <a:solidFill>
                <a:srgbClr val="000000"/>
              </a:solidFill>
            </a:endParaRPr>
          </a:p>
        </p:txBody>
      </p:sp>
      <p:sp>
        <p:nvSpPr>
          <p:cNvPr id="7"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64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a:lstStyle>
          <a:p>
            <a:r>
              <a:rPr lang="en-US" sz="2700" kern="0" dirty="0">
                <a:solidFill>
                  <a:srgbClr val="DE0000"/>
                </a:solidFill>
              </a:rPr>
              <a:t>Agenda</a:t>
            </a:r>
            <a:r>
              <a:rPr lang="en-US" kern="0" dirty="0" smtClean="0">
                <a:solidFill>
                  <a:srgbClr val="DE0000"/>
                </a:solidFill>
              </a:rPr>
              <a:t> </a:t>
            </a:r>
            <a:endParaRPr lang="en-US" kern="0" dirty="0">
              <a:solidFill>
                <a:srgbClr val="DE0000"/>
              </a:solidFill>
            </a:endParaRPr>
          </a:p>
        </p:txBody>
      </p:sp>
      <p:sp>
        <p:nvSpPr>
          <p:cNvPr id="8" name="Content Placeholder 2"/>
          <p:cNvSpPr txBox="1">
            <a:spLocks/>
          </p:cNvSpPr>
          <p:nvPr/>
        </p:nvSpPr>
        <p:spPr bwMode="auto">
          <a:xfrm>
            <a:off x="231776" y="832254"/>
            <a:ext cx="8467725" cy="3709449"/>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lvl1pPr marL="0" indent="0" algn="l" rtl="0" eaLnBrk="0" fontAlgn="base" hangingPunct="0">
              <a:spcBef>
                <a:spcPts val="1067"/>
              </a:spcBef>
              <a:spcAft>
                <a:spcPct val="0"/>
              </a:spcAft>
              <a:buFontTx/>
              <a:buNone/>
              <a:defRPr sz="2900" b="1">
                <a:solidFill>
                  <a:schemeClr val="tx1"/>
                </a:solidFill>
                <a:latin typeface="+mn-lt"/>
                <a:ea typeface="+mn-ea"/>
                <a:cs typeface="+mn-cs"/>
              </a:defRPr>
            </a:lvl1pPr>
            <a:lvl2pPr marL="766021" indent="-311066" algn="l" rtl="0" eaLnBrk="0" fontAlgn="base" hangingPunct="0">
              <a:spcBef>
                <a:spcPct val="20000"/>
              </a:spcBef>
              <a:spcAft>
                <a:spcPct val="0"/>
              </a:spcAft>
              <a:buChar char="–"/>
              <a:defRPr sz="2600">
                <a:solidFill>
                  <a:schemeClr val="tx1"/>
                </a:solidFill>
                <a:latin typeface="+mn-lt"/>
              </a:defRPr>
            </a:lvl2pPr>
            <a:lvl3pPr marL="1138448" indent="-220077" algn="l" rtl="0" eaLnBrk="0" fontAlgn="base" hangingPunct="0">
              <a:spcBef>
                <a:spcPct val="15000"/>
              </a:spcBef>
              <a:spcAft>
                <a:spcPct val="0"/>
              </a:spcAft>
              <a:buChar char="•"/>
              <a:defRPr sz="2600">
                <a:solidFill>
                  <a:schemeClr val="tx1"/>
                </a:solidFill>
                <a:latin typeface="+mn-lt"/>
              </a:defRPr>
            </a:lvl3pPr>
            <a:lvl4pPr marL="1601869" indent="-311066" algn="l" rtl="0" eaLnBrk="0" fontAlgn="base" hangingPunct="0">
              <a:spcBef>
                <a:spcPct val="5000"/>
              </a:spcBef>
              <a:spcAft>
                <a:spcPct val="0"/>
              </a:spcAft>
              <a:buChar char="–"/>
              <a:defRPr sz="2600">
                <a:solidFill>
                  <a:schemeClr val="tx1"/>
                </a:solidFill>
                <a:latin typeface="+mn-lt"/>
              </a:defRPr>
            </a:lvl4pPr>
            <a:lvl5pPr marL="1984874" indent="-230661" algn="l" rtl="0" eaLnBrk="0" fontAlgn="base" hangingPunct="0">
              <a:spcBef>
                <a:spcPct val="0"/>
              </a:spcBef>
              <a:spcAft>
                <a:spcPct val="0"/>
              </a:spcAft>
              <a:buChar char="»"/>
              <a:defRPr sz="2600">
                <a:solidFill>
                  <a:schemeClr val="tx1"/>
                </a:solidFill>
                <a:latin typeface="+mn-lt"/>
              </a:defRPr>
            </a:lvl5pPr>
            <a:lvl6pPr marL="2594306" indent="-230661" algn="l" rtl="0" fontAlgn="base">
              <a:spcBef>
                <a:spcPct val="0"/>
              </a:spcBef>
              <a:spcAft>
                <a:spcPct val="0"/>
              </a:spcAft>
              <a:buChar char="»"/>
              <a:defRPr sz="2100">
                <a:solidFill>
                  <a:schemeClr val="tx1"/>
                </a:solidFill>
                <a:latin typeface="+mn-lt"/>
              </a:defRPr>
            </a:lvl6pPr>
            <a:lvl7pPr marL="3203738" indent="-230661" algn="l" rtl="0" fontAlgn="base">
              <a:spcBef>
                <a:spcPct val="0"/>
              </a:spcBef>
              <a:spcAft>
                <a:spcPct val="0"/>
              </a:spcAft>
              <a:buChar char="»"/>
              <a:defRPr sz="2100">
                <a:solidFill>
                  <a:schemeClr val="tx1"/>
                </a:solidFill>
                <a:latin typeface="+mn-lt"/>
              </a:defRPr>
            </a:lvl7pPr>
            <a:lvl8pPr marL="3813168" indent="-230661" algn="l" rtl="0" fontAlgn="base">
              <a:spcBef>
                <a:spcPct val="0"/>
              </a:spcBef>
              <a:spcAft>
                <a:spcPct val="0"/>
              </a:spcAft>
              <a:buChar char="»"/>
              <a:defRPr sz="2100">
                <a:solidFill>
                  <a:schemeClr val="tx1"/>
                </a:solidFill>
                <a:latin typeface="+mn-lt"/>
              </a:defRPr>
            </a:lvl8pPr>
            <a:lvl9pPr marL="4422598" indent="-230661" algn="l" rtl="0" fontAlgn="base">
              <a:spcBef>
                <a:spcPct val="0"/>
              </a:spcBef>
              <a:spcAft>
                <a:spcPct val="0"/>
              </a:spcAft>
              <a:buChar char="»"/>
              <a:defRPr sz="2100">
                <a:solidFill>
                  <a:schemeClr val="tx1"/>
                </a:solidFill>
                <a:latin typeface="+mn-lt"/>
              </a:defRPr>
            </a:lvl9pPr>
          </a:lstStyle>
          <a:p>
            <a:pPr>
              <a:spcBef>
                <a:spcPts val="300"/>
              </a:spcBef>
            </a:pPr>
            <a:r>
              <a:rPr lang="en-US" sz="1400" b="0" dirty="0">
                <a:solidFill>
                  <a:srgbClr val="000000"/>
                </a:solidFill>
              </a:rPr>
              <a:t>Reference Performance Specifications:</a:t>
            </a:r>
          </a:p>
          <a:p>
            <a:pPr lvl="1" indent="0">
              <a:spcBef>
                <a:spcPts val="300"/>
              </a:spcBef>
              <a:buFontTx/>
              <a:buNone/>
            </a:pPr>
            <a:r>
              <a:rPr lang="en-US" sz="1400" dirty="0">
                <a:solidFill>
                  <a:srgbClr val="000000"/>
                </a:solidFill>
              </a:rPr>
              <a:t>Initial Accuracy, Drift, Long Term Drift, and Noise</a:t>
            </a:r>
          </a:p>
          <a:p>
            <a:pPr>
              <a:spcBef>
                <a:spcPts val="300"/>
              </a:spcBef>
            </a:pPr>
            <a:r>
              <a:rPr lang="en-US" sz="1400" b="0" dirty="0">
                <a:solidFill>
                  <a:srgbClr val="000000"/>
                </a:solidFill>
              </a:rPr>
              <a:t>Overview of SAR REF Drive Topologies:</a:t>
            </a:r>
          </a:p>
          <a:p>
            <a:pPr>
              <a:spcBef>
                <a:spcPts val="300"/>
              </a:spcBef>
            </a:pPr>
            <a:r>
              <a:rPr lang="en-US" sz="1400" dirty="0">
                <a:solidFill>
                  <a:srgbClr val="FF0000"/>
                </a:solidFill>
              </a:rPr>
              <a:t>	</a:t>
            </a:r>
            <a:r>
              <a:rPr lang="en-US" sz="1400" b="0" dirty="0">
                <a:solidFill>
                  <a:srgbClr val="000000"/>
                </a:solidFill>
              </a:rPr>
              <a:t>Reference standalone  VS Buffered Reference</a:t>
            </a:r>
          </a:p>
          <a:p>
            <a:pPr marL="454955" lvl="1" indent="0">
              <a:spcBef>
                <a:spcPts val="300"/>
              </a:spcBef>
              <a:buFontTx/>
              <a:buNone/>
            </a:pPr>
            <a:r>
              <a:rPr lang="en-US" sz="1400" dirty="0">
                <a:solidFill>
                  <a:srgbClr val="FF0000"/>
                </a:solidFill>
              </a:rPr>
              <a:t>	</a:t>
            </a:r>
            <a:r>
              <a:rPr lang="en-US" sz="1400" dirty="0">
                <a:solidFill>
                  <a:srgbClr val="000000"/>
                </a:solidFill>
              </a:rPr>
              <a:t>SAR ADCs with Internal Reference Buffer	</a:t>
            </a:r>
          </a:p>
          <a:p>
            <a:pPr>
              <a:spcBef>
                <a:spcPts val="300"/>
              </a:spcBef>
            </a:pPr>
            <a:r>
              <a:rPr lang="en-US" sz="1400" b="0" dirty="0">
                <a:solidFill>
                  <a:srgbClr val="000000"/>
                </a:solidFill>
              </a:rPr>
              <a:t>SAR REF Input Overview: The Capacitive DAC (CDAC)</a:t>
            </a:r>
          </a:p>
          <a:p>
            <a:pPr>
              <a:spcBef>
                <a:spcPts val="300"/>
              </a:spcBef>
            </a:pPr>
            <a:r>
              <a:rPr lang="en-US" sz="1400" dirty="0">
                <a:solidFill>
                  <a:srgbClr val="FF0000"/>
                </a:solidFill>
              </a:rPr>
              <a:t>Build TINA REF Input Model for a SAR:</a:t>
            </a:r>
          </a:p>
          <a:p>
            <a:pPr>
              <a:spcBef>
                <a:spcPts val="300"/>
              </a:spcBef>
            </a:pPr>
            <a:r>
              <a:rPr lang="en-US" sz="1400" b="0" dirty="0">
                <a:solidFill>
                  <a:srgbClr val="FF0000"/>
                </a:solidFill>
              </a:rPr>
              <a:t>	</a:t>
            </a:r>
            <a:r>
              <a:rPr lang="en-US" sz="1400" dirty="0">
                <a:solidFill>
                  <a:srgbClr val="FF0000"/>
                </a:solidFill>
              </a:rPr>
              <a:t>Discrete Charge Model</a:t>
            </a:r>
            <a:r>
              <a:rPr lang="en-US" sz="1400" b="0" dirty="0">
                <a:solidFill>
                  <a:srgbClr val="000000"/>
                </a:solidFill>
              </a:rPr>
              <a:t>	</a:t>
            </a:r>
          </a:p>
          <a:p>
            <a:pPr>
              <a:spcBef>
                <a:spcPts val="300"/>
              </a:spcBef>
            </a:pPr>
            <a:r>
              <a:rPr lang="en-US" sz="1400" b="0" dirty="0">
                <a:solidFill>
                  <a:srgbClr val="000000"/>
                </a:solidFill>
              </a:rPr>
              <a:t>	TI Device Specific Model </a:t>
            </a:r>
          </a:p>
          <a:p>
            <a:pPr>
              <a:spcBef>
                <a:spcPts val="300"/>
              </a:spcBef>
            </a:pPr>
            <a:r>
              <a:rPr lang="en-US" sz="1400" b="0" dirty="0">
                <a:solidFill>
                  <a:srgbClr val="000000"/>
                </a:solidFill>
              </a:rPr>
              <a:t>SAR REF Drive Circuit Design:</a:t>
            </a:r>
          </a:p>
          <a:p>
            <a:pPr>
              <a:spcBef>
                <a:spcPts val="300"/>
              </a:spcBef>
            </a:pPr>
            <a:r>
              <a:rPr lang="en-US" sz="1400" b="0" dirty="0">
                <a:solidFill>
                  <a:srgbClr val="FF0000"/>
                </a:solidFill>
              </a:rPr>
              <a:t>	</a:t>
            </a:r>
            <a:r>
              <a:rPr lang="en-US" sz="1400" b="0" dirty="0">
                <a:solidFill>
                  <a:srgbClr val="000000"/>
                </a:solidFill>
              </a:rPr>
              <a:t>Reference Bypass Capacitor 	</a:t>
            </a:r>
          </a:p>
          <a:p>
            <a:pPr>
              <a:spcBef>
                <a:spcPts val="300"/>
              </a:spcBef>
            </a:pPr>
            <a:r>
              <a:rPr lang="en-US" sz="1400" b="0" dirty="0">
                <a:solidFill>
                  <a:srgbClr val="000000"/>
                </a:solidFill>
              </a:rPr>
              <a:t>	Reference Buffer Stability and Compensation</a:t>
            </a:r>
          </a:p>
          <a:p>
            <a:pPr>
              <a:spcBef>
                <a:spcPts val="300"/>
              </a:spcBef>
            </a:pPr>
            <a:r>
              <a:rPr lang="en-US" sz="1400" b="0" dirty="0">
                <a:solidFill>
                  <a:srgbClr val="000000"/>
                </a:solidFill>
              </a:rPr>
              <a:t>	</a:t>
            </a:r>
          </a:p>
          <a:p>
            <a:pPr>
              <a:spcBef>
                <a:spcPts val="300"/>
              </a:spcBef>
            </a:pPr>
            <a:r>
              <a:rPr lang="en-US" sz="1400" b="0" dirty="0">
                <a:solidFill>
                  <a:srgbClr val="000000"/>
                </a:solidFill>
              </a:rPr>
              <a:t>	</a:t>
            </a:r>
            <a:endParaRPr lang="en-US" kern="0" dirty="0">
              <a:solidFill>
                <a:srgbClr val="000000"/>
              </a:solidFill>
            </a:endParaRPr>
          </a:p>
        </p:txBody>
      </p:sp>
    </p:spTree>
    <p:extLst>
      <p:ext uri="{BB962C8B-B14F-4D97-AF65-F5344CB8AC3E}">
        <p14:creationId xmlns:p14="http://schemas.microsoft.com/office/powerpoint/2010/main" val="40844128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Initial Accuracy</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4</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023805277"/>
              </p:ext>
            </p:extLst>
          </p:nvPr>
        </p:nvGraphicFramePr>
        <p:xfrm>
          <a:off x="285751" y="714375"/>
          <a:ext cx="8477251" cy="2341564"/>
        </p:xfrm>
        <a:graphic>
          <a:graphicData uri="http://schemas.openxmlformats.org/drawingml/2006/table">
            <a:tbl>
              <a:tblPr firstRow="1" bandRow="1">
                <a:tableStyleId>{5C22544A-7EE6-4342-B048-85BDC9FD1C3A}</a:tableStyleId>
              </a:tblPr>
              <a:tblGrid>
                <a:gridCol w="674330"/>
                <a:gridCol w="2889968"/>
                <a:gridCol w="1974817"/>
                <a:gridCol w="722493"/>
                <a:gridCol w="674326"/>
                <a:gridCol w="770659"/>
                <a:gridCol w="770658"/>
              </a:tblGrid>
              <a:tr h="231775">
                <a:tc gridSpan="7">
                  <a:txBody>
                    <a:bodyPr/>
                    <a:lstStyle/>
                    <a:p>
                      <a:r>
                        <a:rPr lang="en-US" sz="900" b="0" dirty="0" smtClean="0">
                          <a:solidFill>
                            <a:schemeClr val="tx1"/>
                          </a:solidFill>
                        </a:rPr>
                        <a:t>At T</a:t>
                      </a:r>
                      <a:r>
                        <a:rPr lang="en-US" sz="900" b="0" baseline="-25000" dirty="0" smtClean="0">
                          <a:solidFill>
                            <a:schemeClr val="tx1"/>
                          </a:solidFill>
                        </a:rPr>
                        <a:t>A</a:t>
                      </a:r>
                      <a:r>
                        <a:rPr lang="en-US" sz="900" b="0" dirty="0" smtClean="0">
                          <a:solidFill>
                            <a:schemeClr val="tx1"/>
                          </a:solidFill>
                        </a:rPr>
                        <a:t> = 25</a:t>
                      </a:r>
                      <a:r>
                        <a:rPr lang="en-US" sz="900" b="0" dirty="0" smtClean="0">
                          <a:solidFill>
                            <a:schemeClr val="tx1"/>
                          </a:solidFill>
                          <a:latin typeface="Calibri"/>
                        </a:rPr>
                        <a:t>⁰</a:t>
                      </a:r>
                      <a:r>
                        <a:rPr lang="en-US" sz="900" b="0" dirty="0" smtClean="0">
                          <a:solidFill>
                            <a:schemeClr val="tx1"/>
                          </a:solidFill>
                        </a:rPr>
                        <a:t>C, I</a:t>
                      </a:r>
                      <a:r>
                        <a:rPr lang="en-US" sz="900" b="0" baseline="-25000" dirty="0" smtClean="0">
                          <a:solidFill>
                            <a:schemeClr val="tx1"/>
                          </a:solidFill>
                        </a:rPr>
                        <a:t>LOAD</a:t>
                      </a:r>
                      <a:r>
                        <a:rPr lang="en-US" sz="900" b="0" dirty="0" smtClean="0">
                          <a:solidFill>
                            <a:schemeClr val="tx1"/>
                          </a:solidFill>
                        </a:rPr>
                        <a:t> = 0, C</a:t>
                      </a:r>
                      <a:r>
                        <a:rPr lang="en-US" sz="900" b="0" baseline="-25000" dirty="0" smtClean="0">
                          <a:solidFill>
                            <a:schemeClr val="tx1"/>
                          </a:solidFill>
                        </a:rPr>
                        <a:t>L</a:t>
                      </a:r>
                      <a:r>
                        <a:rPr lang="en-US" sz="900" b="0" dirty="0" smtClean="0">
                          <a:solidFill>
                            <a:schemeClr val="tx1"/>
                          </a:solidFill>
                        </a:rPr>
                        <a:t> = 1µF,</a:t>
                      </a:r>
                      <a:r>
                        <a:rPr lang="en-US" sz="900" b="0" baseline="0" dirty="0" smtClean="0">
                          <a:solidFill>
                            <a:schemeClr val="tx1"/>
                          </a:solidFill>
                        </a:rPr>
                        <a:t> and V</a:t>
                      </a:r>
                      <a:r>
                        <a:rPr lang="en-US" sz="900" b="0" baseline="-25000" dirty="0" smtClean="0">
                          <a:solidFill>
                            <a:schemeClr val="tx1"/>
                          </a:solidFill>
                        </a:rPr>
                        <a:t>IN</a:t>
                      </a:r>
                      <a:r>
                        <a:rPr lang="en-US" sz="900" b="0" baseline="0" dirty="0" smtClean="0">
                          <a:solidFill>
                            <a:schemeClr val="tx1"/>
                          </a:solidFill>
                        </a:rPr>
                        <a:t> = (V</a:t>
                      </a:r>
                      <a:r>
                        <a:rPr lang="en-US" sz="900" b="0" baseline="-25000" dirty="0" smtClean="0">
                          <a:solidFill>
                            <a:schemeClr val="tx1"/>
                          </a:solidFill>
                        </a:rPr>
                        <a:t>OUT</a:t>
                      </a:r>
                      <a:r>
                        <a:rPr lang="en-US" sz="900" b="0" baseline="0" dirty="0" smtClean="0">
                          <a:solidFill>
                            <a:schemeClr val="tx1"/>
                          </a:solidFill>
                        </a:rPr>
                        <a:t> + 0.2V) TO 18V, unless otherwise noted.</a:t>
                      </a:r>
                      <a:endParaRPr lang="en-US" sz="900" b="0" dirty="0">
                        <a:solidFill>
                          <a:schemeClr val="tx1"/>
                        </a:solidFill>
                      </a:endParaRPr>
                    </a:p>
                  </a:txBody>
                  <a:tcPr marL="57150" marR="57150" marT="28575" marB="28575">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231775">
                <a:tc gridSpan="2">
                  <a:txBody>
                    <a:bodyPr/>
                    <a:lstStyle/>
                    <a:p>
                      <a:r>
                        <a:rPr lang="en-US" sz="900" dirty="0" smtClean="0"/>
                        <a:t>PARAMETER</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hMerge="1">
                  <a:txBody>
                    <a:bodyPr/>
                    <a:lstStyle/>
                    <a:p>
                      <a:endParaRPr lang="en-US" dirty="0"/>
                    </a:p>
                  </a:txBody>
                  <a:tcPr/>
                </a:tc>
                <a:tc>
                  <a:txBody>
                    <a:bodyPr/>
                    <a:lstStyle/>
                    <a:p>
                      <a:r>
                        <a:rPr lang="en-US" sz="900" dirty="0" smtClean="0"/>
                        <a:t>TEST</a:t>
                      </a:r>
                      <a:r>
                        <a:rPr lang="en-US" sz="900" baseline="0" dirty="0" smtClean="0"/>
                        <a:t> CONDITIONS </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r>
                        <a:rPr lang="en-US" sz="900" dirty="0" smtClean="0"/>
                        <a:t>MIN</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r>
                        <a:rPr lang="en-US" sz="900" dirty="0" smtClean="0"/>
                        <a:t>TYP</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r>
                        <a:rPr lang="en-US" sz="900" dirty="0" smtClean="0"/>
                        <a:t>MIN</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r>
                        <a:rPr lang="en-US" sz="900" dirty="0" smtClean="0"/>
                        <a:t>UNIT</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r>
              <a:tr h="214313">
                <a:tc rowSpan="6">
                  <a:txBody>
                    <a:bodyPr/>
                    <a:lstStyle/>
                    <a:p>
                      <a:r>
                        <a:rPr lang="en-US" sz="900" dirty="0" smtClean="0"/>
                        <a:t>V</a:t>
                      </a:r>
                      <a:r>
                        <a:rPr lang="en-US" sz="900" baseline="-25000" dirty="0" smtClean="0"/>
                        <a:t>OUT</a:t>
                      </a:r>
                      <a:endParaRPr lang="en-US" sz="900" baseline="-250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6">
                  <a:txBody>
                    <a:bodyPr/>
                    <a:lstStyle/>
                    <a:p>
                      <a:r>
                        <a:rPr lang="en-US" sz="900" dirty="0" smtClean="0"/>
                        <a:t>Output Voltage</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900" dirty="0" smtClean="0"/>
                        <a:t>REF5020</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2.048</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6">
                  <a:txBody>
                    <a:bodyPr/>
                    <a:lstStyle/>
                    <a:p>
                      <a:pPr algn="ctr"/>
                      <a:r>
                        <a:rPr lang="en-US" sz="900" dirty="0" smtClean="0"/>
                        <a:t>V</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85750">
                <a:tc vMerge="1">
                  <a:txBody>
                    <a:bodyPr/>
                    <a:lstStyle/>
                    <a:p>
                      <a:endParaRPr lang="en-US" baseline="-25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900" dirty="0" smtClean="0"/>
                        <a:t>REF5025</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2.500</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0025">
                <a:tc vMerge="1">
                  <a:txBody>
                    <a:bodyPr/>
                    <a:lstStyle/>
                    <a:p>
                      <a:endParaRPr lang="en-US" baseline="-25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900" dirty="0" smtClean="0"/>
                        <a:t>REF5030</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3.000</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14313">
                <a:tc vMerge="1">
                  <a:txBody>
                    <a:bodyPr/>
                    <a:lstStyle/>
                    <a:p>
                      <a:endParaRPr lang="en-US" baseline="-25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900" dirty="0" smtClean="0"/>
                        <a:t>REF5040</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4.096</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85750">
                <a:tc vMerge="1">
                  <a:txBody>
                    <a:bodyPr/>
                    <a:lstStyle/>
                    <a:p>
                      <a:endParaRPr lang="en-US" baseline="-25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900" dirty="0" smtClean="0"/>
                        <a:t>REF5050</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5.000</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14313">
                <a:tc vMerge="1">
                  <a:txBody>
                    <a:bodyPr/>
                    <a:lstStyle/>
                    <a:p>
                      <a:endParaRPr lang="en-US" baseline="-25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900" dirty="0" smtClean="0"/>
                        <a:t>REF5010</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10.00</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31775">
                <a:tc>
                  <a:txBody>
                    <a:bodyPr/>
                    <a:lstStyle/>
                    <a:p>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900" dirty="0" smtClean="0"/>
                        <a:t>Initial Accuracy: High Grade</a:t>
                      </a:r>
                      <a:endParaRPr lang="en-US" sz="900" dirty="0"/>
                    </a:p>
                  </a:txBody>
                  <a:tcPr marL="57150" marR="57150" marT="28575" marB="2857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-0.05</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0.05</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31775">
                <a:tc>
                  <a:txBody>
                    <a:bodyPr/>
                    <a:lstStyle/>
                    <a:p>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900" dirty="0" smtClean="0"/>
                        <a:t>Initial Accuracy: Standard</a:t>
                      </a:r>
                      <a:r>
                        <a:rPr lang="en-US" sz="900" baseline="0" dirty="0" smtClean="0"/>
                        <a:t> </a:t>
                      </a:r>
                      <a:r>
                        <a:rPr lang="en-US" sz="900" dirty="0" smtClean="0"/>
                        <a:t>Grade</a:t>
                      </a:r>
                    </a:p>
                  </a:txBody>
                  <a:tcPr marL="57150" marR="57150" marT="28575" marB="2857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-0.1</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0.1</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dirty="0" smtClean="0"/>
                        <a:t>%</a:t>
                      </a:r>
                      <a:endParaRPr lang="en-US" sz="9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6" name="TextBox 5"/>
          <p:cNvSpPr txBox="1"/>
          <p:nvPr/>
        </p:nvSpPr>
        <p:spPr>
          <a:xfrm>
            <a:off x="285751" y="3857627"/>
            <a:ext cx="8334375" cy="888705"/>
          </a:xfrm>
          <a:prstGeom prst="rect">
            <a:avLst/>
          </a:prstGeom>
          <a:noFill/>
        </p:spPr>
        <p:txBody>
          <a:bodyPr wrap="square" lIns="57150" tIns="28575" rIns="57150" bIns="28575" rtlCol="0">
            <a:spAutoFit/>
          </a:bodyPr>
          <a:lstStyle/>
          <a:p>
            <a:pPr marL="285750" indent="-285750">
              <a:buFont typeface="Arial" panose="020B0604020202020204" pitchFamily="34" charset="0"/>
              <a:buChar char="•"/>
            </a:pPr>
            <a:r>
              <a:rPr lang="en-US" dirty="0" smtClean="0"/>
              <a:t>Valid at the test conditions: see top of table.</a:t>
            </a:r>
          </a:p>
          <a:p>
            <a:pPr marL="285750" indent="-285750">
              <a:buFont typeface="Arial" panose="020B0604020202020204" pitchFamily="34" charset="0"/>
              <a:buChar char="•"/>
            </a:pPr>
            <a:r>
              <a:rPr lang="en-US" dirty="0" smtClean="0"/>
              <a:t>Does not include effects from temperature drift, soldering, long term shift, or thermal hysteresis.</a:t>
            </a:r>
            <a:endParaRPr lang="en-US" dirty="0"/>
          </a:p>
        </p:txBody>
      </p:sp>
      <p:sp>
        <p:nvSpPr>
          <p:cNvPr id="3" name="Rounded Rectangle 2"/>
          <p:cNvSpPr/>
          <p:nvPr/>
        </p:nvSpPr>
        <p:spPr>
          <a:xfrm>
            <a:off x="818986" y="2615979"/>
            <a:ext cx="7801141" cy="397565"/>
          </a:xfrm>
          <a:prstGeom prst="roundRect">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7" name="Rounded Rectangle 6"/>
          <p:cNvSpPr/>
          <p:nvPr/>
        </p:nvSpPr>
        <p:spPr>
          <a:xfrm>
            <a:off x="285752" y="699716"/>
            <a:ext cx="4731523" cy="214685"/>
          </a:xfrm>
          <a:prstGeom prst="roundRect">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8" name="Rounded Rectangle 7"/>
          <p:cNvSpPr/>
          <p:nvPr/>
        </p:nvSpPr>
        <p:spPr>
          <a:xfrm>
            <a:off x="898497" y="2615980"/>
            <a:ext cx="7617350" cy="198782"/>
          </a:xfrm>
          <a:prstGeom prst="roundRect">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10" name="Rounded Rectangle 9"/>
          <p:cNvSpPr/>
          <p:nvPr/>
        </p:nvSpPr>
        <p:spPr>
          <a:xfrm>
            <a:off x="898497" y="2814763"/>
            <a:ext cx="7617350" cy="198783"/>
          </a:xfrm>
          <a:prstGeom prst="roundRect">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Tree>
    <p:extLst>
      <p:ext uri="{BB962C8B-B14F-4D97-AF65-F5344CB8AC3E}">
        <p14:creationId xmlns:p14="http://schemas.microsoft.com/office/powerpoint/2010/main" val="18081386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39" name="Picture 6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842" y="2171475"/>
            <a:ext cx="5634015" cy="2109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4"/>
          <p:cNvSpPr>
            <a:spLocks noGrp="1"/>
          </p:cNvSpPr>
          <p:nvPr>
            <p:ph type="title"/>
          </p:nvPr>
        </p:nvSpPr>
        <p:spPr/>
        <p:txBody>
          <a:bodyPr/>
          <a:lstStyle/>
          <a:p>
            <a:pPr marL="342900" indent="-342900"/>
            <a:r>
              <a:rPr lang="en-US" sz="2000" dirty="0">
                <a:solidFill>
                  <a:srgbClr val="FF0000"/>
                </a:solidFill>
              </a:rPr>
              <a:t>Important Datasheet Parameters</a:t>
            </a:r>
          </a:p>
        </p:txBody>
      </p:sp>
      <p:sp>
        <p:nvSpPr>
          <p:cNvPr id="6" name="Content Placeholder 5"/>
          <p:cNvSpPr>
            <a:spLocks noGrp="1"/>
          </p:cNvSpPr>
          <p:nvPr>
            <p:ph idx="1"/>
          </p:nvPr>
        </p:nvSpPr>
        <p:spPr>
          <a:xfrm>
            <a:off x="327484" y="541064"/>
            <a:ext cx="8467725" cy="3709449"/>
          </a:xfrm>
        </p:spPr>
        <p:txBody>
          <a:bodyPr/>
          <a:lstStyle/>
          <a:p>
            <a:pPr marL="0" indent="0">
              <a:buNone/>
            </a:pPr>
            <a:r>
              <a:rPr lang="en-US" dirty="0" smtClean="0"/>
              <a:t>Example:  ADS8881 18-B, 1-MSPS, Fully-Differential Input ADC</a:t>
            </a:r>
          </a:p>
          <a:p>
            <a:endParaRPr lang="en-US" sz="1400" dirty="0"/>
          </a:p>
        </p:txBody>
      </p:sp>
      <p:sp>
        <p:nvSpPr>
          <p:cNvPr id="4" name="Slide Number Placeholder 3"/>
          <p:cNvSpPr>
            <a:spLocks noGrp="1"/>
          </p:cNvSpPr>
          <p:nvPr>
            <p:ph type="sldNum" sz="quarter" idx="10"/>
          </p:nvPr>
        </p:nvSpPr>
        <p:spPr>
          <a:xfrm>
            <a:off x="6953250" y="4461978"/>
            <a:ext cx="2133600" cy="154782"/>
          </a:xfrm>
        </p:spPr>
        <p:txBody>
          <a:bodyPr/>
          <a:lstStyle/>
          <a:p>
            <a:pPr>
              <a:defRPr/>
            </a:pPr>
            <a:fld id="{A18096A3-1C74-4210-9B46-F757C8F29AA0}" type="slidenum">
              <a:rPr lang="en-US" smtClean="0">
                <a:solidFill>
                  <a:srgbClr val="000000"/>
                </a:solidFill>
              </a:rPr>
              <a:pPr>
                <a:defRPr/>
              </a:pPr>
              <a:t>40</a:t>
            </a:fld>
            <a:endParaRPr lang="en-US" dirty="0">
              <a:solidFill>
                <a:srgbClr val="000000"/>
              </a:solidFill>
            </a:endParaRPr>
          </a:p>
        </p:txBody>
      </p:sp>
      <p:sp>
        <p:nvSpPr>
          <p:cNvPr id="12" name="Rounded Rectangle 11"/>
          <p:cNvSpPr/>
          <p:nvPr/>
        </p:nvSpPr>
        <p:spPr>
          <a:xfrm>
            <a:off x="4972782" y="2377786"/>
            <a:ext cx="2403378" cy="156175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rgbClr val="FFFFFF"/>
              </a:solidFill>
            </a:endParaRPr>
          </a:p>
        </p:txBody>
      </p:sp>
      <p:sp>
        <p:nvSpPr>
          <p:cNvPr id="14" name="TextBox 13"/>
          <p:cNvSpPr txBox="1"/>
          <p:nvPr/>
        </p:nvSpPr>
        <p:spPr>
          <a:xfrm>
            <a:off x="6357857" y="2973997"/>
            <a:ext cx="564578" cy="369332"/>
          </a:xfrm>
          <a:prstGeom prst="rect">
            <a:avLst/>
          </a:prstGeom>
          <a:noFill/>
        </p:spPr>
        <p:txBody>
          <a:bodyPr wrap="none" lIns="91440" tIns="45720" rIns="91440" bIns="45720" rtlCol="0">
            <a:spAutoFit/>
          </a:bodyPr>
          <a:lstStyle/>
          <a:p>
            <a:r>
              <a:rPr lang="en-US" dirty="0" smtClean="0">
                <a:solidFill>
                  <a:srgbClr val="DE0000"/>
                </a:solidFill>
              </a:rPr>
              <a:t>C</a:t>
            </a:r>
            <a:r>
              <a:rPr lang="en-US" baseline="-25000" dirty="0" smtClean="0">
                <a:solidFill>
                  <a:srgbClr val="DE0000"/>
                </a:solidFill>
              </a:rPr>
              <a:t>SH</a:t>
            </a:r>
            <a:endParaRPr lang="en-US" baseline="-25000" dirty="0">
              <a:solidFill>
                <a:srgbClr val="DE0000"/>
              </a:solidFill>
            </a:endParaRPr>
          </a:p>
        </p:txBody>
      </p:sp>
      <p:cxnSp>
        <p:nvCxnSpPr>
          <p:cNvPr id="17" name="Straight Arrow Connector 16"/>
          <p:cNvCxnSpPr/>
          <p:nvPr/>
        </p:nvCxnSpPr>
        <p:spPr>
          <a:xfrm>
            <a:off x="4064635" y="3226435"/>
            <a:ext cx="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5477152" y="2949437"/>
            <a:ext cx="771280" cy="1032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405287" y="1005439"/>
            <a:ext cx="3733219" cy="1015663"/>
          </a:xfrm>
          <a:prstGeom prst="rect">
            <a:avLst/>
          </a:prstGeom>
          <a:noFill/>
        </p:spPr>
        <p:txBody>
          <a:bodyPr wrap="square" lIns="91440" tIns="45720" rIns="91440" bIns="45720" rtlCol="0">
            <a:spAutoFit/>
          </a:bodyPr>
          <a:lstStyle/>
          <a:p>
            <a:r>
              <a:rPr lang="en-US" sz="1400" dirty="0">
                <a:solidFill>
                  <a:srgbClr val="000000"/>
                </a:solidFill>
                <a:latin typeface="Arial"/>
              </a:rPr>
              <a:t>Sampling Rate = 1-MSPS</a:t>
            </a:r>
          </a:p>
          <a:p>
            <a:r>
              <a:rPr lang="en-US" sz="1400" dirty="0">
                <a:solidFill>
                  <a:srgbClr val="000000"/>
                </a:solidFill>
                <a:latin typeface="Arial"/>
              </a:rPr>
              <a:t>Throughput Period: t</a:t>
            </a:r>
            <a:r>
              <a:rPr lang="en-US" sz="1400" baseline="-25000" dirty="0">
                <a:solidFill>
                  <a:srgbClr val="000000"/>
                </a:solidFill>
                <a:latin typeface="Arial"/>
              </a:rPr>
              <a:t>cycle</a:t>
            </a:r>
            <a:r>
              <a:rPr lang="en-US" sz="1400" dirty="0">
                <a:solidFill>
                  <a:srgbClr val="000000"/>
                </a:solidFill>
                <a:latin typeface="Arial"/>
              </a:rPr>
              <a:t>=1µs</a:t>
            </a:r>
          </a:p>
          <a:p>
            <a:r>
              <a:rPr lang="en-US" sz="1400" dirty="0">
                <a:solidFill>
                  <a:srgbClr val="000000"/>
                </a:solidFill>
                <a:latin typeface="Arial"/>
              </a:rPr>
              <a:t>Conversion Time: t</a:t>
            </a:r>
            <a:r>
              <a:rPr lang="en-US" sz="1400" baseline="-25000" dirty="0">
                <a:solidFill>
                  <a:srgbClr val="000000"/>
                </a:solidFill>
                <a:latin typeface="Arial"/>
              </a:rPr>
              <a:t>conv</a:t>
            </a:r>
            <a:r>
              <a:rPr lang="en-US" sz="1400" dirty="0">
                <a:solidFill>
                  <a:srgbClr val="000000"/>
                </a:solidFill>
                <a:latin typeface="Arial"/>
              </a:rPr>
              <a:t>=710ns (max)</a:t>
            </a:r>
          </a:p>
          <a:p>
            <a:endParaRPr lang="en-US" dirty="0">
              <a:solidFill>
                <a:srgbClr val="000000"/>
              </a:solidFill>
            </a:endParaRPr>
          </a:p>
        </p:txBody>
      </p:sp>
      <p:cxnSp>
        <p:nvCxnSpPr>
          <p:cNvPr id="21" name="Straight Arrow Connector 20"/>
          <p:cNvCxnSpPr/>
          <p:nvPr/>
        </p:nvCxnSpPr>
        <p:spPr>
          <a:xfrm flipH="1">
            <a:off x="5447759" y="3248097"/>
            <a:ext cx="830069" cy="8847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05286" y="1815109"/>
            <a:ext cx="2917786" cy="584775"/>
          </a:xfrm>
          <a:prstGeom prst="rect">
            <a:avLst/>
          </a:prstGeom>
          <a:noFill/>
        </p:spPr>
        <p:txBody>
          <a:bodyPr wrap="none" lIns="91440" tIns="45720" rIns="91440" bIns="45720" rtlCol="0">
            <a:spAutoFit/>
          </a:bodyPr>
          <a:lstStyle/>
          <a:p>
            <a:r>
              <a:rPr lang="en-US" sz="1400" dirty="0">
                <a:solidFill>
                  <a:srgbClr val="000000"/>
                </a:solidFill>
                <a:latin typeface="Arial"/>
              </a:rPr>
              <a:t>Input Equivalent Circuit:  R</a:t>
            </a:r>
            <a:r>
              <a:rPr lang="en-US" sz="1400" baseline="-25000" dirty="0">
                <a:solidFill>
                  <a:srgbClr val="000000"/>
                </a:solidFill>
              </a:rPr>
              <a:t>SH</a:t>
            </a:r>
            <a:r>
              <a:rPr lang="en-US" sz="1400" dirty="0">
                <a:solidFill>
                  <a:srgbClr val="000000"/>
                </a:solidFill>
                <a:latin typeface="Arial"/>
              </a:rPr>
              <a:t> / C</a:t>
            </a:r>
            <a:r>
              <a:rPr lang="en-US" sz="1400" baseline="-25000" dirty="0">
                <a:solidFill>
                  <a:srgbClr val="000000"/>
                </a:solidFill>
                <a:latin typeface="Arial"/>
              </a:rPr>
              <a:t>SH</a:t>
            </a:r>
          </a:p>
          <a:p>
            <a:endParaRPr lang="en-US" dirty="0">
              <a:solidFill>
                <a:srgbClr val="000000"/>
              </a:solidFill>
            </a:endParaRPr>
          </a:p>
        </p:txBody>
      </p:sp>
    </p:spTree>
    <p:extLst>
      <p:ext uri="{BB962C8B-B14F-4D97-AF65-F5344CB8AC3E}">
        <p14:creationId xmlns:p14="http://schemas.microsoft.com/office/powerpoint/2010/main" val="34793670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5438" y="3612212"/>
            <a:ext cx="3108960" cy="975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6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2269542"/>
            <a:ext cx="3108960" cy="1036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4" name="Slide Number Placeholder 3"/>
          <p:cNvSpPr>
            <a:spLocks noGrp="1"/>
          </p:cNvSpPr>
          <p:nvPr>
            <p:ph type="sldNum" sz="quarter" idx="10"/>
          </p:nvPr>
        </p:nvSpPr>
        <p:spPr>
          <a:noFill/>
        </p:spPr>
        <p:txBody>
          <a:bodyPr/>
          <a:lstStyle/>
          <a:p>
            <a:fld id="{5A71635C-AFF6-438D-8F32-FEDF398973B0}" type="slidenum">
              <a:rPr lang="en-US" smtClean="0">
                <a:solidFill>
                  <a:srgbClr val="000000"/>
                </a:solidFill>
              </a:rPr>
              <a:pPr/>
              <a:t>41</a:t>
            </a:fld>
            <a:endParaRPr lang="en-US" dirty="0" smtClean="0">
              <a:solidFill>
                <a:srgbClr val="000000"/>
              </a:solidFill>
            </a:endParaRPr>
          </a:p>
        </p:txBody>
      </p:sp>
      <p:sp>
        <p:nvSpPr>
          <p:cNvPr id="18435" name="Rectangle 2"/>
          <p:cNvSpPr>
            <a:spLocks noGrp="1" noChangeArrowheads="1"/>
          </p:cNvSpPr>
          <p:nvPr>
            <p:ph type="title"/>
          </p:nvPr>
        </p:nvSpPr>
        <p:spPr>
          <a:xfrm>
            <a:off x="455616" y="227410"/>
            <a:ext cx="7824787" cy="308372"/>
          </a:xfrm>
        </p:spPr>
        <p:txBody>
          <a:bodyPr/>
          <a:lstStyle/>
          <a:p>
            <a:r>
              <a:rPr lang="en-US" sz="2000" dirty="0">
                <a:solidFill>
                  <a:srgbClr val="FF0000"/>
                </a:solidFill>
              </a:rPr>
              <a:t>Estimate REFIN Capacitive Load: </a:t>
            </a:r>
          </a:p>
        </p:txBody>
      </p:sp>
      <p:sp>
        <p:nvSpPr>
          <p:cNvPr id="16" name="TextBox 15"/>
          <p:cNvSpPr txBox="1"/>
          <p:nvPr/>
        </p:nvSpPr>
        <p:spPr>
          <a:xfrm>
            <a:off x="1876840" y="2042011"/>
            <a:ext cx="2526654" cy="307777"/>
          </a:xfrm>
          <a:prstGeom prst="rect">
            <a:avLst/>
          </a:prstGeom>
          <a:noFill/>
        </p:spPr>
        <p:txBody>
          <a:bodyPr wrap="none" lIns="91440" tIns="45720" rIns="91440" bIns="45720" rtlCol="0">
            <a:spAutoFit/>
          </a:bodyPr>
          <a:lstStyle/>
          <a:p>
            <a:r>
              <a:rPr lang="en-US" sz="1400" dirty="0">
                <a:solidFill>
                  <a:srgbClr val="000000"/>
                </a:solidFill>
              </a:rPr>
              <a:t>Simplify/Redraw as SE circuit</a:t>
            </a:r>
          </a:p>
        </p:txBody>
      </p:sp>
      <p:sp>
        <p:nvSpPr>
          <p:cNvPr id="25" name="Oval 24"/>
          <p:cNvSpPr/>
          <p:nvPr/>
        </p:nvSpPr>
        <p:spPr>
          <a:xfrm>
            <a:off x="1593677" y="3930268"/>
            <a:ext cx="730057" cy="73541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rgbClr val="FFFFFF"/>
              </a:solidFill>
            </a:endParaRPr>
          </a:p>
        </p:txBody>
      </p:sp>
      <p:cxnSp>
        <p:nvCxnSpPr>
          <p:cNvPr id="42" name="Straight Arrow Connector 41"/>
          <p:cNvCxnSpPr>
            <a:stCxn id="27653" idx="1"/>
            <a:endCxn id="25" idx="6"/>
          </p:cNvCxnSpPr>
          <p:nvPr/>
        </p:nvCxnSpPr>
        <p:spPr>
          <a:xfrm flipH="1">
            <a:off x="2323733" y="4297973"/>
            <a:ext cx="97295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3" name="Right Arrow 42"/>
          <p:cNvSpPr/>
          <p:nvPr/>
        </p:nvSpPr>
        <p:spPr>
          <a:xfrm rot="18334560">
            <a:off x="3510545" y="2576617"/>
            <a:ext cx="2146290" cy="2093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rgbClr val="FFFFFF"/>
              </a:solidFill>
            </a:endParaRPr>
          </a:p>
        </p:txBody>
      </p:sp>
      <p:sp>
        <p:nvSpPr>
          <p:cNvPr id="64" name="Down Arrow 63"/>
          <p:cNvSpPr/>
          <p:nvPr/>
        </p:nvSpPr>
        <p:spPr>
          <a:xfrm>
            <a:off x="6673852" y="1880741"/>
            <a:ext cx="342687" cy="22007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rgbClr val="FFFFFF"/>
              </a:solidFill>
            </a:endParaRPr>
          </a:p>
        </p:txBody>
      </p:sp>
      <p:sp>
        <p:nvSpPr>
          <p:cNvPr id="65" name="Down Arrow 64"/>
          <p:cNvSpPr/>
          <p:nvPr/>
        </p:nvSpPr>
        <p:spPr>
          <a:xfrm>
            <a:off x="1442167" y="2085819"/>
            <a:ext cx="279180" cy="1493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rgbClr val="FFFFFF"/>
              </a:solidFill>
            </a:endParaRPr>
          </a:p>
        </p:txBody>
      </p:sp>
      <p:sp>
        <p:nvSpPr>
          <p:cNvPr id="26" name="Down Arrow 25"/>
          <p:cNvSpPr/>
          <p:nvPr/>
        </p:nvSpPr>
        <p:spPr>
          <a:xfrm>
            <a:off x="1437153" y="3421886"/>
            <a:ext cx="279180" cy="1493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rgbClr val="FFFFFF"/>
              </a:solidFill>
            </a:endParaRPr>
          </a:p>
        </p:txBody>
      </p:sp>
      <p:pic>
        <p:nvPicPr>
          <p:cNvPr id="2765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 y="563655"/>
            <a:ext cx="3108960" cy="14814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65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96683" y="3908668"/>
            <a:ext cx="2286000" cy="7786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654"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86400" y="548641"/>
            <a:ext cx="3108960" cy="1108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5771294" y="4012746"/>
            <a:ext cx="3304975" cy="646331"/>
          </a:xfrm>
          <a:prstGeom prst="rect">
            <a:avLst/>
          </a:prstGeom>
          <a:noFill/>
        </p:spPr>
        <p:txBody>
          <a:bodyPr wrap="square" lIns="91440" tIns="45720" rIns="91440" bIns="45720" rtlCol="0">
            <a:spAutoFit/>
          </a:bodyPr>
          <a:lstStyle/>
          <a:p>
            <a:r>
              <a:rPr lang="en-US" sz="1200" dirty="0">
                <a:solidFill>
                  <a:srgbClr val="FF0000"/>
                </a:solidFill>
              </a:rPr>
              <a:t>NOTE:  REFIN </a:t>
            </a:r>
            <a:r>
              <a:rPr lang="en-US" sz="1200" dirty="0" err="1">
                <a:solidFill>
                  <a:srgbClr val="FF0000"/>
                </a:solidFill>
              </a:rPr>
              <a:t>Cmsb</a:t>
            </a:r>
            <a:r>
              <a:rPr lang="en-US" sz="1200" dirty="0">
                <a:solidFill>
                  <a:srgbClr val="FF0000"/>
                </a:solidFill>
              </a:rPr>
              <a:t> not always ¼ Csh; depends on device Architecture!!</a:t>
            </a:r>
          </a:p>
          <a:p>
            <a:r>
              <a:rPr lang="en-US" sz="1200" dirty="0">
                <a:solidFill>
                  <a:srgbClr val="FF0000"/>
                </a:solidFill>
              </a:rPr>
              <a:t> This is a first order estimate.</a:t>
            </a:r>
          </a:p>
        </p:txBody>
      </p:sp>
      <p:pic>
        <p:nvPicPr>
          <p:cNvPr id="27657" name="Picture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86400" y="2286001"/>
            <a:ext cx="3108960" cy="16712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11398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706" name="Picture 8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836" y="825556"/>
            <a:ext cx="8128000" cy="11086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4" name="Slide Number Placeholder 3"/>
          <p:cNvSpPr>
            <a:spLocks noGrp="1"/>
          </p:cNvSpPr>
          <p:nvPr>
            <p:ph type="sldNum" sz="quarter" idx="10"/>
          </p:nvPr>
        </p:nvSpPr>
        <p:spPr>
          <a:noFill/>
        </p:spPr>
        <p:txBody>
          <a:bodyPr/>
          <a:lstStyle/>
          <a:p>
            <a:fld id="{5A71635C-AFF6-438D-8F32-FEDF398973B0}" type="slidenum">
              <a:rPr lang="en-US" smtClean="0">
                <a:solidFill>
                  <a:srgbClr val="000000"/>
                </a:solidFill>
              </a:rPr>
              <a:pPr/>
              <a:t>42</a:t>
            </a:fld>
            <a:endParaRPr lang="en-US" smtClean="0">
              <a:solidFill>
                <a:srgbClr val="000000"/>
              </a:solidFill>
            </a:endParaRPr>
          </a:p>
        </p:txBody>
      </p:sp>
      <p:sp>
        <p:nvSpPr>
          <p:cNvPr id="18435" name="Rectangle 2"/>
          <p:cNvSpPr>
            <a:spLocks noGrp="1" noChangeArrowheads="1"/>
          </p:cNvSpPr>
          <p:nvPr>
            <p:ph type="title"/>
          </p:nvPr>
        </p:nvSpPr>
        <p:spPr>
          <a:xfrm>
            <a:off x="455616" y="227410"/>
            <a:ext cx="7824787" cy="308372"/>
          </a:xfrm>
        </p:spPr>
        <p:txBody>
          <a:bodyPr/>
          <a:lstStyle/>
          <a:p>
            <a:r>
              <a:rPr lang="en-US" sz="2000" dirty="0">
                <a:solidFill>
                  <a:srgbClr val="FF0000"/>
                </a:solidFill>
              </a:rPr>
              <a:t>Conversion Period and Conversion Clock Timing</a:t>
            </a:r>
          </a:p>
        </p:txBody>
      </p:sp>
      <p:graphicFrame>
        <p:nvGraphicFramePr>
          <p:cNvPr id="10" name="Object 9"/>
          <p:cNvGraphicFramePr>
            <a:graphicFrameLocks noChangeAspect="1"/>
          </p:cNvGraphicFramePr>
          <p:nvPr>
            <p:extLst>
              <p:ext uri="{D42A27DB-BD31-4B8C-83A1-F6EECF244321}">
                <p14:modId xmlns:p14="http://schemas.microsoft.com/office/powerpoint/2010/main" val="2279599704"/>
              </p:ext>
            </p:extLst>
          </p:nvPr>
        </p:nvGraphicFramePr>
        <p:xfrm>
          <a:off x="5620289" y="2567416"/>
          <a:ext cx="1917700" cy="1552575"/>
        </p:xfrm>
        <a:graphic>
          <a:graphicData uri="http://schemas.openxmlformats.org/presentationml/2006/ole">
            <mc:AlternateContent xmlns:mc="http://schemas.openxmlformats.org/markup-compatibility/2006">
              <mc:Choice xmlns:v="urn:schemas-microsoft-com:vml" Requires="v">
                <p:oleObj spid="_x0000_s125979" name="Equation" r:id="rId5" imgW="1917360" imgH="1498320" progId="Equation.DSMT4">
                  <p:embed/>
                </p:oleObj>
              </mc:Choice>
              <mc:Fallback>
                <p:oleObj name="Equation" r:id="rId5" imgW="1917360" imgH="1498320" progId="Equation.DSMT4">
                  <p:embed/>
                  <p:pic>
                    <p:nvPicPr>
                      <p:cNvPr id="0" name=""/>
                      <p:cNvPicPr>
                        <a:picLocks noChangeAspect="1" noChangeArrowheads="1"/>
                      </p:cNvPicPr>
                      <p:nvPr/>
                    </p:nvPicPr>
                    <p:blipFill>
                      <a:blip r:embed="rId6"/>
                      <a:srcRect/>
                      <a:stretch>
                        <a:fillRect/>
                      </a:stretch>
                    </p:blipFill>
                    <p:spPr bwMode="auto">
                      <a:xfrm>
                        <a:off x="5620289" y="2567416"/>
                        <a:ext cx="1917700" cy="1552575"/>
                      </a:xfrm>
                      <a:prstGeom prst="rect">
                        <a:avLst/>
                      </a:prstGeom>
                      <a:noFill/>
                      <a:ln>
                        <a:noFill/>
                      </a:ln>
                      <a:extLst/>
                    </p:spPr>
                  </p:pic>
                </p:oleObj>
              </mc:Fallback>
            </mc:AlternateContent>
          </a:graphicData>
        </a:graphic>
      </p:graphicFrame>
      <p:sp>
        <p:nvSpPr>
          <p:cNvPr id="4" name="Rectangle 3"/>
          <p:cNvSpPr/>
          <p:nvPr/>
        </p:nvSpPr>
        <p:spPr>
          <a:xfrm>
            <a:off x="5421550" y="2468215"/>
            <a:ext cx="2315183" cy="175097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rgbClr val="FFFFFF"/>
              </a:solidFill>
            </a:endParaRPr>
          </a:p>
        </p:txBody>
      </p:sp>
      <p:sp>
        <p:nvSpPr>
          <p:cNvPr id="18" name="Rectangle 17"/>
          <p:cNvSpPr/>
          <p:nvPr/>
        </p:nvSpPr>
        <p:spPr>
          <a:xfrm>
            <a:off x="482836" y="1908302"/>
            <a:ext cx="4480714" cy="369332"/>
          </a:xfrm>
          <a:prstGeom prst="rect">
            <a:avLst/>
          </a:prstGeom>
        </p:spPr>
        <p:txBody>
          <a:bodyPr wrap="none" lIns="91440" tIns="45720" rIns="91440" bIns="45720">
            <a:spAutoFit/>
          </a:bodyPr>
          <a:lstStyle/>
          <a:p>
            <a:r>
              <a:rPr lang="en-US" dirty="0" smtClean="0">
                <a:solidFill>
                  <a:srgbClr val="000000"/>
                </a:solidFill>
              </a:rPr>
              <a:t>Estimate internal Conversion Clock period</a:t>
            </a:r>
            <a:endParaRPr lang="en-US" dirty="0">
              <a:solidFill>
                <a:srgbClr val="000000"/>
              </a:solidFill>
            </a:endParaRPr>
          </a:p>
        </p:txBody>
      </p:sp>
      <p:sp>
        <p:nvSpPr>
          <p:cNvPr id="8" name="TextBox 7"/>
          <p:cNvSpPr txBox="1"/>
          <p:nvPr/>
        </p:nvSpPr>
        <p:spPr>
          <a:xfrm>
            <a:off x="471499" y="562632"/>
            <a:ext cx="5498155" cy="369332"/>
          </a:xfrm>
          <a:prstGeom prst="rect">
            <a:avLst/>
          </a:prstGeom>
          <a:noFill/>
        </p:spPr>
        <p:txBody>
          <a:bodyPr wrap="square" lIns="91440" tIns="45720" rIns="91440" bIns="45720" rtlCol="0">
            <a:spAutoFit/>
          </a:bodyPr>
          <a:lstStyle/>
          <a:p>
            <a:r>
              <a:rPr lang="en-US" dirty="0" smtClean="0">
                <a:solidFill>
                  <a:srgbClr val="000000"/>
                </a:solidFill>
              </a:rPr>
              <a:t>ADS8881 uses an internal conversion clock (CCLK)</a:t>
            </a:r>
          </a:p>
        </p:txBody>
      </p:sp>
      <p:cxnSp>
        <p:nvCxnSpPr>
          <p:cNvPr id="16" name="Straight Arrow Connector 15"/>
          <p:cNvCxnSpPr/>
          <p:nvPr/>
        </p:nvCxnSpPr>
        <p:spPr>
          <a:xfrm>
            <a:off x="7665397" y="879414"/>
            <a:ext cx="142673" cy="3082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131969" y="613679"/>
            <a:ext cx="2518638" cy="307777"/>
          </a:xfrm>
          <a:prstGeom prst="rect">
            <a:avLst/>
          </a:prstGeom>
          <a:noFill/>
        </p:spPr>
        <p:txBody>
          <a:bodyPr wrap="none" lIns="91440" tIns="45720" rIns="91440" bIns="45720" rtlCol="0">
            <a:spAutoFit/>
          </a:bodyPr>
          <a:lstStyle/>
          <a:p>
            <a:r>
              <a:rPr lang="en-US" sz="1400" dirty="0">
                <a:solidFill>
                  <a:srgbClr val="000000"/>
                </a:solidFill>
              </a:rPr>
              <a:t>Datasheet Specifies t</a:t>
            </a:r>
            <a:r>
              <a:rPr lang="en-US" sz="1400" baseline="-25000" dirty="0">
                <a:solidFill>
                  <a:srgbClr val="000000"/>
                </a:solidFill>
              </a:rPr>
              <a:t>conv</a:t>
            </a:r>
            <a:r>
              <a:rPr lang="en-US" sz="1400" dirty="0">
                <a:solidFill>
                  <a:srgbClr val="000000"/>
                </a:solidFill>
              </a:rPr>
              <a:t> max</a:t>
            </a:r>
          </a:p>
        </p:txBody>
      </p:sp>
      <p:pic>
        <p:nvPicPr>
          <p:cNvPr id="26708" name="Picture 8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3541" y="2237319"/>
            <a:ext cx="3722697" cy="2748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601708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434" y="1234217"/>
            <a:ext cx="8465659" cy="25697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4" name="Slide Number Placeholder 3"/>
          <p:cNvSpPr>
            <a:spLocks noGrp="1"/>
          </p:cNvSpPr>
          <p:nvPr>
            <p:ph type="sldNum" sz="quarter" idx="10"/>
          </p:nvPr>
        </p:nvSpPr>
        <p:spPr>
          <a:noFill/>
        </p:spPr>
        <p:txBody>
          <a:bodyPr/>
          <a:lstStyle/>
          <a:p>
            <a:fld id="{5A71635C-AFF6-438D-8F32-FEDF398973B0}" type="slidenum">
              <a:rPr lang="en-US" smtClean="0">
                <a:solidFill>
                  <a:srgbClr val="000000"/>
                </a:solidFill>
              </a:rPr>
              <a:pPr/>
              <a:t>43</a:t>
            </a:fld>
            <a:endParaRPr lang="en-US" smtClean="0">
              <a:solidFill>
                <a:srgbClr val="000000"/>
              </a:solidFill>
            </a:endParaRPr>
          </a:p>
        </p:txBody>
      </p:sp>
      <p:sp>
        <p:nvSpPr>
          <p:cNvPr id="18435" name="Rectangle 2"/>
          <p:cNvSpPr>
            <a:spLocks noGrp="1" noChangeArrowheads="1"/>
          </p:cNvSpPr>
          <p:nvPr>
            <p:ph type="title"/>
          </p:nvPr>
        </p:nvSpPr>
        <p:spPr>
          <a:xfrm>
            <a:off x="455616" y="227410"/>
            <a:ext cx="7824787" cy="308372"/>
          </a:xfrm>
        </p:spPr>
        <p:txBody>
          <a:bodyPr/>
          <a:lstStyle/>
          <a:p>
            <a:r>
              <a:rPr lang="en-US" sz="2000" dirty="0">
                <a:solidFill>
                  <a:srgbClr val="FF0000"/>
                </a:solidFill>
              </a:rPr>
              <a:t>TINA SPICE Equivalent Model</a:t>
            </a:r>
          </a:p>
        </p:txBody>
      </p:sp>
      <p:cxnSp>
        <p:nvCxnSpPr>
          <p:cNvPr id="3" name="Straight Arrow Connector 2"/>
          <p:cNvCxnSpPr/>
          <p:nvPr/>
        </p:nvCxnSpPr>
        <p:spPr>
          <a:xfrm flipH="1">
            <a:off x="5896304" y="2519069"/>
            <a:ext cx="1255610" cy="17166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160579" y="4256017"/>
            <a:ext cx="2249334" cy="307777"/>
          </a:xfrm>
          <a:prstGeom prst="rect">
            <a:avLst/>
          </a:prstGeom>
          <a:noFill/>
        </p:spPr>
        <p:txBody>
          <a:bodyPr wrap="none" lIns="91440" tIns="45720" rIns="91440" bIns="45720" rtlCol="0">
            <a:spAutoFit/>
          </a:bodyPr>
          <a:lstStyle/>
          <a:p>
            <a:r>
              <a:rPr lang="en-US" sz="1400" dirty="0">
                <a:solidFill>
                  <a:srgbClr val="000000"/>
                </a:solidFill>
              </a:rPr>
              <a:t>C</a:t>
            </a:r>
            <a:r>
              <a:rPr lang="en-US" sz="1400" baseline="-25000" dirty="0">
                <a:solidFill>
                  <a:srgbClr val="000000"/>
                </a:solidFill>
              </a:rPr>
              <a:t>LOAD</a:t>
            </a:r>
            <a:r>
              <a:rPr lang="en-US" sz="1400" dirty="0">
                <a:solidFill>
                  <a:srgbClr val="000000"/>
                </a:solidFill>
              </a:rPr>
              <a:t> = 1/4 C</a:t>
            </a:r>
            <a:r>
              <a:rPr lang="en-US" sz="1400" baseline="-25000" dirty="0">
                <a:solidFill>
                  <a:srgbClr val="000000"/>
                </a:solidFill>
              </a:rPr>
              <a:t>SH</a:t>
            </a:r>
            <a:r>
              <a:rPr lang="en-US" sz="1400" dirty="0">
                <a:solidFill>
                  <a:srgbClr val="000000"/>
                </a:solidFill>
              </a:rPr>
              <a:t>= 13.75pF</a:t>
            </a:r>
          </a:p>
        </p:txBody>
      </p:sp>
      <p:cxnSp>
        <p:nvCxnSpPr>
          <p:cNvPr id="7" name="Straight Arrow Connector 6"/>
          <p:cNvCxnSpPr/>
          <p:nvPr/>
        </p:nvCxnSpPr>
        <p:spPr>
          <a:xfrm flipH="1">
            <a:off x="3573519" y="2142311"/>
            <a:ext cx="1196603" cy="188315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332907" y="4014503"/>
            <a:ext cx="481222" cy="307777"/>
          </a:xfrm>
          <a:prstGeom prst="rect">
            <a:avLst/>
          </a:prstGeom>
          <a:noFill/>
        </p:spPr>
        <p:txBody>
          <a:bodyPr wrap="none" lIns="91440" tIns="45720" rIns="91440" bIns="45720" rtlCol="0">
            <a:spAutoFit/>
          </a:bodyPr>
          <a:lstStyle/>
          <a:p>
            <a:r>
              <a:rPr lang="en-US" sz="1400" dirty="0">
                <a:solidFill>
                  <a:srgbClr val="000000"/>
                </a:solidFill>
              </a:rPr>
              <a:t>R</a:t>
            </a:r>
            <a:r>
              <a:rPr lang="en-US" sz="1400" baseline="-25000" dirty="0">
                <a:solidFill>
                  <a:srgbClr val="000000"/>
                </a:solidFill>
              </a:rPr>
              <a:t>SH</a:t>
            </a:r>
          </a:p>
        </p:txBody>
      </p:sp>
      <p:sp>
        <p:nvSpPr>
          <p:cNvPr id="11" name="Oval 10"/>
          <p:cNvSpPr/>
          <p:nvPr/>
        </p:nvSpPr>
        <p:spPr>
          <a:xfrm>
            <a:off x="7067008" y="2142309"/>
            <a:ext cx="333103" cy="37676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rgbClr val="FFFFFF"/>
              </a:solidFill>
            </a:endParaRPr>
          </a:p>
        </p:txBody>
      </p:sp>
      <p:cxnSp>
        <p:nvCxnSpPr>
          <p:cNvPr id="20" name="Straight Arrow Connector 19"/>
          <p:cNvCxnSpPr>
            <a:endCxn id="21" idx="2"/>
          </p:cNvCxnSpPr>
          <p:nvPr/>
        </p:nvCxnSpPr>
        <p:spPr>
          <a:xfrm flipH="1" flipV="1">
            <a:off x="6676710" y="1038889"/>
            <a:ext cx="59373" cy="48143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558453" y="515669"/>
            <a:ext cx="2236510" cy="523220"/>
          </a:xfrm>
          <a:prstGeom prst="rect">
            <a:avLst/>
          </a:prstGeom>
          <a:noFill/>
        </p:spPr>
        <p:txBody>
          <a:bodyPr wrap="none" lIns="91440" tIns="45720" rIns="91440" bIns="45720" rtlCol="0">
            <a:spAutoFit/>
          </a:bodyPr>
          <a:lstStyle/>
          <a:p>
            <a:r>
              <a:rPr lang="en-US" sz="1400" dirty="0">
                <a:solidFill>
                  <a:srgbClr val="000000"/>
                </a:solidFill>
              </a:rPr>
              <a:t>Conversion Clock (CCLK)</a:t>
            </a:r>
          </a:p>
          <a:p>
            <a:r>
              <a:rPr lang="en-US" sz="1400" dirty="0" err="1">
                <a:solidFill>
                  <a:srgbClr val="000000"/>
                </a:solidFill>
              </a:rPr>
              <a:t>t</a:t>
            </a:r>
            <a:r>
              <a:rPr lang="en-US" sz="1400" baseline="-25000" dirty="0" err="1">
                <a:solidFill>
                  <a:srgbClr val="000000"/>
                </a:solidFill>
              </a:rPr>
              <a:t>cclk</a:t>
            </a:r>
            <a:r>
              <a:rPr lang="en-US" sz="1400" dirty="0">
                <a:solidFill>
                  <a:srgbClr val="000000"/>
                </a:solidFill>
              </a:rPr>
              <a:t> =40ns (25MHz)</a:t>
            </a:r>
          </a:p>
        </p:txBody>
      </p:sp>
      <p:cxnSp>
        <p:nvCxnSpPr>
          <p:cNvPr id="27" name="Straight Arrow Connector 26"/>
          <p:cNvCxnSpPr>
            <a:endCxn id="28" idx="2"/>
          </p:cNvCxnSpPr>
          <p:nvPr/>
        </p:nvCxnSpPr>
        <p:spPr>
          <a:xfrm flipH="1" flipV="1">
            <a:off x="3561962" y="1271227"/>
            <a:ext cx="1977782" cy="25443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151961" y="532562"/>
            <a:ext cx="2820003" cy="738664"/>
          </a:xfrm>
          <a:prstGeom prst="rect">
            <a:avLst/>
          </a:prstGeom>
          <a:noFill/>
        </p:spPr>
        <p:txBody>
          <a:bodyPr wrap="none" lIns="91440" tIns="45720" rIns="91440" bIns="45720" rtlCol="0">
            <a:spAutoFit/>
          </a:bodyPr>
          <a:lstStyle/>
          <a:p>
            <a:r>
              <a:rPr lang="en-US" sz="1400" dirty="0" err="1">
                <a:solidFill>
                  <a:srgbClr val="000000"/>
                </a:solidFill>
              </a:rPr>
              <a:t>t</a:t>
            </a:r>
            <a:r>
              <a:rPr lang="en-US" sz="1400" baseline="-25000" dirty="0" err="1">
                <a:solidFill>
                  <a:srgbClr val="000000"/>
                </a:solidFill>
              </a:rPr>
              <a:t>CNTL</a:t>
            </a:r>
            <a:r>
              <a:rPr lang="en-US" sz="1400" dirty="0">
                <a:solidFill>
                  <a:srgbClr val="000000"/>
                </a:solidFill>
              </a:rPr>
              <a:t> =40ns*8=320ns (mask)</a:t>
            </a:r>
          </a:p>
          <a:p>
            <a:r>
              <a:rPr lang="en-US" sz="1400" dirty="0">
                <a:solidFill>
                  <a:srgbClr val="000000"/>
                </a:solidFill>
              </a:rPr>
              <a:t>4-8 transients (1*C</a:t>
            </a:r>
            <a:r>
              <a:rPr lang="en-US" sz="1400" baseline="-25000" dirty="0">
                <a:solidFill>
                  <a:srgbClr val="000000"/>
                </a:solidFill>
              </a:rPr>
              <a:t>SH, </a:t>
            </a:r>
            <a:r>
              <a:rPr lang="en-US" sz="1400" dirty="0">
                <a:solidFill>
                  <a:srgbClr val="000000"/>
                </a:solidFill>
              </a:rPr>
              <a:t>2*C</a:t>
            </a:r>
            <a:r>
              <a:rPr lang="en-US" sz="1400" baseline="-25000" dirty="0">
                <a:solidFill>
                  <a:srgbClr val="000000"/>
                </a:solidFill>
              </a:rPr>
              <a:t>SH</a:t>
            </a:r>
            <a:r>
              <a:rPr lang="en-US" sz="1400" dirty="0">
                <a:solidFill>
                  <a:srgbClr val="000000"/>
                </a:solidFill>
              </a:rPr>
              <a:t>)</a:t>
            </a:r>
          </a:p>
          <a:p>
            <a:r>
              <a:rPr lang="en-US" sz="1400" dirty="0">
                <a:solidFill>
                  <a:srgbClr val="000000"/>
                </a:solidFill>
              </a:rPr>
              <a:t>(mask only 8 transients per conv)</a:t>
            </a:r>
          </a:p>
        </p:txBody>
      </p:sp>
      <p:cxnSp>
        <p:nvCxnSpPr>
          <p:cNvPr id="29" name="Straight Arrow Connector 28"/>
          <p:cNvCxnSpPr>
            <a:endCxn id="23" idx="2"/>
          </p:cNvCxnSpPr>
          <p:nvPr/>
        </p:nvCxnSpPr>
        <p:spPr>
          <a:xfrm flipV="1">
            <a:off x="8207832" y="1038889"/>
            <a:ext cx="135392" cy="48677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7671988" y="515669"/>
            <a:ext cx="1342473" cy="523220"/>
          </a:xfrm>
          <a:prstGeom prst="rect">
            <a:avLst/>
          </a:prstGeom>
        </p:spPr>
        <p:txBody>
          <a:bodyPr wrap="square" lIns="91440" tIns="45720" rIns="91440" bIns="45720">
            <a:spAutoFit/>
          </a:bodyPr>
          <a:lstStyle/>
          <a:p>
            <a:r>
              <a:rPr lang="en-US" sz="1400" dirty="0">
                <a:solidFill>
                  <a:srgbClr val="000000"/>
                </a:solidFill>
              </a:rPr>
              <a:t>Resets</a:t>
            </a:r>
          </a:p>
          <a:p>
            <a:r>
              <a:rPr lang="en-US" sz="1400" dirty="0">
                <a:solidFill>
                  <a:srgbClr val="000000"/>
                </a:solidFill>
              </a:rPr>
              <a:t>CREF to  0V</a:t>
            </a:r>
          </a:p>
        </p:txBody>
      </p:sp>
      <p:graphicFrame>
        <p:nvGraphicFramePr>
          <p:cNvPr id="28680" name="Object 28679"/>
          <p:cNvGraphicFramePr>
            <a:graphicFrameLocks noChangeAspect="1"/>
          </p:cNvGraphicFramePr>
          <p:nvPr>
            <p:extLst>
              <p:ext uri="{D42A27DB-BD31-4B8C-83A1-F6EECF244321}">
                <p14:modId xmlns:p14="http://schemas.microsoft.com/office/powerpoint/2010/main" val="1419721804"/>
              </p:ext>
            </p:extLst>
          </p:nvPr>
        </p:nvGraphicFramePr>
        <p:xfrm>
          <a:off x="618305" y="4160773"/>
          <a:ext cx="1258408" cy="279790"/>
        </p:xfrm>
        <a:graphic>
          <a:graphicData uri="http://schemas.openxmlformats.org/presentationml/2006/ole">
            <mc:AlternateContent xmlns:mc="http://schemas.openxmlformats.org/markup-compatibility/2006">
              <mc:Choice xmlns:v="urn:schemas-microsoft-com:vml" Requires="v">
                <p:oleObj spid="_x0000_s127003" name="Packager Shell Object" showAsIcon="1" r:id="rId5" imgW="3084480" imgH="685800" progId="Package">
                  <p:embed/>
                </p:oleObj>
              </mc:Choice>
              <mc:Fallback>
                <p:oleObj name="Packager Shell Object" showAsIcon="1" r:id="rId5" imgW="3084480" imgH="685800" progId="Package">
                  <p:embed/>
                  <p:pic>
                    <p:nvPicPr>
                      <p:cNvPr id="0" name=""/>
                      <p:cNvPicPr/>
                      <p:nvPr/>
                    </p:nvPicPr>
                    <p:blipFill>
                      <a:blip r:embed="rId6"/>
                      <a:stretch>
                        <a:fillRect/>
                      </a:stretch>
                    </p:blipFill>
                    <p:spPr>
                      <a:xfrm>
                        <a:off x="618305" y="4160773"/>
                        <a:ext cx="1258408" cy="279790"/>
                      </a:xfrm>
                      <a:prstGeom prst="rect">
                        <a:avLst/>
                      </a:prstGeom>
                    </p:spPr>
                  </p:pic>
                </p:oleObj>
              </mc:Fallback>
            </mc:AlternateContent>
          </a:graphicData>
        </a:graphic>
      </p:graphicFrame>
      <p:sp>
        <p:nvSpPr>
          <p:cNvPr id="22" name="Oval 21"/>
          <p:cNvSpPr/>
          <p:nvPr/>
        </p:nvSpPr>
        <p:spPr>
          <a:xfrm>
            <a:off x="4588845" y="1672757"/>
            <a:ext cx="630856" cy="469552"/>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rgbClr val="FFFFFF"/>
              </a:solidFill>
            </a:endParaRPr>
          </a:p>
        </p:txBody>
      </p:sp>
    </p:spTree>
    <p:extLst>
      <p:ext uri="{BB962C8B-B14F-4D97-AF65-F5344CB8AC3E}">
        <p14:creationId xmlns:p14="http://schemas.microsoft.com/office/powerpoint/2010/main" val="22489379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434" y="609377"/>
            <a:ext cx="8465659" cy="25697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4" name="Slide Number Placeholder 3"/>
          <p:cNvSpPr>
            <a:spLocks noGrp="1"/>
          </p:cNvSpPr>
          <p:nvPr>
            <p:ph type="sldNum" sz="quarter" idx="10"/>
          </p:nvPr>
        </p:nvSpPr>
        <p:spPr>
          <a:noFill/>
        </p:spPr>
        <p:txBody>
          <a:bodyPr/>
          <a:lstStyle/>
          <a:p>
            <a:fld id="{5A71635C-AFF6-438D-8F32-FEDF398973B0}" type="slidenum">
              <a:rPr lang="en-US" smtClean="0">
                <a:solidFill>
                  <a:srgbClr val="000000"/>
                </a:solidFill>
              </a:rPr>
              <a:pPr/>
              <a:t>44</a:t>
            </a:fld>
            <a:endParaRPr lang="en-US" smtClean="0">
              <a:solidFill>
                <a:srgbClr val="000000"/>
              </a:solidFill>
            </a:endParaRPr>
          </a:p>
        </p:txBody>
      </p:sp>
      <p:sp>
        <p:nvSpPr>
          <p:cNvPr id="18435" name="Rectangle 2"/>
          <p:cNvSpPr>
            <a:spLocks noGrp="1" noChangeArrowheads="1"/>
          </p:cNvSpPr>
          <p:nvPr>
            <p:ph type="title"/>
          </p:nvPr>
        </p:nvSpPr>
        <p:spPr>
          <a:xfrm>
            <a:off x="455616" y="227410"/>
            <a:ext cx="7824787" cy="308372"/>
          </a:xfrm>
        </p:spPr>
        <p:txBody>
          <a:bodyPr/>
          <a:lstStyle/>
          <a:p>
            <a:r>
              <a:rPr lang="en-US" sz="2000" dirty="0">
                <a:solidFill>
                  <a:srgbClr val="FF0000"/>
                </a:solidFill>
              </a:rPr>
              <a:t>TINA SPICE Equivalent Model</a:t>
            </a:r>
          </a:p>
        </p:txBody>
      </p:sp>
      <p:grpSp>
        <p:nvGrpSpPr>
          <p:cNvPr id="6" name="Group 5"/>
          <p:cNvGrpSpPr/>
          <p:nvPr/>
        </p:nvGrpSpPr>
        <p:grpSpPr>
          <a:xfrm>
            <a:off x="147820" y="2514600"/>
            <a:ext cx="4526443" cy="2332714"/>
            <a:chOff x="-15603" y="2361206"/>
            <a:chExt cx="4983480" cy="2575560"/>
          </a:xfrm>
        </p:grpSpPr>
        <p:sp>
          <p:nvSpPr>
            <p:cNvPr id="4" name="Rounded Rectangle 3"/>
            <p:cNvSpPr/>
            <p:nvPr/>
          </p:nvSpPr>
          <p:spPr>
            <a:xfrm>
              <a:off x="-15603" y="2361206"/>
              <a:ext cx="4983480" cy="257556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p:cNvGrpSpPr/>
            <p:nvPr/>
          </p:nvGrpSpPr>
          <p:grpSpPr>
            <a:xfrm>
              <a:off x="278012" y="2461260"/>
              <a:ext cx="4396251" cy="2286214"/>
              <a:chOff x="236810" y="2461260"/>
              <a:chExt cx="4396251" cy="2286214"/>
            </a:xfrm>
          </p:grpSpPr>
          <p:pic>
            <p:nvPicPr>
              <p:cNvPr id="26"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t="53115"/>
              <a:stretch/>
            </p:blipFill>
            <p:spPr bwMode="auto">
              <a:xfrm>
                <a:off x="236810" y="2956560"/>
                <a:ext cx="4396251" cy="179091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30"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t="13416" b="73618"/>
              <a:stretch/>
            </p:blipFill>
            <p:spPr bwMode="auto">
              <a:xfrm>
                <a:off x="236810" y="2461260"/>
                <a:ext cx="4396251" cy="4953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grpSp>
    </p:spTree>
    <p:extLst>
      <p:ext uri="{BB962C8B-B14F-4D97-AF65-F5344CB8AC3E}">
        <p14:creationId xmlns:p14="http://schemas.microsoft.com/office/powerpoint/2010/main" val="10486439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7" name="Picture 7"/>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000" r="33895" b="43306"/>
          <a:stretch/>
        </p:blipFill>
        <p:spPr bwMode="auto">
          <a:xfrm>
            <a:off x="95252" y="619126"/>
            <a:ext cx="2574073" cy="25484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Example simulation: transient results</a:t>
            </a:r>
            <a:endParaRPr lang="en-US" dirty="0"/>
          </a:p>
        </p:txBody>
      </p:sp>
      <p:sp>
        <p:nvSpPr>
          <p:cNvPr id="4" name="Slide Number Placeholder 3"/>
          <p:cNvSpPr>
            <a:spLocks noGrp="1"/>
          </p:cNvSpPr>
          <p:nvPr>
            <p:ph type="sldNum" sz="quarter" idx="10"/>
          </p:nvPr>
        </p:nvSpPr>
        <p:spPr/>
        <p:txBody>
          <a:bodyPr lIns="0" anchor="t" anchorCtr="0"/>
          <a:lstStyle/>
          <a:p>
            <a:pPr>
              <a:defRPr/>
            </a:pPr>
            <a:fld id="{2B97888F-6AF7-4263-B69D-592D8C33BAC7}" type="slidenum">
              <a:rPr lang="en-US" smtClean="0">
                <a:solidFill>
                  <a:srgbClr val="000000"/>
                </a:solidFill>
              </a:rPr>
              <a:pPr>
                <a:defRPr/>
              </a:pPr>
              <a:t>45</a:t>
            </a:fld>
            <a:endParaRPr lang="en-US">
              <a:solidFill>
                <a:srgbClr val="000000"/>
              </a:solidFill>
            </a:endParaRPr>
          </a:p>
        </p:txBody>
      </p:sp>
      <p:sp>
        <p:nvSpPr>
          <p:cNvPr id="5" name="TextBox 4"/>
          <p:cNvSpPr txBox="1"/>
          <p:nvPr/>
        </p:nvSpPr>
        <p:spPr>
          <a:xfrm>
            <a:off x="7025152" y="697331"/>
            <a:ext cx="1923586" cy="519373"/>
          </a:xfrm>
          <a:prstGeom prst="rect">
            <a:avLst/>
          </a:prstGeom>
          <a:noFill/>
        </p:spPr>
        <p:txBody>
          <a:bodyPr wrap="square" lIns="0" tIns="28575" rIns="57150" bIns="28575" rtlCol="0" anchor="t" anchorCtr="0">
            <a:spAutoFit/>
          </a:bodyPr>
          <a:lstStyle/>
          <a:p>
            <a:r>
              <a:rPr lang="en-US" sz="1500" dirty="0">
                <a:solidFill>
                  <a:srgbClr val="000000"/>
                </a:solidFill>
              </a:rPr>
              <a:t>Voltage across CREF Load Cap</a:t>
            </a:r>
          </a:p>
        </p:txBody>
      </p:sp>
      <p:sp>
        <p:nvSpPr>
          <p:cNvPr id="12" name="TextBox 11"/>
          <p:cNvSpPr txBox="1"/>
          <p:nvPr/>
        </p:nvSpPr>
        <p:spPr>
          <a:xfrm>
            <a:off x="7039440" y="1235754"/>
            <a:ext cx="1923586" cy="519373"/>
          </a:xfrm>
          <a:prstGeom prst="rect">
            <a:avLst/>
          </a:prstGeom>
          <a:noFill/>
        </p:spPr>
        <p:txBody>
          <a:bodyPr wrap="square" lIns="0" tIns="28575" rIns="57150" bIns="28575" rtlCol="0" anchor="t" anchorCtr="0">
            <a:spAutoFit/>
          </a:bodyPr>
          <a:lstStyle/>
          <a:p>
            <a:r>
              <a:rPr lang="en-US" sz="1500" dirty="0">
                <a:solidFill>
                  <a:srgbClr val="000000"/>
                </a:solidFill>
              </a:rPr>
              <a:t>Transient Current into REFIN Pin</a:t>
            </a:r>
          </a:p>
        </p:txBody>
      </p:sp>
      <p:sp>
        <p:nvSpPr>
          <p:cNvPr id="13" name="TextBox 12"/>
          <p:cNvSpPr txBox="1"/>
          <p:nvPr/>
        </p:nvSpPr>
        <p:spPr>
          <a:xfrm>
            <a:off x="7058490" y="1847091"/>
            <a:ext cx="2152186" cy="288541"/>
          </a:xfrm>
          <a:prstGeom prst="rect">
            <a:avLst/>
          </a:prstGeom>
          <a:noFill/>
        </p:spPr>
        <p:txBody>
          <a:bodyPr wrap="square" lIns="0" tIns="28575" rIns="57150" bIns="28575" rtlCol="0" anchor="t" anchorCtr="0">
            <a:spAutoFit/>
          </a:bodyPr>
          <a:lstStyle/>
          <a:p>
            <a:r>
              <a:rPr lang="en-US" sz="1500" dirty="0">
                <a:solidFill>
                  <a:srgbClr val="000000"/>
                </a:solidFill>
              </a:rPr>
              <a:t>REFIN Pin voltage</a:t>
            </a:r>
          </a:p>
        </p:txBody>
      </p:sp>
      <p:sp>
        <p:nvSpPr>
          <p:cNvPr id="14" name="TextBox 13"/>
          <p:cNvSpPr txBox="1"/>
          <p:nvPr/>
        </p:nvSpPr>
        <p:spPr>
          <a:xfrm>
            <a:off x="7048966" y="2330836"/>
            <a:ext cx="1971211" cy="288541"/>
          </a:xfrm>
          <a:prstGeom prst="rect">
            <a:avLst/>
          </a:prstGeom>
          <a:noFill/>
        </p:spPr>
        <p:txBody>
          <a:bodyPr wrap="square" lIns="0" tIns="28575" rIns="57150" bIns="28575" rtlCol="0" anchor="t" anchorCtr="0">
            <a:spAutoFit/>
          </a:bodyPr>
          <a:lstStyle/>
          <a:p>
            <a:r>
              <a:rPr lang="en-US" sz="1500" dirty="0">
                <a:solidFill>
                  <a:srgbClr val="000000"/>
                </a:solidFill>
              </a:rPr>
              <a:t>REFIN error Voltage</a:t>
            </a:r>
          </a:p>
        </p:txBody>
      </p:sp>
      <p:sp>
        <p:nvSpPr>
          <p:cNvPr id="16" name="TextBox 15"/>
          <p:cNvSpPr txBox="1"/>
          <p:nvPr/>
        </p:nvSpPr>
        <p:spPr>
          <a:xfrm>
            <a:off x="7010866" y="3796789"/>
            <a:ext cx="2199811" cy="519373"/>
          </a:xfrm>
          <a:prstGeom prst="rect">
            <a:avLst/>
          </a:prstGeom>
          <a:noFill/>
        </p:spPr>
        <p:txBody>
          <a:bodyPr wrap="square" lIns="0" tIns="28575" rIns="57150" bIns="28575" rtlCol="0" anchor="t" anchorCtr="0">
            <a:spAutoFit/>
          </a:bodyPr>
          <a:lstStyle/>
          <a:p>
            <a:r>
              <a:rPr lang="en-US" sz="1500" dirty="0">
                <a:solidFill>
                  <a:srgbClr val="000000"/>
                </a:solidFill>
              </a:rPr>
              <a:t> CNTL switch signal</a:t>
            </a:r>
          </a:p>
          <a:p>
            <a:r>
              <a:rPr lang="en-US" sz="1500" dirty="0">
                <a:solidFill>
                  <a:srgbClr val="000000"/>
                </a:solidFill>
              </a:rPr>
              <a:t>(8xC</a:t>
            </a:r>
            <a:r>
              <a:rPr lang="en-US" sz="1500" baseline="-25000" dirty="0">
                <a:solidFill>
                  <a:srgbClr val="000000"/>
                </a:solidFill>
              </a:rPr>
              <a:t>REF</a:t>
            </a:r>
            <a:r>
              <a:rPr lang="en-US" sz="1500" dirty="0">
                <a:solidFill>
                  <a:srgbClr val="000000"/>
                </a:solidFill>
              </a:rPr>
              <a:t> Loads per Conv)</a:t>
            </a:r>
          </a:p>
        </p:txBody>
      </p:sp>
      <p:pic>
        <p:nvPicPr>
          <p:cNvPr id="368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6513" y="744805"/>
            <a:ext cx="4396251" cy="38197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017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102" y="3004366"/>
            <a:ext cx="2500313" cy="1458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extBox 16"/>
          <p:cNvSpPr txBox="1"/>
          <p:nvPr/>
        </p:nvSpPr>
        <p:spPr>
          <a:xfrm>
            <a:off x="7025153" y="3248841"/>
            <a:ext cx="1971211" cy="519373"/>
          </a:xfrm>
          <a:prstGeom prst="rect">
            <a:avLst/>
          </a:prstGeom>
          <a:noFill/>
        </p:spPr>
        <p:txBody>
          <a:bodyPr wrap="square" lIns="0" tIns="28575" rIns="57150" bIns="28575" rtlCol="0" anchor="t" anchorCtr="0">
            <a:spAutoFit/>
          </a:bodyPr>
          <a:lstStyle/>
          <a:p>
            <a:r>
              <a:rPr lang="en-US" sz="1500" dirty="0">
                <a:solidFill>
                  <a:srgbClr val="000000"/>
                </a:solidFill>
              </a:rPr>
              <a:t>Switch control signal Conv Clock (CCLK) </a:t>
            </a:r>
          </a:p>
        </p:txBody>
      </p:sp>
      <p:sp>
        <p:nvSpPr>
          <p:cNvPr id="18" name="TextBox 17"/>
          <p:cNvSpPr txBox="1"/>
          <p:nvPr/>
        </p:nvSpPr>
        <p:spPr>
          <a:xfrm>
            <a:off x="7039441" y="2739272"/>
            <a:ext cx="2085511" cy="519373"/>
          </a:xfrm>
          <a:prstGeom prst="rect">
            <a:avLst/>
          </a:prstGeom>
          <a:noFill/>
        </p:spPr>
        <p:txBody>
          <a:bodyPr wrap="square" lIns="0" tIns="28575" rIns="57150" bIns="28575" rtlCol="0" anchor="t" anchorCtr="0">
            <a:spAutoFit/>
          </a:bodyPr>
          <a:lstStyle/>
          <a:p>
            <a:r>
              <a:rPr lang="en-US" sz="1500" dirty="0">
                <a:solidFill>
                  <a:srgbClr val="000000"/>
                </a:solidFill>
              </a:rPr>
              <a:t>Switch control signal</a:t>
            </a:r>
          </a:p>
          <a:p>
            <a:r>
              <a:rPr lang="en-US" sz="1500" dirty="0">
                <a:solidFill>
                  <a:srgbClr val="000000"/>
                </a:solidFill>
              </a:rPr>
              <a:t>RESETs C</a:t>
            </a:r>
            <a:r>
              <a:rPr lang="en-US" sz="1500" baseline="-25000" dirty="0">
                <a:solidFill>
                  <a:srgbClr val="000000"/>
                </a:solidFill>
              </a:rPr>
              <a:t>REF</a:t>
            </a:r>
            <a:r>
              <a:rPr lang="en-US" sz="1500" dirty="0">
                <a:solidFill>
                  <a:srgbClr val="000000"/>
                </a:solidFill>
              </a:rPr>
              <a:t> voltage</a:t>
            </a:r>
          </a:p>
        </p:txBody>
      </p:sp>
    </p:spTree>
    <p:extLst>
      <p:ext uri="{BB962C8B-B14F-4D97-AF65-F5344CB8AC3E}">
        <p14:creationId xmlns:p14="http://schemas.microsoft.com/office/powerpoint/2010/main" val="16973468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Result: Error Signal</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46</a:t>
            </a:fld>
            <a:endParaRPr lang="en-US">
              <a:solidFill>
                <a:srgbClr val="000000"/>
              </a:solidFill>
            </a:endParaRPr>
          </a:p>
        </p:txBody>
      </p:sp>
      <p:pic>
        <p:nvPicPr>
          <p:cNvPr id="378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41" y="3028952"/>
            <a:ext cx="3424827" cy="12568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a:xfrm flipH="1" flipV="1">
            <a:off x="1301415" y="2505077"/>
            <a:ext cx="609937" cy="115228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23825" y="2142093"/>
            <a:ext cx="1672253" cy="369332"/>
          </a:xfrm>
          <a:prstGeom prst="rect">
            <a:avLst/>
          </a:prstGeom>
          <a:noFill/>
        </p:spPr>
        <p:txBody>
          <a:bodyPr wrap="none" lIns="91440" tIns="45720" rIns="91440" bIns="45720" rtlCol="0">
            <a:spAutoFit/>
          </a:bodyPr>
          <a:lstStyle/>
          <a:p>
            <a:r>
              <a:rPr lang="en-US" dirty="0" smtClean="0">
                <a:solidFill>
                  <a:srgbClr val="FF0000"/>
                </a:solidFill>
              </a:rPr>
              <a:t>Check Settling</a:t>
            </a:r>
            <a:endParaRPr lang="en-US" dirty="0">
              <a:solidFill>
                <a:srgbClr val="FF0000"/>
              </a:solidFill>
            </a:endParaRPr>
          </a:p>
        </p:txBody>
      </p:sp>
      <p:sp>
        <p:nvSpPr>
          <p:cNvPr id="7" name="Rectangle 6"/>
          <p:cNvSpPr/>
          <p:nvPr/>
        </p:nvSpPr>
        <p:spPr>
          <a:xfrm>
            <a:off x="1785770" y="3028950"/>
            <a:ext cx="1710496" cy="1314450"/>
          </a:xfrm>
          <a:prstGeom prst="rect">
            <a:avLst/>
          </a:prstGeom>
          <a:noFill/>
          <a:ln>
            <a:solidFill>
              <a:srgbClr val="000099"/>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rgbClr val="FFFFFF"/>
              </a:solidFill>
            </a:endParaRPr>
          </a:p>
        </p:txBody>
      </p:sp>
      <p:pic>
        <p:nvPicPr>
          <p:cNvPr id="389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6472" y="877824"/>
            <a:ext cx="5001768" cy="3699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a:xfrm>
            <a:off x="5168900" y="1333502"/>
            <a:ext cx="1108456" cy="139396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399468" y="2727467"/>
            <a:ext cx="2207832" cy="738664"/>
          </a:xfrm>
          <a:prstGeom prst="rect">
            <a:avLst/>
          </a:prstGeom>
          <a:solidFill>
            <a:schemeClr val="bg1"/>
          </a:solidFill>
        </p:spPr>
        <p:txBody>
          <a:bodyPr wrap="square" lIns="91440" tIns="45720" rIns="91440" bIns="45720" rtlCol="0">
            <a:spAutoFit/>
          </a:bodyPr>
          <a:lstStyle/>
          <a:p>
            <a:r>
              <a:rPr lang="en-US" sz="1400" dirty="0">
                <a:solidFill>
                  <a:srgbClr val="FF0000"/>
                </a:solidFill>
              </a:rPr>
              <a:t>Look at droop error over many conversions</a:t>
            </a:r>
          </a:p>
          <a:p>
            <a:r>
              <a:rPr lang="en-US" sz="1400" dirty="0">
                <a:solidFill>
                  <a:srgbClr val="FF0000"/>
                </a:solidFill>
              </a:rPr>
              <a:t>Droop &lt; ~1LSB</a:t>
            </a:r>
          </a:p>
        </p:txBody>
      </p:sp>
      <p:cxnSp>
        <p:nvCxnSpPr>
          <p:cNvPr id="14" name="Straight Arrow Connector 13"/>
          <p:cNvCxnSpPr/>
          <p:nvPr/>
        </p:nvCxnSpPr>
        <p:spPr>
          <a:xfrm flipH="1">
            <a:off x="6851650" y="1187452"/>
            <a:ext cx="1511300" cy="15400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8191500" y="4140200"/>
            <a:ext cx="704850" cy="355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rgbClr val="FFFFFF"/>
              </a:solidFill>
            </a:endParaRPr>
          </a:p>
        </p:txBody>
      </p:sp>
    </p:spTree>
    <p:extLst>
      <p:ext uri="{BB962C8B-B14F-4D97-AF65-F5344CB8AC3E}">
        <p14:creationId xmlns:p14="http://schemas.microsoft.com/office/powerpoint/2010/main" val="283077945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6472" y="877824"/>
            <a:ext cx="5001768" cy="3699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654" y="2842907"/>
            <a:ext cx="3433646" cy="15004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Key Result: Error Signal</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47</a:t>
            </a:fld>
            <a:endParaRPr lang="en-US">
              <a:solidFill>
                <a:srgbClr val="000000"/>
              </a:solidFill>
            </a:endParaRPr>
          </a:p>
        </p:txBody>
      </p:sp>
      <p:cxnSp>
        <p:nvCxnSpPr>
          <p:cNvPr id="5" name="Straight Arrow Connector 4"/>
          <p:cNvCxnSpPr/>
          <p:nvPr/>
        </p:nvCxnSpPr>
        <p:spPr>
          <a:xfrm flipV="1">
            <a:off x="2089150" y="2641601"/>
            <a:ext cx="431800" cy="9515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374900" y="2320409"/>
            <a:ext cx="1672253" cy="369332"/>
          </a:xfrm>
          <a:prstGeom prst="rect">
            <a:avLst/>
          </a:prstGeom>
          <a:noFill/>
        </p:spPr>
        <p:txBody>
          <a:bodyPr wrap="none" lIns="91440" tIns="45720" rIns="91440" bIns="45720" rtlCol="0">
            <a:spAutoFit/>
          </a:bodyPr>
          <a:lstStyle/>
          <a:p>
            <a:r>
              <a:rPr lang="en-US" dirty="0" smtClean="0">
                <a:solidFill>
                  <a:srgbClr val="FF0000"/>
                </a:solidFill>
              </a:rPr>
              <a:t>Check Settling</a:t>
            </a:r>
            <a:endParaRPr lang="en-US" dirty="0">
              <a:solidFill>
                <a:srgbClr val="FF0000"/>
              </a:solidFill>
            </a:endParaRPr>
          </a:p>
        </p:txBody>
      </p:sp>
      <p:sp>
        <p:nvSpPr>
          <p:cNvPr id="7" name="Rectangle 6"/>
          <p:cNvSpPr/>
          <p:nvPr/>
        </p:nvSpPr>
        <p:spPr>
          <a:xfrm>
            <a:off x="1785770" y="3028950"/>
            <a:ext cx="1928980" cy="1314450"/>
          </a:xfrm>
          <a:prstGeom prst="rect">
            <a:avLst/>
          </a:prstGeom>
          <a:noFill/>
          <a:ln>
            <a:solidFill>
              <a:srgbClr val="000099"/>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rgbClr val="FFFFFF"/>
              </a:solidFill>
            </a:endParaRPr>
          </a:p>
        </p:txBody>
      </p:sp>
      <p:sp>
        <p:nvSpPr>
          <p:cNvPr id="11" name="TextBox 10"/>
          <p:cNvSpPr txBox="1"/>
          <p:nvPr/>
        </p:nvSpPr>
        <p:spPr>
          <a:xfrm>
            <a:off x="5399468" y="2727468"/>
            <a:ext cx="2207832" cy="1169551"/>
          </a:xfrm>
          <a:prstGeom prst="rect">
            <a:avLst/>
          </a:prstGeom>
          <a:solidFill>
            <a:schemeClr val="bg1"/>
          </a:solidFill>
        </p:spPr>
        <p:txBody>
          <a:bodyPr wrap="square" lIns="91440" tIns="45720" rIns="91440" bIns="45720" rtlCol="0">
            <a:spAutoFit/>
          </a:bodyPr>
          <a:lstStyle/>
          <a:p>
            <a:r>
              <a:rPr lang="en-US" sz="1400" dirty="0">
                <a:solidFill>
                  <a:srgbClr val="FF0000"/>
                </a:solidFill>
              </a:rPr>
              <a:t>Look at droop error over many conversions</a:t>
            </a:r>
          </a:p>
          <a:p>
            <a:r>
              <a:rPr lang="en-US" sz="1400" dirty="0">
                <a:solidFill>
                  <a:srgbClr val="FF0000"/>
                </a:solidFill>
              </a:rPr>
              <a:t>~500 conversions</a:t>
            </a:r>
          </a:p>
          <a:p>
            <a:r>
              <a:rPr lang="en-US" sz="1400" dirty="0">
                <a:solidFill>
                  <a:srgbClr val="FF0000"/>
                </a:solidFill>
              </a:rPr>
              <a:t>Droop 7mV &gt;&gt; ~1LSB</a:t>
            </a:r>
          </a:p>
          <a:p>
            <a:r>
              <a:rPr lang="en-US" sz="1400" dirty="0">
                <a:solidFill>
                  <a:srgbClr val="FF0000"/>
                </a:solidFill>
              </a:rPr>
              <a:t>(not Optimal)</a:t>
            </a:r>
          </a:p>
        </p:txBody>
      </p:sp>
      <p:cxnSp>
        <p:nvCxnSpPr>
          <p:cNvPr id="14" name="Straight Arrow Connector 13"/>
          <p:cNvCxnSpPr/>
          <p:nvPr/>
        </p:nvCxnSpPr>
        <p:spPr>
          <a:xfrm flipH="1">
            <a:off x="6851650" y="1492252"/>
            <a:ext cx="1339850" cy="12352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8191500" y="4140200"/>
            <a:ext cx="704850" cy="355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rgbClr val="FFFFFF"/>
              </a:solidFill>
            </a:endParaRPr>
          </a:p>
        </p:txBody>
      </p:sp>
      <p:sp>
        <p:nvSpPr>
          <p:cNvPr id="13" name="TextBox 12"/>
          <p:cNvSpPr txBox="1"/>
          <p:nvPr/>
        </p:nvSpPr>
        <p:spPr>
          <a:xfrm>
            <a:off x="123824" y="1002784"/>
            <a:ext cx="3288080" cy="369332"/>
          </a:xfrm>
          <a:prstGeom prst="rect">
            <a:avLst/>
          </a:prstGeom>
          <a:noFill/>
        </p:spPr>
        <p:txBody>
          <a:bodyPr wrap="none" lIns="91440" tIns="45720" rIns="91440" bIns="45720" rtlCol="0">
            <a:spAutoFit/>
          </a:bodyPr>
          <a:lstStyle/>
          <a:p>
            <a:r>
              <a:rPr lang="en-US" dirty="0" smtClean="0">
                <a:solidFill>
                  <a:srgbClr val="FF0000"/>
                </a:solidFill>
              </a:rPr>
              <a:t>Example with excessive droop</a:t>
            </a:r>
          </a:p>
        </p:txBody>
      </p:sp>
      <p:sp>
        <p:nvSpPr>
          <p:cNvPr id="10" name="Rectangle 9"/>
          <p:cNvSpPr/>
          <p:nvPr/>
        </p:nvSpPr>
        <p:spPr>
          <a:xfrm>
            <a:off x="173154" y="1557055"/>
            <a:ext cx="2462096" cy="1200329"/>
          </a:xfrm>
          <a:prstGeom prst="rect">
            <a:avLst/>
          </a:prstGeom>
        </p:spPr>
        <p:txBody>
          <a:bodyPr wrap="square" lIns="91440" tIns="45720" rIns="91440" bIns="45720">
            <a:spAutoFit/>
          </a:bodyPr>
          <a:lstStyle/>
          <a:p>
            <a:r>
              <a:rPr lang="en-US" dirty="0" smtClean="0">
                <a:solidFill>
                  <a:srgbClr val="FF0000"/>
                </a:solidFill>
              </a:rPr>
              <a:t>OPA320 Stable driving load,</a:t>
            </a:r>
          </a:p>
          <a:p>
            <a:r>
              <a:rPr lang="en-US" dirty="0" smtClean="0">
                <a:solidFill>
                  <a:srgbClr val="FF0000"/>
                </a:solidFill>
              </a:rPr>
              <a:t> but unable to recover at 1-MSPS.</a:t>
            </a:r>
            <a:endParaRPr lang="en-US" dirty="0">
              <a:solidFill>
                <a:srgbClr val="FF0000"/>
              </a:solidFill>
            </a:endParaRPr>
          </a:p>
        </p:txBody>
      </p:sp>
      <p:cxnSp>
        <p:nvCxnSpPr>
          <p:cNvPr id="18" name="Straight Arrow Connector 17"/>
          <p:cNvCxnSpPr/>
          <p:nvPr/>
        </p:nvCxnSpPr>
        <p:spPr>
          <a:xfrm flipV="1">
            <a:off x="769203" y="2727467"/>
            <a:ext cx="90487" cy="6694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6" idx="1"/>
          </p:cNvCxnSpPr>
          <p:nvPr/>
        </p:nvCxnSpPr>
        <p:spPr>
          <a:xfrm flipH="1" flipV="1">
            <a:off x="7607302" y="3897019"/>
            <a:ext cx="687423" cy="29525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66063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Result: Average Current</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48</a:t>
            </a:fld>
            <a:endParaRPr lang="en-US">
              <a:solidFill>
                <a:srgbClr val="000000"/>
              </a:solidFill>
            </a:endParaRPr>
          </a:p>
        </p:txBody>
      </p:sp>
      <p:sp>
        <p:nvSpPr>
          <p:cNvPr id="3" name="Rectangle 2"/>
          <p:cNvSpPr/>
          <p:nvPr/>
        </p:nvSpPr>
        <p:spPr>
          <a:xfrm>
            <a:off x="391945" y="791188"/>
            <a:ext cx="2787650" cy="646331"/>
          </a:xfrm>
          <a:prstGeom prst="rect">
            <a:avLst/>
          </a:prstGeom>
        </p:spPr>
        <p:txBody>
          <a:bodyPr wrap="square" lIns="91440" tIns="45720" rIns="91440" bIns="45720">
            <a:spAutoFit/>
          </a:bodyPr>
          <a:lstStyle/>
          <a:p>
            <a:r>
              <a:rPr lang="en-US" dirty="0" smtClean="0">
                <a:solidFill>
                  <a:srgbClr val="000000"/>
                </a:solidFill>
              </a:rPr>
              <a:t>Average Current per Datasheet spec is 300</a:t>
            </a:r>
            <a:r>
              <a:rPr lang="en-US" dirty="0" smtClean="0">
                <a:solidFill>
                  <a:srgbClr val="000000"/>
                </a:solidFill>
                <a:latin typeface="Calibri"/>
              </a:rPr>
              <a:t>µ</a:t>
            </a:r>
            <a:r>
              <a:rPr lang="en-US" dirty="0" smtClean="0">
                <a:solidFill>
                  <a:srgbClr val="000000"/>
                </a:solidFill>
              </a:rPr>
              <a:t>A</a:t>
            </a:r>
            <a:endParaRPr lang="en-US" dirty="0">
              <a:solidFill>
                <a:srgbClr val="000000"/>
              </a:solidFill>
            </a:endParaRPr>
          </a:p>
        </p:txBody>
      </p:sp>
      <p:sp>
        <p:nvSpPr>
          <p:cNvPr id="8" name="Rectangle 7"/>
          <p:cNvSpPr/>
          <p:nvPr/>
        </p:nvSpPr>
        <p:spPr>
          <a:xfrm>
            <a:off x="305609" y="1392946"/>
            <a:ext cx="2787650" cy="923330"/>
          </a:xfrm>
          <a:prstGeom prst="rect">
            <a:avLst/>
          </a:prstGeom>
        </p:spPr>
        <p:txBody>
          <a:bodyPr wrap="square" lIns="91440" tIns="45720" rIns="91440" bIns="45720">
            <a:spAutoFit/>
          </a:bodyPr>
          <a:lstStyle/>
          <a:p>
            <a:r>
              <a:rPr lang="en-US" dirty="0" smtClean="0">
                <a:solidFill>
                  <a:srgbClr val="000000"/>
                </a:solidFill>
              </a:rPr>
              <a:t>Average Current per simulation spec is 530</a:t>
            </a:r>
            <a:r>
              <a:rPr lang="en-US" dirty="0" smtClean="0">
                <a:solidFill>
                  <a:srgbClr val="000000"/>
                </a:solidFill>
                <a:latin typeface="Calibri"/>
              </a:rPr>
              <a:t>µ</a:t>
            </a:r>
            <a:r>
              <a:rPr lang="en-US" dirty="0" smtClean="0">
                <a:solidFill>
                  <a:srgbClr val="000000"/>
                </a:solidFill>
              </a:rPr>
              <a:t>A</a:t>
            </a:r>
          </a:p>
          <a:p>
            <a:endParaRPr lang="en-US" dirty="0">
              <a:solidFill>
                <a:srgbClr val="000000"/>
              </a:solidFill>
            </a:endParaRPr>
          </a:p>
        </p:txBody>
      </p:sp>
      <p:cxnSp>
        <p:nvCxnSpPr>
          <p:cNvPr id="6" name="Straight Arrow Connector 5"/>
          <p:cNvCxnSpPr/>
          <p:nvPr/>
        </p:nvCxnSpPr>
        <p:spPr>
          <a:xfrm flipH="1" flipV="1">
            <a:off x="2018213" y="2815047"/>
            <a:ext cx="515983" cy="57476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58312" y="2512289"/>
            <a:ext cx="1911902" cy="592470"/>
          </a:xfrm>
          <a:prstGeom prst="rect">
            <a:avLst/>
          </a:prstGeom>
          <a:noFill/>
        </p:spPr>
        <p:txBody>
          <a:bodyPr wrap="none" lIns="91440" tIns="45720" rIns="91440" bIns="45720" rtlCol="0">
            <a:spAutoFit/>
          </a:bodyPr>
          <a:lstStyle/>
          <a:p>
            <a:r>
              <a:rPr lang="en-US" sz="1600" dirty="0">
                <a:solidFill>
                  <a:srgbClr val="FF0000"/>
                </a:solidFill>
              </a:rPr>
              <a:t>Simulation Current</a:t>
            </a:r>
          </a:p>
          <a:p>
            <a:r>
              <a:rPr lang="en-US" sz="1600" dirty="0">
                <a:solidFill>
                  <a:srgbClr val="FF0000"/>
                </a:solidFill>
              </a:rPr>
              <a:t> Meter</a:t>
            </a:r>
          </a:p>
        </p:txBody>
      </p:sp>
      <p:sp>
        <p:nvSpPr>
          <p:cNvPr id="11" name="TextBox 10"/>
          <p:cNvSpPr txBox="1"/>
          <p:nvPr/>
        </p:nvSpPr>
        <p:spPr>
          <a:xfrm>
            <a:off x="305609" y="1959403"/>
            <a:ext cx="3852337" cy="369332"/>
          </a:xfrm>
          <a:prstGeom prst="rect">
            <a:avLst/>
          </a:prstGeom>
          <a:noFill/>
        </p:spPr>
        <p:txBody>
          <a:bodyPr wrap="none" lIns="91440" tIns="45720" rIns="91440" bIns="45720" rtlCol="0">
            <a:spAutoFit/>
          </a:bodyPr>
          <a:lstStyle/>
          <a:p>
            <a:r>
              <a:rPr lang="en-US" dirty="0" smtClean="0">
                <a:solidFill>
                  <a:srgbClr val="000000"/>
                </a:solidFill>
              </a:rPr>
              <a:t>Useful to compare sim vs datasheet</a:t>
            </a:r>
            <a:endParaRPr lang="en-US" dirty="0">
              <a:solidFill>
                <a:srgbClr val="000000"/>
              </a:solidFill>
            </a:endParaRPr>
          </a:p>
        </p:txBody>
      </p:sp>
      <p:pic>
        <p:nvPicPr>
          <p:cNvPr id="696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2232" y="579751"/>
            <a:ext cx="5001768" cy="3497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6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4" y="3026664"/>
            <a:ext cx="4317253" cy="1252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2919550" y="3028950"/>
            <a:ext cx="1470856" cy="1314450"/>
          </a:xfrm>
          <a:prstGeom prst="rect">
            <a:avLst/>
          </a:prstGeom>
          <a:noFill/>
          <a:ln>
            <a:solidFill>
              <a:srgbClr val="000099"/>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rgbClr val="FFFFFF"/>
              </a:solidFill>
            </a:endParaRPr>
          </a:p>
        </p:txBody>
      </p:sp>
      <p:sp>
        <p:nvSpPr>
          <p:cNvPr id="12" name="Rectangle 11"/>
          <p:cNvSpPr/>
          <p:nvPr/>
        </p:nvSpPr>
        <p:spPr>
          <a:xfrm>
            <a:off x="5842527" y="2186252"/>
            <a:ext cx="2566852" cy="784830"/>
          </a:xfrm>
          <a:prstGeom prst="rect">
            <a:avLst/>
          </a:prstGeom>
          <a:solidFill>
            <a:schemeClr val="bg1"/>
          </a:solidFill>
        </p:spPr>
        <p:txBody>
          <a:bodyPr wrap="square" lIns="91440" tIns="45720" rIns="91440" bIns="45720">
            <a:spAutoFit/>
          </a:bodyPr>
          <a:lstStyle/>
          <a:p>
            <a:r>
              <a:rPr lang="en-US" sz="1500" dirty="0">
                <a:solidFill>
                  <a:srgbClr val="000000"/>
                </a:solidFill>
              </a:rPr>
              <a:t>Simulator calculates average current and displays value</a:t>
            </a:r>
            <a:endParaRPr lang="en-US" dirty="0">
              <a:solidFill>
                <a:srgbClr val="000000"/>
              </a:solidFill>
            </a:endParaRPr>
          </a:p>
        </p:txBody>
      </p:sp>
      <p:cxnSp>
        <p:nvCxnSpPr>
          <p:cNvPr id="13" name="Straight Arrow Connector 12"/>
          <p:cNvCxnSpPr/>
          <p:nvPr/>
        </p:nvCxnSpPr>
        <p:spPr>
          <a:xfrm flipV="1">
            <a:off x="6838406" y="1291031"/>
            <a:ext cx="83560" cy="85303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14" name="Picture 6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0871" y="3412407"/>
            <a:ext cx="4456891" cy="8913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ounded Rectangle 16"/>
          <p:cNvSpPr/>
          <p:nvPr/>
        </p:nvSpPr>
        <p:spPr>
          <a:xfrm>
            <a:off x="4591050" y="3797635"/>
            <a:ext cx="4552950" cy="215566"/>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rgbClr val="FFFFFF"/>
              </a:solidFill>
            </a:endParaRPr>
          </a:p>
        </p:txBody>
      </p:sp>
    </p:spTree>
    <p:extLst>
      <p:ext uri="{BB962C8B-B14F-4D97-AF65-F5344CB8AC3E}">
        <p14:creationId xmlns:p14="http://schemas.microsoft.com/office/powerpoint/2010/main" val="38154565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2232" y="576072"/>
            <a:ext cx="5001768" cy="4407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Key Result: Average Current</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49</a:t>
            </a:fld>
            <a:endParaRPr lang="en-US">
              <a:solidFill>
                <a:srgbClr val="000000"/>
              </a:solidFill>
            </a:endParaRPr>
          </a:p>
        </p:txBody>
      </p:sp>
      <p:sp>
        <p:nvSpPr>
          <p:cNvPr id="3" name="Rectangle 2"/>
          <p:cNvSpPr/>
          <p:nvPr/>
        </p:nvSpPr>
        <p:spPr>
          <a:xfrm>
            <a:off x="391945" y="791188"/>
            <a:ext cx="2787650" cy="646331"/>
          </a:xfrm>
          <a:prstGeom prst="rect">
            <a:avLst/>
          </a:prstGeom>
        </p:spPr>
        <p:txBody>
          <a:bodyPr wrap="square" lIns="91440" tIns="45720" rIns="91440" bIns="45720">
            <a:spAutoFit/>
          </a:bodyPr>
          <a:lstStyle/>
          <a:p>
            <a:r>
              <a:rPr lang="en-US" dirty="0" smtClean="0">
                <a:solidFill>
                  <a:srgbClr val="000000"/>
                </a:solidFill>
              </a:rPr>
              <a:t>Average Current per Datasheet spec is 300</a:t>
            </a:r>
            <a:r>
              <a:rPr lang="en-US" dirty="0" smtClean="0">
                <a:solidFill>
                  <a:srgbClr val="000000"/>
                </a:solidFill>
                <a:latin typeface="Calibri"/>
              </a:rPr>
              <a:t>µ</a:t>
            </a:r>
            <a:r>
              <a:rPr lang="en-US" dirty="0" smtClean="0">
                <a:solidFill>
                  <a:srgbClr val="000000"/>
                </a:solidFill>
              </a:rPr>
              <a:t>A</a:t>
            </a:r>
            <a:endParaRPr lang="en-US" dirty="0">
              <a:solidFill>
                <a:srgbClr val="000000"/>
              </a:solidFill>
            </a:endParaRPr>
          </a:p>
        </p:txBody>
      </p:sp>
      <p:sp>
        <p:nvSpPr>
          <p:cNvPr id="8" name="Rectangle 7"/>
          <p:cNvSpPr/>
          <p:nvPr/>
        </p:nvSpPr>
        <p:spPr>
          <a:xfrm>
            <a:off x="305609" y="1392946"/>
            <a:ext cx="2787650" cy="923330"/>
          </a:xfrm>
          <a:prstGeom prst="rect">
            <a:avLst/>
          </a:prstGeom>
        </p:spPr>
        <p:txBody>
          <a:bodyPr wrap="square" lIns="91440" tIns="45720" rIns="91440" bIns="45720">
            <a:spAutoFit/>
          </a:bodyPr>
          <a:lstStyle/>
          <a:p>
            <a:r>
              <a:rPr lang="en-US" dirty="0" smtClean="0">
                <a:solidFill>
                  <a:srgbClr val="000000"/>
                </a:solidFill>
              </a:rPr>
              <a:t>Average Current per simulation spec is 530</a:t>
            </a:r>
            <a:r>
              <a:rPr lang="en-US" dirty="0" smtClean="0">
                <a:solidFill>
                  <a:srgbClr val="000000"/>
                </a:solidFill>
                <a:latin typeface="Calibri"/>
              </a:rPr>
              <a:t>µ</a:t>
            </a:r>
            <a:r>
              <a:rPr lang="en-US" dirty="0" smtClean="0">
                <a:solidFill>
                  <a:srgbClr val="000000"/>
                </a:solidFill>
              </a:rPr>
              <a:t>A</a:t>
            </a:r>
          </a:p>
          <a:p>
            <a:endParaRPr lang="en-US" dirty="0">
              <a:solidFill>
                <a:srgbClr val="000000"/>
              </a:solidFill>
            </a:endParaRPr>
          </a:p>
        </p:txBody>
      </p:sp>
      <p:cxnSp>
        <p:nvCxnSpPr>
          <p:cNvPr id="6" name="Straight Arrow Connector 5"/>
          <p:cNvCxnSpPr/>
          <p:nvPr/>
        </p:nvCxnSpPr>
        <p:spPr>
          <a:xfrm flipH="1" flipV="1">
            <a:off x="2018213" y="2815047"/>
            <a:ext cx="515983" cy="57476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58312" y="2512289"/>
            <a:ext cx="1911902" cy="592470"/>
          </a:xfrm>
          <a:prstGeom prst="rect">
            <a:avLst/>
          </a:prstGeom>
          <a:noFill/>
        </p:spPr>
        <p:txBody>
          <a:bodyPr wrap="none" lIns="91440" tIns="45720" rIns="91440" bIns="45720" rtlCol="0">
            <a:spAutoFit/>
          </a:bodyPr>
          <a:lstStyle/>
          <a:p>
            <a:r>
              <a:rPr lang="en-US" sz="1600" dirty="0">
                <a:solidFill>
                  <a:srgbClr val="FF0000"/>
                </a:solidFill>
              </a:rPr>
              <a:t>Simulation Current</a:t>
            </a:r>
          </a:p>
          <a:p>
            <a:r>
              <a:rPr lang="en-US" sz="1600" dirty="0">
                <a:solidFill>
                  <a:srgbClr val="FF0000"/>
                </a:solidFill>
              </a:rPr>
              <a:t> Meter</a:t>
            </a:r>
          </a:p>
        </p:txBody>
      </p:sp>
      <p:sp>
        <p:nvSpPr>
          <p:cNvPr id="11" name="TextBox 10"/>
          <p:cNvSpPr txBox="1"/>
          <p:nvPr/>
        </p:nvSpPr>
        <p:spPr>
          <a:xfrm>
            <a:off x="305609" y="1959403"/>
            <a:ext cx="3852337" cy="369332"/>
          </a:xfrm>
          <a:prstGeom prst="rect">
            <a:avLst/>
          </a:prstGeom>
          <a:noFill/>
        </p:spPr>
        <p:txBody>
          <a:bodyPr wrap="none" lIns="91440" tIns="45720" rIns="91440" bIns="45720" rtlCol="0">
            <a:spAutoFit/>
          </a:bodyPr>
          <a:lstStyle/>
          <a:p>
            <a:r>
              <a:rPr lang="en-US" dirty="0" smtClean="0">
                <a:solidFill>
                  <a:srgbClr val="000000"/>
                </a:solidFill>
              </a:rPr>
              <a:t>Useful to compare sim vs datasheet</a:t>
            </a:r>
            <a:endParaRPr lang="en-US" dirty="0">
              <a:solidFill>
                <a:srgbClr val="000000"/>
              </a:solidFill>
            </a:endParaRPr>
          </a:p>
        </p:txBody>
      </p:sp>
      <p:pic>
        <p:nvPicPr>
          <p:cNvPr id="696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577" y="3026664"/>
            <a:ext cx="4317253" cy="1252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2919550" y="3028950"/>
            <a:ext cx="1470856" cy="1314450"/>
          </a:xfrm>
          <a:prstGeom prst="rect">
            <a:avLst/>
          </a:prstGeom>
          <a:noFill/>
          <a:ln>
            <a:solidFill>
              <a:srgbClr val="000099"/>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solidFill>
                <a:srgbClr val="FFFFFF"/>
              </a:solidFill>
            </a:endParaRPr>
          </a:p>
        </p:txBody>
      </p:sp>
      <p:cxnSp>
        <p:nvCxnSpPr>
          <p:cNvPr id="17" name="Straight Arrow Connector 16"/>
          <p:cNvCxnSpPr/>
          <p:nvPr/>
        </p:nvCxnSpPr>
        <p:spPr>
          <a:xfrm flipH="1" flipV="1">
            <a:off x="5721936" y="1882337"/>
            <a:ext cx="407974" cy="59306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6129910" y="2408575"/>
            <a:ext cx="2805084" cy="519373"/>
          </a:xfrm>
          <a:prstGeom prst="rect">
            <a:avLst/>
          </a:prstGeom>
          <a:solidFill>
            <a:schemeClr val="bg1"/>
          </a:solidFill>
        </p:spPr>
        <p:txBody>
          <a:bodyPr wrap="square" lIns="57150" tIns="28575" rIns="57150" bIns="28575" rtlCol="0">
            <a:spAutoFit/>
          </a:bodyPr>
          <a:lstStyle/>
          <a:p>
            <a:r>
              <a:rPr lang="en-US" sz="1500" dirty="0">
                <a:solidFill>
                  <a:srgbClr val="000000"/>
                </a:solidFill>
              </a:rPr>
              <a:t>1.  Click/select the Current transient curve </a:t>
            </a:r>
          </a:p>
        </p:txBody>
      </p:sp>
      <p:cxnSp>
        <p:nvCxnSpPr>
          <p:cNvPr id="21" name="Straight Arrow Connector 20"/>
          <p:cNvCxnSpPr/>
          <p:nvPr/>
        </p:nvCxnSpPr>
        <p:spPr>
          <a:xfrm flipH="1" flipV="1">
            <a:off x="4999126" y="1140987"/>
            <a:ext cx="1130785" cy="217044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6129910" y="3191365"/>
            <a:ext cx="2566852" cy="600164"/>
          </a:xfrm>
          <a:prstGeom prst="rect">
            <a:avLst/>
          </a:prstGeom>
          <a:solidFill>
            <a:schemeClr val="bg1"/>
          </a:solidFill>
        </p:spPr>
        <p:txBody>
          <a:bodyPr wrap="square" lIns="91440" tIns="45720" rIns="91440" bIns="45720">
            <a:spAutoFit/>
          </a:bodyPr>
          <a:lstStyle/>
          <a:p>
            <a:r>
              <a:rPr lang="en-US" sz="1500" dirty="0">
                <a:solidFill>
                  <a:srgbClr val="000000"/>
                </a:solidFill>
              </a:rPr>
              <a:t>2.Select Process… </a:t>
            </a:r>
            <a:r>
              <a:rPr lang="en-US" sz="1500" dirty="0">
                <a:solidFill>
                  <a:srgbClr val="000000"/>
                </a:solidFill>
                <a:sym typeface="Wingdings" panose="05000000000000000000" pitchFamily="2" charset="2"/>
              </a:rPr>
              <a:t> Averages… on Top Menu</a:t>
            </a:r>
            <a:r>
              <a:rPr lang="en-US" dirty="0" smtClean="0">
                <a:solidFill>
                  <a:srgbClr val="000000"/>
                </a:solidFill>
              </a:rPr>
              <a:t>. </a:t>
            </a:r>
            <a:endParaRPr lang="en-US" dirty="0">
              <a:solidFill>
                <a:srgbClr val="000000"/>
              </a:solidFill>
            </a:endParaRPr>
          </a:p>
        </p:txBody>
      </p:sp>
    </p:spTree>
    <p:extLst>
      <p:ext uri="{BB962C8B-B14F-4D97-AF65-F5344CB8AC3E}">
        <p14:creationId xmlns:p14="http://schemas.microsoft.com/office/powerpoint/2010/main" val="8919662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Initial </a:t>
            </a:r>
            <a:r>
              <a:rPr lang="en-US" dirty="0" smtClean="0"/>
              <a:t>Accuracy and Solder Shift</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5</a:t>
            </a:fld>
            <a:endParaRPr lang="en-US" dirty="0"/>
          </a:p>
        </p:txBody>
      </p:sp>
      <p:sp>
        <p:nvSpPr>
          <p:cNvPr id="6" name="TextBox 5"/>
          <p:cNvSpPr txBox="1"/>
          <p:nvPr/>
        </p:nvSpPr>
        <p:spPr>
          <a:xfrm>
            <a:off x="333375" y="3677526"/>
            <a:ext cx="8191500" cy="888705"/>
          </a:xfrm>
          <a:prstGeom prst="rect">
            <a:avLst/>
          </a:prstGeom>
          <a:noFill/>
        </p:spPr>
        <p:txBody>
          <a:bodyPr wrap="square" lIns="57150" tIns="28575" rIns="57150" bIns="28575" rtlCol="0">
            <a:spAutoFit/>
          </a:bodyPr>
          <a:lstStyle/>
          <a:p>
            <a:pPr marL="285750" indent="-285750">
              <a:buFont typeface="Arial" panose="020B0604020202020204" pitchFamily="34" charset="0"/>
              <a:buChar char="•"/>
            </a:pPr>
            <a:r>
              <a:rPr lang="en-US" dirty="0" smtClean="0"/>
              <a:t>The solder shift is for a specific test condition: </a:t>
            </a:r>
          </a:p>
          <a:p>
            <a:pPr marL="742950" lvl="1" indent="-285750">
              <a:buFont typeface="Arial" panose="020B0604020202020204" pitchFamily="34" charset="0"/>
              <a:buChar char="•"/>
            </a:pPr>
            <a:r>
              <a:rPr lang="en-US" dirty="0" smtClean="0"/>
              <a:t>Example: PCB thickness, area, and soldering profile.  </a:t>
            </a:r>
          </a:p>
          <a:p>
            <a:pPr marL="742950" lvl="1" indent="-285750">
              <a:buFont typeface="Arial" panose="020B0604020202020204" pitchFamily="34" charset="0"/>
              <a:buChar char="•"/>
            </a:pPr>
            <a:r>
              <a:rPr lang="en-US" dirty="0" smtClean="0"/>
              <a:t>Other conditions (e.g. multiple reflows) could have larger shifts.</a:t>
            </a:r>
          </a:p>
        </p:txBody>
      </p:sp>
      <p:graphicFrame>
        <p:nvGraphicFramePr>
          <p:cNvPr id="7" name="Object 6"/>
          <p:cNvGraphicFramePr>
            <a:graphicFrameLocks noChangeAspect="1"/>
          </p:cNvGraphicFramePr>
          <p:nvPr>
            <p:extLst>
              <p:ext uri="{D42A27DB-BD31-4B8C-83A1-F6EECF244321}">
                <p14:modId xmlns:p14="http://schemas.microsoft.com/office/powerpoint/2010/main" val="2400509191"/>
              </p:ext>
            </p:extLst>
          </p:nvPr>
        </p:nvGraphicFramePr>
        <p:xfrm>
          <a:off x="476251" y="728266"/>
          <a:ext cx="8153797" cy="2891234"/>
        </p:xfrm>
        <a:graphic>
          <a:graphicData uri="http://schemas.openxmlformats.org/presentationml/2006/ole">
            <mc:AlternateContent xmlns:mc="http://schemas.openxmlformats.org/markup-compatibility/2006">
              <mc:Choice xmlns:v="urn:schemas-microsoft-com:vml" Requires="v">
                <p:oleObj spid="_x0000_s61014" name="Visio" r:id="rId4" imgW="13045476" imgH="4625424" progId="Visio.Drawing.15">
                  <p:embed/>
                </p:oleObj>
              </mc:Choice>
              <mc:Fallback>
                <p:oleObj name="Visio" r:id="rId4" imgW="13045476" imgH="4625424" progId="Visio.Drawing.15">
                  <p:embed/>
                  <p:pic>
                    <p:nvPicPr>
                      <p:cNvPr id="0" name=""/>
                      <p:cNvPicPr/>
                      <p:nvPr/>
                    </p:nvPicPr>
                    <p:blipFill>
                      <a:blip r:embed="rId5"/>
                      <a:stretch>
                        <a:fillRect/>
                      </a:stretch>
                    </p:blipFill>
                    <p:spPr>
                      <a:xfrm>
                        <a:off x="476251" y="728266"/>
                        <a:ext cx="8153797" cy="2891234"/>
                      </a:xfrm>
                      <a:prstGeom prst="rect">
                        <a:avLst/>
                      </a:prstGeom>
                    </p:spPr>
                  </p:pic>
                </p:oleObj>
              </mc:Fallback>
            </mc:AlternateContent>
          </a:graphicData>
        </a:graphic>
      </p:graphicFrame>
    </p:spTree>
    <p:extLst>
      <p:ext uri="{BB962C8B-B14F-4D97-AF65-F5344CB8AC3E}">
        <p14:creationId xmlns:p14="http://schemas.microsoft.com/office/powerpoint/2010/main" val="8801438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6966064" y="4820883"/>
            <a:ext cx="2133600" cy="154782"/>
          </a:xfrm>
          <a:prstGeom prst="rect">
            <a:avLst/>
          </a:prstGeom>
        </p:spPr>
        <p:txBody>
          <a:bodyPr lIns="57150" tIns="28575" rIns="57150" bIns="28575"/>
          <a:lstStyle/>
          <a:p>
            <a:pPr>
              <a:defRPr/>
            </a:pPr>
            <a:fld id="{2B97888F-6AF7-4263-B69D-592D8C33BAC7}" type="slidenum">
              <a:rPr lang="en-US" smtClean="0">
                <a:solidFill>
                  <a:srgbClr val="000000"/>
                </a:solidFill>
              </a:rPr>
              <a:pPr>
                <a:defRPr/>
              </a:pPr>
              <a:t>50</a:t>
            </a:fld>
            <a:endParaRPr lang="en-US" dirty="0">
              <a:solidFill>
                <a:srgbClr val="000000"/>
              </a:solidFill>
            </a:endParaRPr>
          </a:p>
        </p:txBody>
      </p:sp>
      <p:sp>
        <p:nvSpPr>
          <p:cNvPr id="7" name="Title 1"/>
          <p:cNvSpPr txBox="1">
            <a:spLocks/>
          </p:cNvSpPr>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lvl1pPr algn="l" rtl="0" eaLnBrk="0" fontAlgn="base" hangingPunct="0">
              <a:lnSpc>
                <a:spcPct val="85000"/>
              </a:lnSpc>
              <a:spcBef>
                <a:spcPct val="0"/>
              </a:spcBef>
              <a:spcAft>
                <a:spcPct val="0"/>
              </a:spcAft>
              <a:defRPr sz="64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a:lstStyle>
          <a:p>
            <a:r>
              <a:rPr lang="en-US" sz="2700" kern="0" dirty="0">
                <a:solidFill>
                  <a:srgbClr val="DE0000"/>
                </a:solidFill>
              </a:rPr>
              <a:t>Agenda</a:t>
            </a:r>
            <a:r>
              <a:rPr lang="en-US" kern="0" dirty="0" smtClean="0">
                <a:solidFill>
                  <a:srgbClr val="DE0000"/>
                </a:solidFill>
              </a:rPr>
              <a:t> </a:t>
            </a:r>
            <a:endParaRPr lang="en-US" kern="0" dirty="0">
              <a:solidFill>
                <a:srgbClr val="DE0000"/>
              </a:solidFill>
            </a:endParaRPr>
          </a:p>
        </p:txBody>
      </p:sp>
      <p:sp>
        <p:nvSpPr>
          <p:cNvPr id="8" name="Content Placeholder 2"/>
          <p:cNvSpPr txBox="1">
            <a:spLocks/>
          </p:cNvSpPr>
          <p:nvPr/>
        </p:nvSpPr>
        <p:spPr bwMode="auto">
          <a:xfrm>
            <a:off x="231776" y="832254"/>
            <a:ext cx="8467725" cy="3709449"/>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lvl1pPr marL="0" indent="0" algn="l" rtl="0" eaLnBrk="0" fontAlgn="base" hangingPunct="0">
              <a:spcBef>
                <a:spcPts val="1067"/>
              </a:spcBef>
              <a:spcAft>
                <a:spcPct val="0"/>
              </a:spcAft>
              <a:buFontTx/>
              <a:buNone/>
              <a:defRPr sz="2900" b="1">
                <a:solidFill>
                  <a:schemeClr val="tx1"/>
                </a:solidFill>
                <a:latin typeface="+mn-lt"/>
                <a:ea typeface="+mn-ea"/>
                <a:cs typeface="+mn-cs"/>
              </a:defRPr>
            </a:lvl1pPr>
            <a:lvl2pPr marL="766021" indent="-311066" algn="l" rtl="0" eaLnBrk="0" fontAlgn="base" hangingPunct="0">
              <a:spcBef>
                <a:spcPct val="20000"/>
              </a:spcBef>
              <a:spcAft>
                <a:spcPct val="0"/>
              </a:spcAft>
              <a:buChar char="–"/>
              <a:defRPr sz="2600">
                <a:solidFill>
                  <a:schemeClr val="tx1"/>
                </a:solidFill>
                <a:latin typeface="+mn-lt"/>
              </a:defRPr>
            </a:lvl2pPr>
            <a:lvl3pPr marL="1138448" indent="-220077" algn="l" rtl="0" eaLnBrk="0" fontAlgn="base" hangingPunct="0">
              <a:spcBef>
                <a:spcPct val="15000"/>
              </a:spcBef>
              <a:spcAft>
                <a:spcPct val="0"/>
              </a:spcAft>
              <a:buChar char="•"/>
              <a:defRPr sz="2600">
                <a:solidFill>
                  <a:schemeClr val="tx1"/>
                </a:solidFill>
                <a:latin typeface="+mn-lt"/>
              </a:defRPr>
            </a:lvl3pPr>
            <a:lvl4pPr marL="1601869" indent="-311066" algn="l" rtl="0" eaLnBrk="0" fontAlgn="base" hangingPunct="0">
              <a:spcBef>
                <a:spcPct val="5000"/>
              </a:spcBef>
              <a:spcAft>
                <a:spcPct val="0"/>
              </a:spcAft>
              <a:buChar char="–"/>
              <a:defRPr sz="2600">
                <a:solidFill>
                  <a:schemeClr val="tx1"/>
                </a:solidFill>
                <a:latin typeface="+mn-lt"/>
              </a:defRPr>
            </a:lvl4pPr>
            <a:lvl5pPr marL="1984874" indent="-230661" algn="l" rtl="0" eaLnBrk="0" fontAlgn="base" hangingPunct="0">
              <a:spcBef>
                <a:spcPct val="0"/>
              </a:spcBef>
              <a:spcAft>
                <a:spcPct val="0"/>
              </a:spcAft>
              <a:buChar char="»"/>
              <a:defRPr sz="2600">
                <a:solidFill>
                  <a:schemeClr val="tx1"/>
                </a:solidFill>
                <a:latin typeface="+mn-lt"/>
              </a:defRPr>
            </a:lvl5pPr>
            <a:lvl6pPr marL="2594306" indent="-230661" algn="l" rtl="0" fontAlgn="base">
              <a:spcBef>
                <a:spcPct val="0"/>
              </a:spcBef>
              <a:spcAft>
                <a:spcPct val="0"/>
              </a:spcAft>
              <a:buChar char="»"/>
              <a:defRPr sz="2100">
                <a:solidFill>
                  <a:schemeClr val="tx1"/>
                </a:solidFill>
                <a:latin typeface="+mn-lt"/>
              </a:defRPr>
            </a:lvl6pPr>
            <a:lvl7pPr marL="3203738" indent="-230661" algn="l" rtl="0" fontAlgn="base">
              <a:spcBef>
                <a:spcPct val="0"/>
              </a:spcBef>
              <a:spcAft>
                <a:spcPct val="0"/>
              </a:spcAft>
              <a:buChar char="»"/>
              <a:defRPr sz="2100">
                <a:solidFill>
                  <a:schemeClr val="tx1"/>
                </a:solidFill>
                <a:latin typeface="+mn-lt"/>
              </a:defRPr>
            </a:lvl7pPr>
            <a:lvl8pPr marL="3813168" indent="-230661" algn="l" rtl="0" fontAlgn="base">
              <a:spcBef>
                <a:spcPct val="0"/>
              </a:spcBef>
              <a:spcAft>
                <a:spcPct val="0"/>
              </a:spcAft>
              <a:buChar char="»"/>
              <a:defRPr sz="2100">
                <a:solidFill>
                  <a:schemeClr val="tx1"/>
                </a:solidFill>
                <a:latin typeface="+mn-lt"/>
              </a:defRPr>
            </a:lvl8pPr>
            <a:lvl9pPr marL="4422598" indent="-230661" algn="l" rtl="0" fontAlgn="base">
              <a:spcBef>
                <a:spcPct val="0"/>
              </a:spcBef>
              <a:spcAft>
                <a:spcPct val="0"/>
              </a:spcAft>
              <a:buChar char="»"/>
              <a:defRPr sz="2100">
                <a:solidFill>
                  <a:schemeClr val="tx1"/>
                </a:solidFill>
                <a:latin typeface="+mn-lt"/>
              </a:defRPr>
            </a:lvl9pPr>
          </a:lstStyle>
          <a:p>
            <a:pPr>
              <a:spcBef>
                <a:spcPts val="300"/>
              </a:spcBef>
            </a:pPr>
            <a:r>
              <a:rPr lang="en-US" sz="1400" b="0" dirty="0">
                <a:solidFill>
                  <a:srgbClr val="000000"/>
                </a:solidFill>
              </a:rPr>
              <a:t>Reference Performance Specifications:</a:t>
            </a:r>
          </a:p>
          <a:p>
            <a:pPr lvl="1" indent="0">
              <a:spcBef>
                <a:spcPts val="300"/>
              </a:spcBef>
              <a:buFontTx/>
              <a:buNone/>
            </a:pPr>
            <a:r>
              <a:rPr lang="en-US" sz="1400" dirty="0">
                <a:solidFill>
                  <a:srgbClr val="000000"/>
                </a:solidFill>
              </a:rPr>
              <a:t>Initial Accuracy, Drift, Long Term Drift, Noise and Output Drive</a:t>
            </a:r>
          </a:p>
          <a:p>
            <a:pPr>
              <a:spcBef>
                <a:spcPts val="300"/>
              </a:spcBef>
            </a:pPr>
            <a:r>
              <a:rPr lang="en-US" sz="1400" b="0" dirty="0">
                <a:solidFill>
                  <a:srgbClr val="000000"/>
                </a:solidFill>
              </a:rPr>
              <a:t>Overview of SAR REF Drive Topologies:</a:t>
            </a:r>
          </a:p>
          <a:p>
            <a:pPr>
              <a:spcBef>
                <a:spcPts val="300"/>
              </a:spcBef>
            </a:pPr>
            <a:r>
              <a:rPr lang="en-US" sz="1400" dirty="0">
                <a:solidFill>
                  <a:srgbClr val="FF0000"/>
                </a:solidFill>
              </a:rPr>
              <a:t>	</a:t>
            </a:r>
            <a:r>
              <a:rPr lang="en-US" sz="1400" b="0" dirty="0">
                <a:solidFill>
                  <a:srgbClr val="000000"/>
                </a:solidFill>
              </a:rPr>
              <a:t>Reference standalone  VS Buffered Reference</a:t>
            </a:r>
          </a:p>
          <a:p>
            <a:pPr marL="454955" lvl="1" indent="0">
              <a:spcBef>
                <a:spcPts val="300"/>
              </a:spcBef>
              <a:buFontTx/>
              <a:buNone/>
            </a:pPr>
            <a:r>
              <a:rPr lang="en-US" sz="1400" dirty="0">
                <a:solidFill>
                  <a:srgbClr val="FF0000"/>
                </a:solidFill>
              </a:rPr>
              <a:t>	</a:t>
            </a:r>
            <a:r>
              <a:rPr lang="en-US" sz="1400" dirty="0">
                <a:solidFill>
                  <a:srgbClr val="000000"/>
                </a:solidFill>
              </a:rPr>
              <a:t>SAR ADCs with Internal Reference Buffer	</a:t>
            </a:r>
          </a:p>
          <a:p>
            <a:pPr>
              <a:spcBef>
                <a:spcPts val="300"/>
              </a:spcBef>
            </a:pPr>
            <a:r>
              <a:rPr lang="en-US" sz="1400" b="0" dirty="0">
                <a:solidFill>
                  <a:srgbClr val="000000"/>
                </a:solidFill>
              </a:rPr>
              <a:t>SAR REF Input Overview: The Capacitive DAC (CDAC)</a:t>
            </a:r>
          </a:p>
          <a:p>
            <a:pPr>
              <a:spcBef>
                <a:spcPts val="300"/>
              </a:spcBef>
            </a:pPr>
            <a:r>
              <a:rPr lang="en-US" sz="1400" dirty="0">
                <a:solidFill>
                  <a:srgbClr val="FF0000"/>
                </a:solidFill>
              </a:rPr>
              <a:t>Build TINA REF Input Model for a SAR:</a:t>
            </a:r>
          </a:p>
          <a:p>
            <a:pPr>
              <a:spcBef>
                <a:spcPts val="300"/>
              </a:spcBef>
            </a:pPr>
            <a:r>
              <a:rPr lang="en-US" sz="1400" b="0" dirty="0">
                <a:solidFill>
                  <a:srgbClr val="FF0000"/>
                </a:solidFill>
              </a:rPr>
              <a:t>	</a:t>
            </a:r>
            <a:r>
              <a:rPr lang="en-US" sz="1400" b="0" dirty="0">
                <a:solidFill>
                  <a:srgbClr val="000000"/>
                </a:solidFill>
              </a:rPr>
              <a:t>Discrete Charge Model	</a:t>
            </a:r>
          </a:p>
          <a:p>
            <a:pPr>
              <a:spcBef>
                <a:spcPts val="300"/>
              </a:spcBef>
            </a:pPr>
            <a:r>
              <a:rPr lang="en-US" sz="1400" b="0" dirty="0">
                <a:solidFill>
                  <a:srgbClr val="000000"/>
                </a:solidFill>
              </a:rPr>
              <a:t>	</a:t>
            </a:r>
            <a:r>
              <a:rPr lang="en-US" sz="1400" dirty="0">
                <a:solidFill>
                  <a:srgbClr val="FF0000"/>
                </a:solidFill>
              </a:rPr>
              <a:t>TI Device Specific Model </a:t>
            </a:r>
          </a:p>
          <a:p>
            <a:pPr>
              <a:spcBef>
                <a:spcPts val="300"/>
              </a:spcBef>
            </a:pPr>
            <a:r>
              <a:rPr lang="en-US" sz="1400" b="0" dirty="0">
                <a:solidFill>
                  <a:srgbClr val="000000"/>
                </a:solidFill>
              </a:rPr>
              <a:t>SAR REF Drive Circuit Design:</a:t>
            </a:r>
          </a:p>
          <a:p>
            <a:pPr>
              <a:spcBef>
                <a:spcPts val="300"/>
              </a:spcBef>
            </a:pPr>
            <a:r>
              <a:rPr lang="en-US" sz="1400" b="0" dirty="0">
                <a:solidFill>
                  <a:srgbClr val="FF0000"/>
                </a:solidFill>
              </a:rPr>
              <a:t>	</a:t>
            </a:r>
            <a:r>
              <a:rPr lang="en-US" sz="1400" b="0" dirty="0">
                <a:solidFill>
                  <a:srgbClr val="000000"/>
                </a:solidFill>
              </a:rPr>
              <a:t>Reference Bypass Capacitor 	</a:t>
            </a:r>
          </a:p>
          <a:p>
            <a:pPr>
              <a:spcBef>
                <a:spcPts val="300"/>
              </a:spcBef>
            </a:pPr>
            <a:r>
              <a:rPr lang="en-US" sz="1400" b="0" dirty="0">
                <a:solidFill>
                  <a:srgbClr val="000000"/>
                </a:solidFill>
              </a:rPr>
              <a:t>	Reference Buffer Stability and Compensation</a:t>
            </a:r>
          </a:p>
          <a:p>
            <a:pPr>
              <a:spcBef>
                <a:spcPts val="300"/>
              </a:spcBef>
            </a:pPr>
            <a:r>
              <a:rPr lang="en-US" sz="1400" b="0" dirty="0">
                <a:solidFill>
                  <a:srgbClr val="000000"/>
                </a:solidFill>
              </a:rPr>
              <a:t>	</a:t>
            </a:r>
          </a:p>
          <a:p>
            <a:pPr>
              <a:spcBef>
                <a:spcPts val="300"/>
              </a:spcBef>
            </a:pPr>
            <a:r>
              <a:rPr lang="en-US" sz="1400" b="0" dirty="0">
                <a:solidFill>
                  <a:srgbClr val="000000"/>
                </a:solidFill>
              </a:rPr>
              <a:t>	</a:t>
            </a:r>
            <a:endParaRPr lang="en-US" kern="0" dirty="0">
              <a:solidFill>
                <a:srgbClr val="000000"/>
              </a:solidFill>
            </a:endParaRPr>
          </a:p>
        </p:txBody>
      </p:sp>
    </p:spTree>
    <p:extLst>
      <p:ext uri="{BB962C8B-B14F-4D97-AF65-F5344CB8AC3E}">
        <p14:creationId xmlns:p14="http://schemas.microsoft.com/office/powerpoint/2010/main" val="262399437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7462" y="703779"/>
            <a:ext cx="5116538" cy="33115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4" name="Slide Number Placeholder 3"/>
          <p:cNvSpPr>
            <a:spLocks noGrp="1"/>
          </p:cNvSpPr>
          <p:nvPr>
            <p:ph type="sldNum" sz="quarter" idx="10"/>
          </p:nvPr>
        </p:nvSpPr>
        <p:spPr>
          <a:noFill/>
        </p:spPr>
        <p:txBody>
          <a:bodyPr/>
          <a:lstStyle/>
          <a:p>
            <a:fld id="{5A71635C-AFF6-438D-8F32-FEDF398973B0}" type="slidenum">
              <a:rPr lang="en-US" smtClean="0">
                <a:solidFill>
                  <a:srgbClr val="000000"/>
                </a:solidFill>
              </a:rPr>
              <a:pPr/>
              <a:t>51</a:t>
            </a:fld>
            <a:endParaRPr lang="en-US" smtClean="0">
              <a:solidFill>
                <a:srgbClr val="000000"/>
              </a:solidFill>
            </a:endParaRPr>
          </a:p>
        </p:txBody>
      </p:sp>
      <p:sp>
        <p:nvSpPr>
          <p:cNvPr id="18435" name="Rectangle 2"/>
          <p:cNvSpPr>
            <a:spLocks noGrp="1" noChangeArrowheads="1"/>
          </p:cNvSpPr>
          <p:nvPr>
            <p:ph type="title"/>
          </p:nvPr>
        </p:nvSpPr>
        <p:spPr>
          <a:xfrm>
            <a:off x="409896" y="240473"/>
            <a:ext cx="7824787" cy="308372"/>
          </a:xfrm>
        </p:spPr>
        <p:txBody>
          <a:bodyPr/>
          <a:lstStyle/>
          <a:p>
            <a:r>
              <a:rPr lang="en-US" sz="2000" dirty="0">
                <a:solidFill>
                  <a:srgbClr val="FF0000"/>
                </a:solidFill>
              </a:rPr>
              <a:t>REFIN TI Device Specific Model</a:t>
            </a:r>
          </a:p>
        </p:txBody>
      </p:sp>
      <p:sp>
        <p:nvSpPr>
          <p:cNvPr id="2" name="Rectangle 1"/>
          <p:cNvSpPr/>
          <p:nvPr/>
        </p:nvSpPr>
        <p:spPr>
          <a:xfrm>
            <a:off x="0" y="751385"/>
            <a:ext cx="4572000" cy="3693319"/>
          </a:xfrm>
          <a:prstGeom prst="rect">
            <a:avLst/>
          </a:prstGeom>
        </p:spPr>
        <p:txBody>
          <a:bodyPr lIns="91440" tIns="45720" rIns="91440" bIns="45720">
            <a:spAutoFit/>
          </a:bodyPr>
          <a:lstStyle/>
          <a:p>
            <a:pPr lvl="1"/>
            <a:endParaRPr lang="en-US" dirty="0" smtClean="0">
              <a:solidFill>
                <a:srgbClr val="000000"/>
              </a:solidFill>
            </a:endParaRPr>
          </a:p>
          <a:p>
            <a:pPr marL="666645" lvl="1" indent="-285750">
              <a:buFontTx/>
              <a:buChar char="-"/>
            </a:pPr>
            <a:r>
              <a:rPr lang="en-US" dirty="0" smtClean="0">
                <a:solidFill>
                  <a:srgbClr val="000000"/>
                </a:solidFill>
              </a:rPr>
              <a:t>Device specific: model closer to </a:t>
            </a:r>
            <a:r>
              <a:rPr lang="en-US" dirty="0">
                <a:solidFill>
                  <a:srgbClr val="000000"/>
                </a:solidFill>
              </a:rPr>
              <a:t>device </a:t>
            </a:r>
            <a:r>
              <a:rPr lang="en-US" dirty="0" smtClean="0">
                <a:solidFill>
                  <a:srgbClr val="000000"/>
                </a:solidFill>
              </a:rPr>
              <a:t>topology</a:t>
            </a:r>
          </a:p>
          <a:p>
            <a:pPr lvl="1"/>
            <a:endParaRPr lang="en-US" dirty="0" smtClean="0">
              <a:solidFill>
                <a:srgbClr val="000000"/>
              </a:solidFill>
            </a:endParaRPr>
          </a:p>
          <a:p>
            <a:pPr marL="666645" lvl="1" indent="-285750">
              <a:buFontTx/>
              <a:buChar char="-"/>
            </a:pPr>
            <a:r>
              <a:rPr lang="en-US" dirty="0" smtClean="0">
                <a:solidFill>
                  <a:srgbClr val="000000"/>
                </a:solidFill>
              </a:rPr>
              <a:t>Uses variable weighted switching capacitor load</a:t>
            </a:r>
          </a:p>
          <a:p>
            <a:pPr lvl="1"/>
            <a:endParaRPr lang="en-US" dirty="0" smtClean="0">
              <a:solidFill>
                <a:srgbClr val="000000"/>
              </a:solidFill>
            </a:endParaRPr>
          </a:p>
          <a:p>
            <a:pPr marL="666645" lvl="1" indent="-285750">
              <a:buFontTx/>
              <a:buChar char="-"/>
            </a:pPr>
            <a:r>
              <a:rPr lang="en-US" dirty="0">
                <a:solidFill>
                  <a:srgbClr val="000000"/>
                </a:solidFill>
              </a:rPr>
              <a:t>B</a:t>
            </a:r>
            <a:r>
              <a:rPr lang="en-US" dirty="0" smtClean="0">
                <a:solidFill>
                  <a:srgbClr val="000000"/>
                </a:solidFill>
              </a:rPr>
              <a:t>ehavior may be more accurate and/or closer to real silicon, at the cost of slower simulations/circuit complexity</a:t>
            </a:r>
          </a:p>
          <a:p>
            <a:pPr lvl="1"/>
            <a:endParaRPr lang="en-US" dirty="0" smtClean="0">
              <a:solidFill>
                <a:srgbClr val="000000"/>
              </a:solidFill>
            </a:endParaRPr>
          </a:p>
          <a:p>
            <a:pPr lvl="1"/>
            <a:endParaRPr lang="en-US" dirty="0">
              <a:solidFill>
                <a:srgbClr val="000000"/>
              </a:solidFill>
            </a:endParaRPr>
          </a:p>
        </p:txBody>
      </p:sp>
    </p:spTree>
    <p:extLst>
      <p:ext uri="{BB962C8B-B14F-4D97-AF65-F5344CB8AC3E}">
        <p14:creationId xmlns:p14="http://schemas.microsoft.com/office/powerpoint/2010/main" val="157325780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7" name="Picture 7"/>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000" r="33895" b="43306"/>
          <a:stretch/>
        </p:blipFill>
        <p:spPr bwMode="auto">
          <a:xfrm>
            <a:off x="95252" y="619126"/>
            <a:ext cx="2574073" cy="25484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REFIN TI Device Specific Model: transient results</a:t>
            </a:r>
            <a:endParaRPr lang="en-US" dirty="0"/>
          </a:p>
        </p:txBody>
      </p:sp>
      <p:sp>
        <p:nvSpPr>
          <p:cNvPr id="4" name="Slide Number Placeholder 3"/>
          <p:cNvSpPr>
            <a:spLocks noGrp="1"/>
          </p:cNvSpPr>
          <p:nvPr>
            <p:ph type="sldNum" sz="quarter" idx="10"/>
          </p:nvPr>
        </p:nvSpPr>
        <p:spPr/>
        <p:txBody>
          <a:bodyPr lIns="0" anchor="t" anchorCtr="0"/>
          <a:lstStyle/>
          <a:p>
            <a:pPr>
              <a:defRPr/>
            </a:pPr>
            <a:fld id="{2B97888F-6AF7-4263-B69D-592D8C33BAC7}" type="slidenum">
              <a:rPr lang="en-US" smtClean="0">
                <a:solidFill>
                  <a:srgbClr val="000000"/>
                </a:solidFill>
              </a:rPr>
              <a:pPr>
                <a:defRPr/>
              </a:pPr>
              <a:t>52</a:t>
            </a:fld>
            <a:endParaRPr lang="en-US">
              <a:solidFill>
                <a:srgbClr val="000000"/>
              </a:solidFill>
            </a:endParaRPr>
          </a:p>
        </p:txBody>
      </p:sp>
      <p:sp>
        <p:nvSpPr>
          <p:cNvPr id="5" name="TextBox 4"/>
          <p:cNvSpPr txBox="1"/>
          <p:nvPr/>
        </p:nvSpPr>
        <p:spPr>
          <a:xfrm>
            <a:off x="7025152" y="697331"/>
            <a:ext cx="1923586" cy="288541"/>
          </a:xfrm>
          <a:prstGeom prst="rect">
            <a:avLst/>
          </a:prstGeom>
          <a:noFill/>
        </p:spPr>
        <p:txBody>
          <a:bodyPr wrap="square" lIns="0" tIns="28575" rIns="57150" bIns="28575" rtlCol="0" anchor="t" anchorCtr="0">
            <a:spAutoFit/>
          </a:bodyPr>
          <a:lstStyle/>
          <a:p>
            <a:r>
              <a:rPr lang="en-US" sz="1500" dirty="0">
                <a:solidFill>
                  <a:srgbClr val="000000"/>
                </a:solidFill>
              </a:rPr>
              <a:t>Convert Strat signal</a:t>
            </a:r>
          </a:p>
        </p:txBody>
      </p:sp>
      <p:sp>
        <p:nvSpPr>
          <p:cNvPr id="12" name="TextBox 11"/>
          <p:cNvSpPr txBox="1"/>
          <p:nvPr/>
        </p:nvSpPr>
        <p:spPr>
          <a:xfrm>
            <a:off x="7039440" y="1235754"/>
            <a:ext cx="1923586" cy="519373"/>
          </a:xfrm>
          <a:prstGeom prst="rect">
            <a:avLst/>
          </a:prstGeom>
          <a:noFill/>
        </p:spPr>
        <p:txBody>
          <a:bodyPr wrap="square" lIns="0" tIns="28575" rIns="57150" bIns="28575" rtlCol="0" anchor="t" anchorCtr="0">
            <a:spAutoFit/>
          </a:bodyPr>
          <a:lstStyle/>
          <a:p>
            <a:r>
              <a:rPr lang="en-US" sz="1500" dirty="0">
                <a:solidFill>
                  <a:srgbClr val="000000"/>
                </a:solidFill>
              </a:rPr>
              <a:t>Transient Current into REFIN Pin</a:t>
            </a:r>
          </a:p>
        </p:txBody>
      </p:sp>
      <p:sp>
        <p:nvSpPr>
          <p:cNvPr id="13" name="TextBox 12"/>
          <p:cNvSpPr txBox="1"/>
          <p:nvPr/>
        </p:nvSpPr>
        <p:spPr>
          <a:xfrm>
            <a:off x="7058490" y="1847091"/>
            <a:ext cx="2152186" cy="288541"/>
          </a:xfrm>
          <a:prstGeom prst="rect">
            <a:avLst/>
          </a:prstGeom>
          <a:noFill/>
        </p:spPr>
        <p:txBody>
          <a:bodyPr wrap="square" lIns="0" tIns="28575" rIns="57150" bIns="28575" rtlCol="0" anchor="t" anchorCtr="0">
            <a:spAutoFit/>
          </a:bodyPr>
          <a:lstStyle/>
          <a:p>
            <a:r>
              <a:rPr lang="en-US" sz="1500" dirty="0">
                <a:solidFill>
                  <a:srgbClr val="000000"/>
                </a:solidFill>
              </a:rPr>
              <a:t>ADC Input Signal</a:t>
            </a:r>
          </a:p>
        </p:txBody>
      </p:sp>
      <p:sp>
        <p:nvSpPr>
          <p:cNvPr id="14" name="TextBox 13"/>
          <p:cNvSpPr txBox="1"/>
          <p:nvPr/>
        </p:nvSpPr>
        <p:spPr>
          <a:xfrm>
            <a:off x="7048966" y="2330836"/>
            <a:ext cx="1971211" cy="288541"/>
          </a:xfrm>
          <a:prstGeom prst="rect">
            <a:avLst/>
          </a:prstGeom>
          <a:noFill/>
        </p:spPr>
        <p:txBody>
          <a:bodyPr wrap="square" lIns="0" tIns="28575" rIns="57150" bIns="28575" rtlCol="0" anchor="t" anchorCtr="0">
            <a:spAutoFit/>
          </a:bodyPr>
          <a:lstStyle/>
          <a:p>
            <a:r>
              <a:rPr lang="en-US" sz="1500" dirty="0">
                <a:solidFill>
                  <a:srgbClr val="000000"/>
                </a:solidFill>
              </a:rPr>
              <a:t>REF voltage</a:t>
            </a:r>
          </a:p>
        </p:txBody>
      </p:sp>
      <p:sp>
        <p:nvSpPr>
          <p:cNvPr id="16" name="TextBox 15"/>
          <p:cNvSpPr txBox="1"/>
          <p:nvPr/>
        </p:nvSpPr>
        <p:spPr>
          <a:xfrm>
            <a:off x="7010866" y="3796788"/>
            <a:ext cx="2199811" cy="288541"/>
          </a:xfrm>
          <a:prstGeom prst="rect">
            <a:avLst/>
          </a:prstGeom>
          <a:noFill/>
        </p:spPr>
        <p:txBody>
          <a:bodyPr wrap="square" lIns="0" tIns="28575" rIns="57150" bIns="28575" rtlCol="0" anchor="t" anchorCtr="0">
            <a:spAutoFit/>
          </a:bodyPr>
          <a:lstStyle/>
          <a:p>
            <a:r>
              <a:rPr lang="en-US" sz="1500" dirty="0">
                <a:solidFill>
                  <a:srgbClr val="000000"/>
                </a:solidFill>
              </a:rPr>
              <a:t>REFIN error Voltage</a:t>
            </a:r>
          </a:p>
        </p:txBody>
      </p:sp>
      <p:pic>
        <p:nvPicPr>
          <p:cNvPr id="5017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2" y="3004366"/>
            <a:ext cx="2500313" cy="1458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extBox 16"/>
          <p:cNvSpPr txBox="1"/>
          <p:nvPr/>
        </p:nvSpPr>
        <p:spPr>
          <a:xfrm>
            <a:off x="7025153" y="3248841"/>
            <a:ext cx="1971211" cy="288541"/>
          </a:xfrm>
          <a:prstGeom prst="rect">
            <a:avLst/>
          </a:prstGeom>
          <a:noFill/>
        </p:spPr>
        <p:txBody>
          <a:bodyPr wrap="square" lIns="0" tIns="28575" rIns="57150" bIns="28575" rtlCol="0" anchor="t" anchorCtr="0">
            <a:spAutoFit/>
          </a:bodyPr>
          <a:lstStyle/>
          <a:p>
            <a:r>
              <a:rPr lang="en-US" sz="1500" dirty="0">
                <a:solidFill>
                  <a:srgbClr val="000000"/>
                </a:solidFill>
              </a:rPr>
              <a:t>Voltage across C</a:t>
            </a:r>
            <a:r>
              <a:rPr lang="en-US" sz="1500" baseline="-25000" dirty="0">
                <a:solidFill>
                  <a:srgbClr val="000000"/>
                </a:solidFill>
              </a:rPr>
              <a:t>SH</a:t>
            </a:r>
          </a:p>
        </p:txBody>
      </p:sp>
      <p:pic>
        <p:nvPicPr>
          <p:cNvPr id="7065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17376" y="839545"/>
            <a:ext cx="4398264" cy="3655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961804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485902"/>
            <a:ext cx="8458200" cy="1102519"/>
          </a:xfrm>
        </p:spPr>
        <p:txBody>
          <a:bodyPr/>
          <a:lstStyle/>
          <a:p>
            <a:pPr eaLnBrk="1" hangingPunct="1"/>
            <a:r>
              <a:rPr lang="en-US" sz="3000" dirty="0">
                <a:solidFill>
                  <a:srgbClr val="C00000"/>
                </a:solidFill>
              </a:rPr>
              <a:t>SAR ADC Reference Drive</a:t>
            </a:r>
            <a:br>
              <a:rPr lang="en-US" sz="3000" dirty="0">
                <a:solidFill>
                  <a:srgbClr val="C00000"/>
                </a:solidFill>
              </a:rPr>
            </a:br>
            <a:r>
              <a:rPr lang="en-US" sz="3000" dirty="0">
                <a:solidFill>
                  <a:srgbClr val="C00000"/>
                </a:solidFill>
              </a:rPr>
              <a:t>Hands-on</a:t>
            </a:r>
            <a:br>
              <a:rPr lang="en-US" sz="3000" dirty="0">
                <a:solidFill>
                  <a:srgbClr val="C00000"/>
                </a:solidFill>
              </a:rPr>
            </a:br>
            <a:r>
              <a:rPr lang="en-US" sz="1500" dirty="0">
                <a:solidFill>
                  <a:srgbClr val="C00000"/>
                </a:solidFill>
              </a:rPr>
              <a:t>TI Precision Labs – ADCs</a:t>
            </a:r>
          </a:p>
        </p:txBody>
      </p:sp>
      <p:sp>
        <p:nvSpPr>
          <p:cNvPr id="3" name="Subtitle 2"/>
          <p:cNvSpPr>
            <a:spLocks noGrp="1"/>
          </p:cNvSpPr>
          <p:nvPr>
            <p:ph type="subTitle" idx="1"/>
          </p:nvPr>
        </p:nvSpPr>
        <p:spPr>
          <a:xfrm>
            <a:off x="342900" y="2943226"/>
            <a:ext cx="8458200" cy="1114425"/>
          </a:xfrm>
        </p:spPr>
        <p:txBody>
          <a:bodyPr/>
          <a:lstStyle/>
          <a:p>
            <a:pPr eaLnBrk="1" hangingPunct="1"/>
            <a:r>
              <a:rPr lang="en-US" sz="1500" dirty="0"/>
              <a:t>by Luis Chioye, Dale Li, Art Kay</a:t>
            </a:r>
          </a:p>
          <a:p>
            <a:pPr eaLnBrk="1" hangingPunct="1"/>
            <a:r>
              <a:rPr lang="en-US" sz="1500" dirty="0"/>
              <a:t>Presented by Cynthia Sosa</a:t>
            </a:r>
          </a:p>
          <a:p>
            <a:pPr eaLnBrk="1" hangingPunct="1"/>
            <a:endParaRPr lang="en-US" sz="1500" dirty="0"/>
          </a:p>
        </p:txBody>
      </p:sp>
      <p:sp>
        <p:nvSpPr>
          <p:cNvPr id="4" name="AutoShape 2" descr="http://imgt3.bdstatic.com/it/u=1180523526,1835255193&amp;fm=21&amp;gp=0.jpg"/>
          <p:cNvSpPr>
            <a:spLocks noChangeAspect="1" noChangeArrowheads="1"/>
          </p:cNvSpPr>
          <p:nvPr/>
        </p:nvSpPr>
        <p:spPr bwMode="auto">
          <a:xfrm>
            <a:off x="155575" y="-108347"/>
            <a:ext cx="3048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dirty="0">
              <a:solidFill>
                <a:srgbClr val="000000"/>
              </a:solidFill>
              <a:latin typeface="Arial"/>
            </a:endParaRPr>
          </a:p>
        </p:txBody>
      </p:sp>
      <p:sp>
        <p:nvSpPr>
          <p:cNvPr id="6" name="AutoShape 4" descr="http://imgt3.bdstatic.com/it/u=1180523526,1835255193&amp;fm=21&amp;gp=0.jpg"/>
          <p:cNvSpPr>
            <a:spLocks noChangeAspect="1" noChangeArrowheads="1"/>
          </p:cNvSpPr>
          <p:nvPr/>
        </p:nvSpPr>
        <p:spPr bwMode="auto">
          <a:xfrm>
            <a:off x="307975" y="5953"/>
            <a:ext cx="3048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dirty="0">
              <a:solidFill>
                <a:srgbClr val="000000"/>
              </a:solidFill>
              <a:latin typeface="Arial"/>
            </a:endParaRPr>
          </a:p>
        </p:txBody>
      </p:sp>
      <p:sp>
        <p:nvSpPr>
          <p:cNvPr id="9" name="Slide Number Placeholder 3"/>
          <p:cNvSpPr>
            <a:spLocks noGrp="1"/>
          </p:cNvSpPr>
          <p:nvPr>
            <p:ph type="sldNum" sz="quarter" idx="4294967295"/>
          </p:nvPr>
        </p:nvSpPr>
        <p:spPr>
          <a:xfrm>
            <a:off x="6966064" y="4820883"/>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p>
            <a:fld id="{3B20521C-F793-4067-BB07-C7AF74E21EF3}" type="slidenum">
              <a:rPr lang="en-US">
                <a:solidFill>
                  <a:srgbClr val="000000"/>
                </a:solidFill>
              </a:rPr>
              <a:pPr/>
              <a:t>53</a:t>
            </a:fld>
            <a:endParaRPr lang="en-US" dirty="0">
              <a:solidFill>
                <a:srgbClr val="000000"/>
              </a:solidFill>
            </a:endParaRPr>
          </a:p>
        </p:txBody>
      </p:sp>
    </p:spTree>
    <p:extLst>
      <p:ext uri="{BB962C8B-B14F-4D97-AF65-F5344CB8AC3E}">
        <p14:creationId xmlns:p14="http://schemas.microsoft.com/office/powerpoint/2010/main" val="368056597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Circuits under test</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54</a:t>
            </a:fld>
            <a:endParaRPr lang="en-US">
              <a:solidFill>
                <a:srgbClr val="000000"/>
              </a:solidFill>
            </a:endParaRPr>
          </a:p>
        </p:txBody>
      </p:sp>
      <p:graphicFrame>
        <p:nvGraphicFramePr>
          <p:cNvPr id="10" name="Object 9"/>
          <p:cNvGraphicFramePr>
            <a:graphicFrameLocks noChangeAspect="1"/>
          </p:cNvGraphicFramePr>
          <p:nvPr>
            <p:extLst>
              <p:ext uri="{D42A27DB-BD31-4B8C-83A1-F6EECF244321}">
                <p14:modId xmlns:p14="http://schemas.microsoft.com/office/powerpoint/2010/main" val="716940769"/>
              </p:ext>
            </p:extLst>
          </p:nvPr>
        </p:nvGraphicFramePr>
        <p:xfrm>
          <a:off x="2620847" y="571500"/>
          <a:ext cx="6285028" cy="2672506"/>
        </p:xfrm>
        <a:graphic>
          <a:graphicData uri="http://schemas.openxmlformats.org/presentationml/2006/ole">
            <mc:AlternateContent xmlns:mc="http://schemas.openxmlformats.org/markup-compatibility/2006">
              <mc:Choice xmlns:v="urn:schemas-microsoft-com:vml" Requires="v">
                <p:oleObj spid="_x0000_s130075" name="Visio" r:id="rId4" imgW="10751723" imgH="4572072" progId="Visio.Drawing.15">
                  <p:embed/>
                </p:oleObj>
              </mc:Choice>
              <mc:Fallback>
                <p:oleObj name="Visio" r:id="rId4" imgW="10751723" imgH="4572072" progId="Visio.Drawing.15">
                  <p:embed/>
                  <p:pic>
                    <p:nvPicPr>
                      <p:cNvPr id="0" name=""/>
                      <p:cNvPicPr/>
                      <p:nvPr/>
                    </p:nvPicPr>
                    <p:blipFill>
                      <a:blip r:embed="rId5"/>
                      <a:stretch>
                        <a:fillRect/>
                      </a:stretch>
                    </p:blipFill>
                    <p:spPr>
                      <a:xfrm>
                        <a:off x="2620847" y="571500"/>
                        <a:ext cx="6285028" cy="2672506"/>
                      </a:xfrm>
                      <a:prstGeom prst="rect">
                        <a:avLst/>
                      </a:prstGeom>
                    </p:spPr>
                  </p:pic>
                </p:oleObj>
              </mc:Fallback>
            </mc:AlternateContent>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722069492"/>
              </p:ext>
            </p:extLst>
          </p:nvPr>
        </p:nvGraphicFramePr>
        <p:xfrm>
          <a:off x="190501" y="3286125"/>
          <a:ext cx="3762376" cy="981075"/>
        </p:xfrm>
        <a:graphic>
          <a:graphicData uri="http://schemas.openxmlformats.org/drawingml/2006/table">
            <a:tbl>
              <a:tblPr firstRow="1" bandRow="1">
                <a:tableStyleId>{2D5ABB26-0587-4C30-8999-92F81FD0307C}</a:tableStyleId>
              </a:tblPr>
              <a:tblGrid>
                <a:gridCol w="1169387"/>
                <a:gridCol w="660958"/>
                <a:gridCol w="660958"/>
                <a:gridCol w="559272"/>
                <a:gridCol w="711801"/>
              </a:tblGrid>
              <a:tr h="285750">
                <a:tc gridSpan="4">
                  <a:txBody>
                    <a:bodyPr/>
                    <a:lstStyle/>
                    <a:p>
                      <a:r>
                        <a:rPr lang="en-US" sz="900" b="1" dirty="0" smtClean="0"/>
                        <a:t>ADS8860 Data Sheet (1Msps)</a:t>
                      </a:r>
                      <a:endParaRPr lang="en-US" sz="900" b="1" dirty="0"/>
                    </a:p>
                  </a:txBody>
                  <a:tcPr marL="57150" marR="57150" marT="28575" marB="2857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900" dirty="0"/>
                    </a:p>
                  </a:txBody>
                  <a:tcPr marL="57150" marR="57150" marT="28575" marB="2857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31775">
                <a:tc>
                  <a:txBody>
                    <a:bodyPr/>
                    <a:lstStyle/>
                    <a:p>
                      <a:r>
                        <a:rPr lang="en-US" sz="900" dirty="0" smtClean="0"/>
                        <a:t>Parameter</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900" dirty="0" smtClean="0"/>
                        <a:t>Min</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900" dirty="0" err="1" smtClean="0"/>
                        <a:t>Typ</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900" dirty="0" smtClean="0"/>
                        <a:t>Max</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900" dirty="0" smtClean="0"/>
                        <a:t>Unit</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1775">
                <a:tc>
                  <a:txBody>
                    <a:bodyPr/>
                    <a:lstStyle/>
                    <a:p>
                      <a:r>
                        <a:rPr lang="en-US" sz="900" dirty="0" smtClean="0"/>
                        <a:t>SNR</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900" dirty="0" smtClean="0"/>
                        <a:t>92</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900" dirty="0" smtClean="0"/>
                        <a:t>93</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900" dirty="0" smtClean="0"/>
                        <a:t>dB</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1775">
                <a:tc>
                  <a:txBody>
                    <a:bodyPr/>
                    <a:lstStyle/>
                    <a:p>
                      <a:r>
                        <a:rPr lang="en-US" sz="900" dirty="0" smtClean="0"/>
                        <a:t>THD (1kHz)</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900" dirty="0" smtClean="0"/>
                        <a:t>-108</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900" dirty="0" smtClean="0"/>
                        <a:t>dB</a:t>
                      </a:r>
                      <a:endParaRPr lang="en-US" sz="9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1" name="Rounded Rectangle 10"/>
          <p:cNvSpPr/>
          <p:nvPr/>
        </p:nvSpPr>
        <p:spPr>
          <a:xfrm>
            <a:off x="190501" y="1000126"/>
            <a:ext cx="1952625" cy="1190625"/>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fontAlgn="auto">
              <a:spcBef>
                <a:spcPts val="0"/>
              </a:spcBef>
              <a:spcAft>
                <a:spcPts val="0"/>
              </a:spcAft>
            </a:pPr>
            <a:r>
              <a:rPr lang="en-US" dirty="0">
                <a:solidFill>
                  <a:srgbClr val="000000"/>
                </a:solidFill>
              </a:rPr>
              <a:t>Circuits are identical except for the reference.</a:t>
            </a:r>
          </a:p>
        </p:txBody>
      </p:sp>
      <p:cxnSp>
        <p:nvCxnSpPr>
          <p:cNvPr id="14" name="Straight Arrow Connector 13"/>
          <p:cNvCxnSpPr>
            <a:stCxn id="11" idx="3"/>
          </p:cNvCxnSpPr>
          <p:nvPr/>
        </p:nvCxnSpPr>
        <p:spPr>
          <a:xfrm>
            <a:off x="2143125" y="1595438"/>
            <a:ext cx="47625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a:xfrm>
            <a:off x="4381500" y="3571876"/>
            <a:ext cx="2381250" cy="904875"/>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fontAlgn="auto">
              <a:spcBef>
                <a:spcPts val="0"/>
              </a:spcBef>
              <a:spcAft>
                <a:spcPts val="0"/>
              </a:spcAft>
            </a:pPr>
            <a:r>
              <a:rPr lang="en-US" dirty="0">
                <a:solidFill>
                  <a:srgbClr val="000000"/>
                </a:solidFill>
              </a:rPr>
              <a:t>Should meet ADS8860 data sheet specifications</a:t>
            </a:r>
          </a:p>
        </p:txBody>
      </p:sp>
      <p:cxnSp>
        <p:nvCxnSpPr>
          <p:cNvPr id="18" name="Straight Arrow Connector 17"/>
          <p:cNvCxnSpPr/>
          <p:nvPr/>
        </p:nvCxnSpPr>
        <p:spPr>
          <a:xfrm flipH="1">
            <a:off x="4048126" y="4024313"/>
            <a:ext cx="333375"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04579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Expected results</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55</a:t>
            </a:fld>
            <a:endParaRPr lang="en-US">
              <a:solidFill>
                <a:srgbClr val="000000"/>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368834237"/>
              </p:ext>
            </p:extLst>
          </p:nvPr>
        </p:nvGraphicFramePr>
        <p:xfrm>
          <a:off x="190501" y="942975"/>
          <a:ext cx="8810625" cy="3288030"/>
        </p:xfrm>
        <a:graphic>
          <a:graphicData uri="http://schemas.openxmlformats.org/drawingml/2006/table">
            <a:tbl>
              <a:tblPr firstRow="1" bandRow="1">
                <a:tableStyleId>{5C22544A-7EE6-4342-B048-85BDC9FD1C3A}</a:tableStyleId>
              </a:tblPr>
              <a:tblGrid>
                <a:gridCol w="387280"/>
                <a:gridCol w="1791171"/>
                <a:gridCol w="1194947"/>
                <a:gridCol w="579477"/>
                <a:gridCol w="714375"/>
                <a:gridCol w="1369466"/>
                <a:gridCol w="620699"/>
                <a:gridCol w="700909"/>
                <a:gridCol w="1452301"/>
              </a:tblGrid>
              <a:tr h="231775">
                <a:tc gridSpan="2">
                  <a:txBody>
                    <a:bodyPr/>
                    <a:lstStyle/>
                    <a:p>
                      <a:endParaRPr lang="en-US" sz="1400" dirty="0">
                        <a:latin typeface="+mj-lt"/>
                      </a:endParaRPr>
                    </a:p>
                  </a:txBody>
                  <a:tcPr marL="57150" marR="57150" marT="28575" marB="28575"/>
                </a:tc>
                <a:tc hMerge="1">
                  <a:txBody>
                    <a:bodyPr/>
                    <a:lstStyle/>
                    <a:p>
                      <a:endParaRPr lang="en-US" dirty="0"/>
                    </a:p>
                  </a:txBody>
                  <a:tcPr/>
                </a:tc>
                <a:tc>
                  <a:txBody>
                    <a:bodyPr/>
                    <a:lstStyle/>
                    <a:p>
                      <a:endParaRPr lang="en-US" sz="1400" dirty="0">
                        <a:latin typeface="+mj-lt"/>
                      </a:endParaRPr>
                    </a:p>
                  </a:txBody>
                  <a:tcPr marL="57150" marR="57150" marT="28575" marB="28575"/>
                </a:tc>
                <a:tc gridSpan="3">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400" baseline="0" dirty="0" smtClean="0">
                          <a:latin typeface="+mj-lt"/>
                        </a:rPr>
                        <a:t>Measured Results</a:t>
                      </a:r>
                    </a:p>
                  </a:txBody>
                  <a:tcPr marL="57150" marR="57150" marT="28575" marB="28575"/>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c gridSpan="3">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400" baseline="0" dirty="0" smtClean="0">
                          <a:latin typeface="+mj-lt"/>
                        </a:rPr>
                        <a:t>Example Measurements</a:t>
                      </a:r>
                    </a:p>
                  </a:txBody>
                  <a:tcPr marL="57150" marR="57150" marT="28575" marB="28575">
                    <a:solidFill>
                      <a:schemeClr val="bg1">
                        <a:lumMod val="50000"/>
                      </a:schemeClr>
                    </a:solidFill>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r>
              <a:tr h="485775">
                <a:tc gridSpan="2">
                  <a:txBody>
                    <a:bodyPr/>
                    <a:lstStyle/>
                    <a:p>
                      <a:r>
                        <a:rPr lang="en-US" sz="1400" dirty="0" smtClean="0">
                          <a:solidFill>
                            <a:schemeClr val="bg1"/>
                          </a:solidFill>
                          <a:latin typeface="+mj-lt"/>
                        </a:rPr>
                        <a:t>Reference</a:t>
                      </a:r>
                      <a:endParaRPr lang="en-US" sz="1400" dirty="0">
                        <a:solidFill>
                          <a:schemeClr val="bg1"/>
                        </a:solidFill>
                        <a:latin typeface="+mj-lt"/>
                      </a:endParaRPr>
                    </a:p>
                  </a:txBody>
                  <a:tcPr marL="57150" marR="57150" marT="28575" marB="28575">
                    <a:lnB w="12700" cap="flat" cmpd="sng" algn="ctr">
                      <a:solidFill>
                        <a:schemeClr val="tx1"/>
                      </a:solidFill>
                      <a:prstDash val="solid"/>
                      <a:round/>
                      <a:headEnd type="none" w="med" len="med"/>
                      <a:tailEnd type="none" w="med" len="med"/>
                    </a:lnB>
                    <a:solidFill>
                      <a:srgbClr val="DE0000"/>
                    </a:solidFill>
                  </a:tcPr>
                </a:tc>
                <a:tc hMerge="1">
                  <a:txBody>
                    <a:bodyPr/>
                    <a:lstStyle/>
                    <a:p>
                      <a:endParaRPr lang="en-US" dirty="0">
                        <a:solidFill>
                          <a:schemeClr val="bg1"/>
                        </a:solidFill>
                      </a:endParaRPr>
                    </a:p>
                  </a:txBody>
                  <a:tcPr>
                    <a:lnB w="12700" cap="flat" cmpd="sng" algn="ctr">
                      <a:solidFill>
                        <a:schemeClr val="tx1"/>
                      </a:solidFill>
                      <a:prstDash val="solid"/>
                      <a:round/>
                      <a:headEnd type="none" w="med" len="med"/>
                      <a:tailEnd type="none" w="med" len="med"/>
                    </a:lnB>
                    <a:solidFill>
                      <a:srgbClr val="DE0000"/>
                    </a:solidFill>
                  </a:tcPr>
                </a:tc>
                <a:tc>
                  <a:txBody>
                    <a:bodyPr/>
                    <a:lstStyle/>
                    <a:p>
                      <a:r>
                        <a:rPr lang="en-US" sz="1400" dirty="0" smtClean="0">
                          <a:solidFill>
                            <a:schemeClr val="bg1"/>
                          </a:solidFill>
                          <a:latin typeface="+mj-lt"/>
                        </a:rPr>
                        <a:t>Sampling Rate</a:t>
                      </a:r>
                      <a:endParaRPr lang="en-US" sz="1400" dirty="0">
                        <a:solidFill>
                          <a:schemeClr val="bg1"/>
                        </a:solidFill>
                        <a:latin typeface="+mj-lt"/>
                      </a:endParaRPr>
                    </a:p>
                  </a:txBody>
                  <a:tcPr marL="57150" marR="57150" marT="28575" marB="28575">
                    <a:lnB w="12700" cap="flat" cmpd="sng" algn="ctr">
                      <a:solidFill>
                        <a:schemeClr val="tx1"/>
                      </a:solidFill>
                      <a:prstDash val="solid"/>
                      <a:round/>
                      <a:headEnd type="none" w="med" len="med"/>
                      <a:tailEnd type="none" w="med" len="med"/>
                    </a:lnB>
                    <a:solidFill>
                      <a:srgbClr val="DE0000"/>
                    </a:solidFill>
                  </a:tcPr>
                </a:tc>
                <a:tc>
                  <a:txBody>
                    <a:bodyPr/>
                    <a:lstStyle/>
                    <a:p>
                      <a:r>
                        <a:rPr lang="en-US" sz="1400" dirty="0" smtClean="0">
                          <a:solidFill>
                            <a:schemeClr val="bg1"/>
                          </a:solidFill>
                          <a:latin typeface="+mj-lt"/>
                        </a:rPr>
                        <a:t>SNR</a:t>
                      </a:r>
                      <a:endParaRPr lang="en-US" sz="1400" baseline="-25000" dirty="0" smtClean="0">
                        <a:solidFill>
                          <a:schemeClr val="bg1"/>
                        </a:solidFill>
                        <a:latin typeface="+mj-lt"/>
                      </a:endParaRPr>
                    </a:p>
                    <a:p>
                      <a:pPr marL="0" marR="0" indent="0" algn="l" defTabSz="1218864" rtl="0" eaLnBrk="1" fontAlgn="auto" latinLnBrk="0" hangingPunct="1">
                        <a:lnSpc>
                          <a:spcPct val="100000"/>
                        </a:lnSpc>
                        <a:spcBef>
                          <a:spcPts val="0"/>
                        </a:spcBef>
                        <a:spcAft>
                          <a:spcPts val="0"/>
                        </a:spcAft>
                        <a:buClrTx/>
                        <a:buSzTx/>
                        <a:buFontTx/>
                        <a:buNone/>
                        <a:tabLst/>
                        <a:defRPr/>
                      </a:pPr>
                      <a:r>
                        <a:rPr lang="en-US" sz="1400" baseline="0" dirty="0" smtClean="0">
                          <a:solidFill>
                            <a:schemeClr val="bg1"/>
                          </a:solidFill>
                          <a:latin typeface="+mj-lt"/>
                        </a:rPr>
                        <a:t>(dB)</a:t>
                      </a:r>
                    </a:p>
                  </a:txBody>
                  <a:tcPr marL="57150" marR="57150" marT="28575" marB="28575">
                    <a:lnB w="12700" cap="flat" cmpd="sng" algn="ctr">
                      <a:solidFill>
                        <a:schemeClr val="tx1"/>
                      </a:solidFill>
                      <a:prstDash val="solid"/>
                      <a:round/>
                      <a:headEnd type="none" w="med" len="med"/>
                      <a:tailEnd type="none" w="med" len="med"/>
                    </a:lnB>
                    <a:solidFill>
                      <a:srgbClr val="DE0000"/>
                    </a:solidFill>
                  </a:tcPr>
                </a:tc>
                <a:tc>
                  <a:txBody>
                    <a:bodyPr/>
                    <a:lstStyle/>
                    <a:p>
                      <a:r>
                        <a:rPr lang="en-US" sz="1400" dirty="0" smtClean="0">
                          <a:solidFill>
                            <a:schemeClr val="bg1"/>
                          </a:solidFill>
                          <a:latin typeface="+mj-lt"/>
                        </a:rPr>
                        <a:t>THD</a:t>
                      </a:r>
                      <a:endParaRPr lang="en-US" sz="1400" baseline="-25000" dirty="0" smtClean="0">
                        <a:solidFill>
                          <a:schemeClr val="bg1"/>
                        </a:solidFill>
                        <a:latin typeface="+mj-lt"/>
                      </a:endParaRPr>
                    </a:p>
                    <a:p>
                      <a:pPr marL="0" marR="0" indent="0" algn="l" defTabSz="1218864" rtl="0" eaLnBrk="1" fontAlgn="auto" latinLnBrk="0" hangingPunct="1">
                        <a:lnSpc>
                          <a:spcPct val="100000"/>
                        </a:lnSpc>
                        <a:spcBef>
                          <a:spcPts val="0"/>
                        </a:spcBef>
                        <a:spcAft>
                          <a:spcPts val="0"/>
                        </a:spcAft>
                        <a:buClrTx/>
                        <a:buSzTx/>
                        <a:buFontTx/>
                        <a:buNone/>
                        <a:tabLst/>
                        <a:defRPr/>
                      </a:pPr>
                      <a:r>
                        <a:rPr lang="en-US" sz="1400" baseline="0" dirty="0" smtClean="0">
                          <a:solidFill>
                            <a:schemeClr val="bg1"/>
                          </a:solidFill>
                          <a:latin typeface="+mj-lt"/>
                        </a:rPr>
                        <a:t>(dB)</a:t>
                      </a:r>
                    </a:p>
                  </a:txBody>
                  <a:tcPr marL="57150" marR="57150" marT="28575" marB="28575">
                    <a:lnB w="12700" cap="flat" cmpd="sng" algn="ctr">
                      <a:solidFill>
                        <a:schemeClr val="tx1"/>
                      </a:solidFill>
                      <a:prstDash val="solid"/>
                      <a:round/>
                      <a:headEnd type="none" w="med" len="med"/>
                      <a:tailEnd type="none" w="med" len="med"/>
                    </a:lnB>
                    <a:solidFill>
                      <a:srgbClr val="DE0000"/>
                    </a:solid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400" baseline="0" dirty="0" smtClean="0">
                          <a:solidFill>
                            <a:schemeClr val="bg1"/>
                          </a:solidFill>
                          <a:latin typeface="+mj-lt"/>
                        </a:rPr>
                        <a:t>Reference settling</a:t>
                      </a:r>
                    </a:p>
                    <a:p>
                      <a:pPr marL="0" marR="0" indent="0" algn="l" defTabSz="1218864" rtl="0" eaLnBrk="1" fontAlgn="auto" latinLnBrk="0" hangingPunct="1">
                        <a:lnSpc>
                          <a:spcPct val="100000"/>
                        </a:lnSpc>
                        <a:spcBef>
                          <a:spcPts val="0"/>
                        </a:spcBef>
                        <a:spcAft>
                          <a:spcPts val="0"/>
                        </a:spcAft>
                        <a:buClrTx/>
                        <a:buSzTx/>
                        <a:buFontTx/>
                        <a:buNone/>
                        <a:tabLst/>
                        <a:defRPr/>
                      </a:pPr>
                      <a:r>
                        <a:rPr lang="en-US" sz="1400" baseline="0" dirty="0" smtClean="0">
                          <a:solidFill>
                            <a:schemeClr val="bg1"/>
                          </a:solidFill>
                          <a:latin typeface="+mj-lt"/>
                        </a:rPr>
                        <a:t>Vin = 4.9V DC</a:t>
                      </a:r>
                    </a:p>
                  </a:txBody>
                  <a:tcPr marL="57150" marR="57150" marT="28575" marB="28575">
                    <a:lnB w="12700" cap="flat" cmpd="sng" algn="ctr">
                      <a:solidFill>
                        <a:schemeClr val="tx1"/>
                      </a:solidFill>
                      <a:prstDash val="solid"/>
                      <a:round/>
                      <a:headEnd type="none" w="med" len="med"/>
                      <a:tailEnd type="none" w="med" len="med"/>
                    </a:lnB>
                    <a:solidFill>
                      <a:srgbClr val="DE0000"/>
                    </a:solidFill>
                  </a:tcPr>
                </a:tc>
                <a:tc>
                  <a:txBody>
                    <a:bodyPr/>
                    <a:lstStyle/>
                    <a:p>
                      <a:r>
                        <a:rPr lang="en-US" sz="1400" dirty="0" smtClean="0">
                          <a:solidFill>
                            <a:schemeClr val="bg1"/>
                          </a:solidFill>
                          <a:latin typeface="+mj-lt"/>
                        </a:rPr>
                        <a:t>SNR</a:t>
                      </a:r>
                      <a:endParaRPr lang="en-US" sz="1400" baseline="-25000" dirty="0" smtClean="0">
                        <a:solidFill>
                          <a:schemeClr val="bg1"/>
                        </a:solidFill>
                        <a:latin typeface="+mj-lt"/>
                      </a:endParaRPr>
                    </a:p>
                    <a:p>
                      <a:pPr marL="0" marR="0" indent="0" algn="l" defTabSz="1218864" rtl="0" eaLnBrk="1" fontAlgn="auto" latinLnBrk="0" hangingPunct="1">
                        <a:lnSpc>
                          <a:spcPct val="100000"/>
                        </a:lnSpc>
                        <a:spcBef>
                          <a:spcPts val="0"/>
                        </a:spcBef>
                        <a:spcAft>
                          <a:spcPts val="0"/>
                        </a:spcAft>
                        <a:buClrTx/>
                        <a:buSzTx/>
                        <a:buFontTx/>
                        <a:buNone/>
                        <a:tabLst/>
                        <a:defRPr/>
                      </a:pPr>
                      <a:r>
                        <a:rPr lang="en-US" sz="1400" baseline="0" dirty="0" smtClean="0">
                          <a:solidFill>
                            <a:schemeClr val="bg1"/>
                          </a:solidFill>
                          <a:latin typeface="+mj-lt"/>
                        </a:rPr>
                        <a:t>(dB)</a:t>
                      </a:r>
                    </a:p>
                  </a:txBody>
                  <a:tcPr marL="57150" marR="57150" marT="28575" marB="28575">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r>
                        <a:rPr lang="en-US" sz="1400" dirty="0" smtClean="0">
                          <a:solidFill>
                            <a:schemeClr val="bg1"/>
                          </a:solidFill>
                          <a:latin typeface="+mj-lt"/>
                        </a:rPr>
                        <a:t>THD</a:t>
                      </a:r>
                      <a:endParaRPr lang="en-US" sz="1400" baseline="-25000" dirty="0" smtClean="0">
                        <a:solidFill>
                          <a:schemeClr val="bg1"/>
                        </a:solidFill>
                        <a:latin typeface="+mj-lt"/>
                      </a:endParaRPr>
                    </a:p>
                    <a:p>
                      <a:pPr marL="0" marR="0" indent="0" algn="l" defTabSz="1218864" rtl="0" eaLnBrk="1" fontAlgn="auto" latinLnBrk="0" hangingPunct="1">
                        <a:lnSpc>
                          <a:spcPct val="100000"/>
                        </a:lnSpc>
                        <a:spcBef>
                          <a:spcPts val="0"/>
                        </a:spcBef>
                        <a:spcAft>
                          <a:spcPts val="0"/>
                        </a:spcAft>
                        <a:buClrTx/>
                        <a:buSzTx/>
                        <a:buFontTx/>
                        <a:buNone/>
                        <a:tabLst/>
                        <a:defRPr/>
                      </a:pPr>
                      <a:r>
                        <a:rPr lang="en-US" sz="1400" baseline="0" dirty="0" smtClean="0">
                          <a:solidFill>
                            <a:schemeClr val="bg1"/>
                          </a:solidFill>
                          <a:latin typeface="+mj-lt"/>
                        </a:rPr>
                        <a:t>(dB)</a:t>
                      </a:r>
                    </a:p>
                  </a:txBody>
                  <a:tcPr marL="57150" marR="57150" marT="28575" marB="28575">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400" baseline="0" dirty="0" smtClean="0">
                          <a:solidFill>
                            <a:schemeClr val="bg1"/>
                          </a:solidFill>
                          <a:latin typeface="+mj-lt"/>
                        </a:rPr>
                        <a:t>Reference Droop </a:t>
                      </a:r>
                    </a:p>
                    <a:p>
                      <a:pPr marL="0" marR="0" indent="0" algn="l" defTabSz="1218864" rtl="0" eaLnBrk="1" fontAlgn="auto" latinLnBrk="0" hangingPunct="1">
                        <a:lnSpc>
                          <a:spcPct val="100000"/>
                        </a:lnSpc>
                        <a:spcBef>
                          <a:spcPts val="0"/>
                        </a:spcBef>
                        <a:spcAft>
                          <a:spcPts val="0"/>
                        </a:spcAft>
                        <a:buClrTx/>
                        <a:buSzTx/>
                        <a:buFontTx/>
                        <a:buNone/>
                        <a:tabLst/>
                        <a:defRPr/>
                      </a:pPr>
                      <a:r>
                        <a:rPr lang="en-US" sz="1400" baseline="0" dirty="0" smtClean="0">
                          <a:solidFill>
                            <a:schemeClr val="bg1"/>
                          </a:solidFill>
                          <a:latin typeface="+mj-lt"/>
                        </a:rPr>
                        <a:t>Vin = 4.9V DC</a:t>
                      </a:r>
                    </a:p>
                    <a:p>
                      <a:pPr marL="0" marR="0" indent="0" algn="l" defTabSz="1218864" rtl="0" eaLnBrk="1" fontAlgn="auto" latinLnBrk="0" hangingPunct="1">
                        <a:lnSpc>
                          <a:spcPct val="100000"/>
                        </a:lnSpc>
                        <a:spcBef>
                          <a:spcPts val="0"/>
                        </a:spcBef>
                        <a:spcAft>
                          <a:spcPts val="0"/>
                        </a:spcAft>
                        <a:buClrTx/>
                        <a:buSzTx/>
                        <a:buFontTx/>
                        <a:buNone/>
                        <a:tabLst/>
                        <a:defRPr/>
                      </a:pPr>
                      <a:r>
                        <a:rPr lang="en-US" sz="1400" baseline="0" dirty="0" smtClean="0">
                          <a:solidFill>
                            <a:schemeClr val="bg1"/>
                          </a:solidFill>
                          <a:latin typeface="+mj-lt"/>
                        </a:rPr>
                        <a:t>(codes)</a:t>
                      </a:r>
                    </a:p>
                  </a:txBody>
                  <a:tcPr marL="57150" marR="57150" marT="28575" marB="28575">
                    <a:lnB w="12700" cap="flat" cmpd="sng" algn="ctr">
                      <a:solidFill>
                        <a:schemeClr val="tx1"/>
                      </a:solidFill>
                      <a:prstDash val="solid"/>
                      <a:round/>
                      <a:headEnd type="none" w="med" len="med"/>
                      <a:tailEnd type="none" w="med" len="med"/>
                    </a:lnB>
                    <a:solidFill>
                      <a:schemeClr val="bg1">
                        <a:lumMod val="50000"/>
                      </a:schemeClr>
                    </a:solidFill>
                  </a:tcPr>
                </a:tc>
              </a:tr>
              <a:tr h="342900">
                <a:tc>
                  <a:txBody>
                    <a:bodyPr/>
                    <a:lstStyle/>
                    <a:p>
                      <a:endParaRPr lang="en-US" sz="1400" dirty="0">
                        <a:latin typeface="+mj-lt"/>
                      </a:endParaRPr>
                    </a:p>
                  </a:txBody>
                  <a:tcPr marL="57150" marR="57150" marT="28575" marB="28575"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mj-lt"/>
                        </a:rPr>
                        <a:t>Data</a:t>
                      </a:r>
                      <a:r>
                        <a:rPr lang="en-US" sz="1400" baseline="0" dirty="0" smtClean="0">
                          <a:latin typeface="+mj-lt"/>
                        </a:rPr>
                        <a:t> Sheet Typical Specification</a:t>
                      </a:r>
                      <a:endParaRPr lang="en-US" sz="1400" dirty="0">
                        <a:latin typeface="+mj-lt"/>
                      </a:endParaRPr>
                    </a:p>
                  </a:txBody>
                  <a:tcPr marL="57150" marR="57150" marT="28575" marB="28575"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mj-lt"/>
                        </a:rPr>
                        <a:t>1M</a:t>
                      </a:r>
                      <a:endParaRPr lang="en-US" sz="1400" dirty="0">
                        <a:latin typeface="+mj-lt"/>
                      </a:endParaRPr>
                    </a:p>
                  </a:txBody>
                  <a:tcPr marL="57150" marR="57150" marT="28575" marB="28575"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smtClean="0">
                          <a:solidFill>
                            <a:srgbClr val="000000"/>
                          </a:solidFill>
                          <a:effectLst/>
                          <a:latin typeface="+mj-lt"/>
                        </a:rPr>
                        <a:t>93</a:t>
                      </a:r>
                      <a:endParaRPr lang="en-US" sz="14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smtClean="0">
                          <a:solidFill>
                            <a:srgbClr val="000000"/>
                          </a:solidFill>
                          <a:effectLst/>
                          <a:latin typeface="+mj-lt"/>
                        </a:rPr>
                        <a:t>-108</a:t>
                      </a:r>
                      <a:endParaRPr lang="en-US" sz="14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4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smtClean="0">
                          <a:solidFill>
                            <a:srgbClr val="000000"/>
                          </a:solidFill>
                          <a:effectLst/>
                          <a:latin typeface="+mj-lt"/>
                        </a:rPr>
                        <a:t>93</a:t>
                      </a:r>
                      <a:endParaRPr lang="en-US" sz="14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b"/>
                      <a:r>
                        <a:rPr lang="en-US" sz="1400" b="0" i="0" u="none" strike="noStrike" dirty="0" smtClean="0">
                          <a:solidFill>
                            <a:srgbClr val="000000"/>
                          </a:solidFill>
                          <a:effectLst/>
                          <a:latin typeface="+mj-lt"/>
                        </a:rPr>
                        <a:t>-108</a:t>
                      </a:r>
                      <a:endParaRPr lang="en-US" sz="14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b"/>
                      <a:endParaRPr lang="en-US" sz="1400" b="0" i="0" u="none" strike="noStrike" dirty="0">
                        <a:solidFill>
                          <a:srgbClr val="000000"/>
                        </a:solidFill>
                        <a:effectLst/>
                        <a:latin typeface="+mj-lt"/>
                      </a:endParaRPr>
                    </a:p>
                  </a:txBody>
                  <a:tcPr marL="4763" marR="4763" marT="476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3363">
                <a:tc>
                  <a:txBody>
                    <a:bodyPr/>
                    <a:lstStyle/>
                    <a:p>
                      <a:r>
                        <a:rPr lang="en-US" sz="1400" dirty="0" smtClean="0">
                          <a:latin typeface="+mj-lt"/>
                        </a:rPr>
                        <a:t>1</a:t>
                      </a:r>
                      <a:endParaRPr lang="en-US" sz="1400" dirty="0">
                        <a:latin typeface="+mj-lt"/>
                      </a:endParaRPr>
                    </a:p>
                  </a:txBody>
                  <a:tcPr marL="57150" marR="57150" marT="28575" marB="28575"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n-US" sz="1400" dirty="0" smtClean="0">
                          <a:latin typeface="+mj-lt"/>
                        </a:rPr>
                        <a:t>REF5050</a:t>
                      </a:r>
                      <a:endParaRPr lang="en-US" sz="1400" dirty="0">
                        <a:latin typeface="+mj-lt"/>
                      </a:endParaRPr>
                    </a:p>
                  </a:txBody>
                  <a:tcPr marL="57150" marR="57150" marT="28575" marB="28575" anchor="ctr">
                    <a:lnT w="12700" cap="flat" cmpd="sng" algn="ctr">
                      <a:solidFill>
                        <a:schemeClr val="tx1"/>
                      </a:solidFill>
                      <a:prstDash val="solid"/>
                      <a:round/>
                      <a:headEnd type="none" w="med" len="med"/>
                      <a:tailEnd type="none" w="med" len="med"/>
                    </a:lnT>
                  </a:tcPr>
                </a:tc>
                <a:tc>
                  <a:txBody>
                    <a:bodyPr/>
                    <a:lstStyle/>
                    <a:p>
                      <a:r>
                        <a:rPr lang="en-US" sz="1400" dirty="0" smtClean="0">
                          <a:latin typeface="+mj-lt"/>
                        </a:rPr>
                        <a:t>1M</a:t>
                      </a:r>
                      <a:endParaRPr lang="en-US" sz="1400" dirty="0">
                        <a:latin typeface="+mj-lt"/>
                      </a:endParaRPr>
                    </a:p>
                  </a:txBody>
                  <a:tcPr marL="57150" marR="57150" marT="28575" marB="28575" anchor="ctr">
                    <a:lnT w="12700" cap="flat" cmpd="sng" algn="ctr">
                      <a:solidFill>
                        <a:schemeClr val="tx1"/>
                      </a:solidFill>
                      <a:prstDash val="solid"/>
                      <a:round/>
                      <a:headEnd type="none" w="med" len="med"/>
                      <a:tailEnd type="none" w="med" len="med"/>
                    </a:lnT>
                  </a:tcPr>
                </a:tc>
                <a:tc>
                  <a:txBody>
                    <a:bodyPr/>
                    <a:lstStyle/>
                    <a:p>
                      <a:pPr algn="ctr" fontAlgn="b"/>
                      <a:endParaRPr lang="en-US" sz="14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tcPr>
                </a:tc>
                <a:tc>
                  <a:txBody>
                    <a:bodyPr/>
                    <a:lstStyle/>
                    <a:p>
                      <a:pPr algn="ctr" fontAlgn="b"/>
                      <a:endParaRPr lang="en-US" sz="14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tcPr>
                </a:tc>
                <a:tc>
                  <a:txBody>
                    <a:bodyPr/>
                    <a:lstStyle/>
                    <a:p>
                      <a:pPr algn="ctr" fontAlgn="b"/>
                      <a:endParaRPr lang="en-US" sz="14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tcPr>
                </a:tc>
                <a:tc>
                  <a:txBody>
                    <a:bodyPr/>
                    <a:lstStyle/>
                    <a:p>
                      <a:pPr algn="ctr"/>
                      <a:r>
                        <a:rPr lang="en-US" sz="1400" b="0" dirty="0" smtClean="0">
                          <a:latin typeface="+mj-lt"/>
                        </a:rPr>
                        <a:t>92.2</a:t>
                      </a:r>
                      <a:endParaRPr lang="en-US" sz="1400" b="0" dirty="0">
                        <a:latin typeface="+mj-lt"/>
                      </a:endParaRPr>
                    </a:p>
                  </a:txBody>
                  <a:tcPr marL="57150" marR="57150" marT="28575" marB="28575">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1400" b="0" dirty="0" smtClean="0">
                          <a:latin typeface="+mj-lt"/>
                        </a:rPr>
                        <a:t>-91.4</a:t>
                      </a:r>
                      <a:endParaRPr lang="en-US" sz="1400" b="0" dirty="0">
                        <a:latin typeface="+mj-lt"/>
                      </a:endParaRPr>
                    </a:p>
                  </a:txBody>
                  <a:tcPr marL="57150" marR="57150" marT="28575" marB="28575">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1400" b="0" dirty="0" smtClean="0">
                          <a:latin typeface="+mj-lt"/>
                        </a:rPr>
                        <a:t>10.9</a:t>
                      </a:r>
                      <a:endParaRPr lang="en-US" sz="1400" b="0" dirty="0">
                        <a:latin typeface="+mj-lt"/>
                      </a:endParaRPr>
                    </a:p>
                  </a:txBody>
                  <a:tcPr marL="57150" marR="57150" marT="28575" marB="2857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75000"/>
                      </a:schemeClr>
                    </a:solidFill>
                  </a:tcPr>
                </a:tc>
              </a:tr>
              <a:tr h="233363">
                <a:tc>
                  <a:txBody>
                    <a:bodyPr/>
                    <a:lstStyle/>
                    <a:p>
                      <a:r>
                        <a:rPr lang="en-US" sz="1400" dirty="0" smtClean="0">
                          <a:latin typeface="+mj-lt"/>
                        </a:rPr>
                        <a:t>2</a:t>
                      </a:r>
                      <a:endParaRPr lang="en-US" sz="1400" dirty="0">
                        <a:latin typeface="+mj-lt"/>
                      </a:endParaRPr>
                    </a:p>
                  </a:txBody>
                  <a:tcPr marL="57150" marR="57150" marT="28575" marB="28575" anchor="ctr">
                    <a:lnL w="12700" cap="flat" cmpd="sng" algn="ctr">
                      <a:solidFill>
                        <a:schemeClr val="tx1"/>
                      </a:solidFill>
                      <a:prstDash val="solid"/>
                      <a:round/>
                      <a:headEnd type="none" w="med" len="med"/>
                      <a:tailEnd type="none" w="med" len="med"/>
                    </a:lnL>
                  </a:tcPr>
                </a:tc>
                <a:tc>
                  <a:txBody>
                    <a:bodyPr/>
                    <a:lstStyle/>
                    <a:p>
                      <a:r>
                        <a:rPr lang="en-US" sz="1400" dirty="0" smtClean="0">
                          <a:latin typeface="+mj-lt"/>
                        </a:rPr>
                        <a:t>REF5050</a:t>
                      </a:r>
                      <a:endParaRPr lang="en-US" sz="1400" dirty="0">
                        <a:latin typeface="+mj-lt"/>
                      </a:endParaRPr>
                    </a:p>
                  </a:txBody>
                  <a:tcPr marL="57150" marR="57150" marT="28575" marB="28575" anchor="ctr"/>
                </a:tc>
                <a:tc>
                  <a:txBody>
                    <a:bodyPr/>
                    <a:lstStyle/>
                    <a:p>
                      <a:r>
                        <a:rPr lang="en-US" sz="1400" dirty="0" smtClean="0">
                          <a:latin typeface="+mj-lt"/>
                        </a:rPr>
                        <a:t>500k</a:t>
                      </a:r>
                      <a:endParaRPr lang="en-US" sz="1400" dirty="0">
                        <a:latin typeface="+mj-lt"/>
                      </a:endParaRPr>
                    </a:p>
                  </a:txBody>
                  <a:tcPr marL="57150" marR="57150" marT="28575" marB="28575" anchor="ctr"/>
                </a:tc>
                <a:tc>
                  <a:txBody>
                    <a:bodyPr/>
                    <a:lstStyle/>
                    <a:p>
                      <a:pPr algn="ctr" fontAlgn="b"/>
                      <a:endParaRPr lang="en-US" sz="1400" b="0" i="0" u="none" strike="noStrike" dirty="0">
                        <a:solidFill>
                          <a:srgbClr val="000000"/>
                        </a:solidFill>
                        <a:effectLst/>
                        <a:latin typeface="+mj-lt"/>
                      </a:endParaRPr>
                    </a:p>
                  </a:txBody>
                  <a:tcPr marL="4763" marR="4763" marT="4763" marB="0" anchor="ctr"/>
                </a:tc>
                <a:tc>
                  <a:txBody>
                    <a:bodyPr/>
                    <a:lstStyle/>
                    <a:p>
                      <a:pPr algn="ctr" fontAlgn="b"/>
                      <a:endParaRPr lang="en-US" sz="1400" b="0" i="0" u="none" strike="noStrike" dirty="0">
                        <a:solidFill>
                          <a:srgbClr val="000000"/>
                        </a:solidFill>
                        <a:effectLst/>
                        <a:latin typeface="+mj-lt"/>
                      </a:endParaRPr>
                    </a:p>
                  </a:txBody>
                  <a:tcPr marL="4763" marR="4763" marT="4763" marB="0" anchor="ctr"/>
                </a:tc>
                <a:tc>
                  <a:txBody>
                    <a:bodyPr/>
                    <a:lstStyle/>
                    <a:p>
                      <a:pPr algn="ctr" fontAlgn="b"/>
                      <a:endParaRPr lang="en-US" sz="1400" b="0" i="0" u="none" strike="noStrike" dirty="0">
                        <a:solidFill>
                          <a:srgbClr val="000000"/>
                        </a:solidFill>
                        <a:effectLst/>
                        <a:latin typeface="+mj-lt"/>
                      </a:endParaRPr>
                    </a:p>
                  </a:txBody>
                  <a:tcPr marL="4763" marR="4763" marT="4763" marB="0" anchor="ctr"/>
                </a:tc>
                <a:tc>
                  <a:txBody>
                    <a:bodyPr/>
                    <a:lstStyle/>
                    <a:p>
                      <a:pPr algn="ctr"/>
                      <a:r>
                        <a:rPr lang="en-US" sz="1400" b="0" dirty="0" smtClean="0">
                          <a:latin typeface="+mj-lt"/>
                        </a:rPr>
                        <a:t>92.1</a:t>
                      </a:r>
                      <a:endParaRPr lang="en-US" sz="1400" b="0" dirty="0">
                        <a:latin typeface="+mj-lt"/>
                      </a:endParaRPr>
                    </a:p>
                  </a:txBody>
                  <a:tcPr marL="57150" marR="57150" marT="28575" marB="28575">
                    <a:solidFill>
                      <a:schemeClr val="bg1">
                        <a:lumMod val="85000"/>
                      </a:schemeClr>
                    </a:solidFill>
                  </a:tcPr>
                </a:tc>
                <a:tc>
                  <a:txBody>
                    <a:bodyPr/>
                    <a:lstStyle/>
                    <a:p>
                      <a:pPr algn="ctr"/>
                      <a:r>
                        <a:rPr lang="en-US" sz="1400" b="0" dirty="0" smtClean="0">
                          <a:latin typeface="+mj-lt"/>
                        </a:rPr>
                        <a:t>-97.1</a:t>
                      </a:r>
                      <a:endParaRPr lang="en-US" sz="1400" b="0" dirty="0">
                        <a:latin typeface="+mj-lt"/>
                      </a:endParaRPr>
                    </a:p>
                  </a:txBody>
                  <a:tcPr marL="57150" marR="57150" marT="28575" marB="28575">
                    <a:solidFill>
                      <a:schemeClr val="bg1">
                        <a:lumMod val="85000"/>
                      </a:schemeClr>
                    </a:solidFill>
                  </a:tcPr>
                </a:tc>
                <a:tc>
                  <a:txBody>
                    <a:bodyPr/>
                    <a:lstStyle/>
                    <a:p>
                      <a:pPr algn="ctr"/>
                      <a:r>
                        <a:rPr lang="en-US" sz="1400" b="0" dirty="0" smtClean="0">
                          <a:latin typeface="+mj-lt"/>
                        </a:rPr>
                        <a:t>5.35</a:t>
                      </a:r>
                      <a:endParaRPr lang="en-US" sz="1400" b="0" dirty="0">
                        <a:latin typeface="+mj-lt"/>
                      </a:endParaRPr>
                    </a:p>
                  </a:txBody>
                  <a:tcPr marL="57150" marR="57150" marT="28575" marB="28575">
                    <a:lnR w="12700" cap="flat" cmpd="sng" algn="ctr">
                      <a:solidFill>
                        <a:schemeClr val="tx1"/>
                      </a:solidFill>
                      <a:prstDash val="solid"/>
                      <a:round/>
                      <a:headEnd type="none" w="med" len="med"/>
                      <a:tailEnd type="none" w="med" len="med"/>
                    </a:lnR>
                    <a:solidFill>
                      <a:schemeClr val="bg1">
                        <a:lumMod val="85000"/>
                      </a:schemeClr>
                    </a:solidFill>
                  </a:tcPr>
                </a:tc>
              </a:tr>
              <a:tr h="233363">
                <a:tc>
                  <a:txBody>
                    <a:bodyPr/>
                    <a:lstStyle/>
                    <a:p>
                      <a:r>
                        <a:rPr lang="en-US" sz="1400" dirty="0" smtClean="0">
                          <a:latin typeface="+mj-lt"/>
                        </a:rPr>
                        <a:t>3</a:t>
                      </a:r>
                      <a:endParaRPr lang="en-US" sz="1400" dirty="0">
                        <a:latin typeface="+mj-lt"/>
                      </a:endParaRPr>
                    </a:p>
                  </a:txBody>
                  <a:tcPr marL="57150" marR="57150" marT="28575" marB="28575"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n-US" sz="1400" dirty="0" smtClean="0">
                          <a:latin typeface="+mj-lt"/>
                        </a:rPr>
                        <a:t>REF5050</a:t>
                      </a:r>
                      <a:endParaRPr lang="en-US" sz="1400" dirty="0">
                        <a:latin typeface="+mj-lt"/>
                      </a:endParaRPr>
                    </a:p>
                  </a:txBody>
                  <a:tcPr marL="57150" marR="57150" marT="28575" marB="28575" anchor="ctr">
                    <a:lnB w="12700" cap="flat" cmpd="sng" algn="ctr">
                      <a:solidFill>
                        <a:schemeClr val="tx1"/>
                      </a:solidFill>
                      <a:prstDash val="solid"/>
                      <a:round/>
                      <a:headEnd type="none" w="med" len="med"/>
                      <a:tailEnd type="none" w="med" len="med"/>
                    </a:lnB>
                  </a:tcPr>
                </a:tc>
                <a:tc>
                  <a:txBody>
                    <a:bodyPr/>
                    <a:lstStyle/>
                    <a:p>
                      <a:r>
                        <a:rPr lang="en-US" sz="1400" dirty="0" smtClean="0">
                          <a:latin typeface="+mj-lt"/>
                        </a:rPr>
                        <a:t>100k</a:t>
                      </a:r>
                      <a:endParaRPr lang="en-US" sz="1400" dirty="0">
                        <a:latin typeface="+mj-lt"/>
                      </a:endParaRPr>
                    </a:p>
                  </a:txBody>
                  <a:tcPr marL="57150" marR="57150" marT="28575" marB="28575" anchor="ctr">
                    <a:lnB w="12700" cap="flat" cmpd="sng" algn="ctr">
                      <a:solidFill>
                        <a:schemeClr val="tx1"/>
                      </a:solidFill>
                      <a:prstDash val="solid"/>
                      <a:round/>
                      <a:headEnd type="none" w="med" len="med"/>
                      <a:tailEnd type="none" w="med" len="med"/>
                    </a:lnB>
                  </a:tcPr>
                </a:tc>
                <a:tc>
                  <a:txBody>
                    <a:bodyPr/>
                    <a:lstStyle/>
                    <a:p>
                      <a:pPr algn="ctr" fontAlgn="b"/>
                      <a:endParaRPr lang="en-US" sz="1400" b="0" i="0" u="none" strike="noStrike" dirty="0">
                        <a:solidFill>
                          <a:srgbClr val="000000"/>
                        </a:solidFill>
                        <a:effectLst/>
                        <a:latin typeface="+mj-lt"/>
                      </a:endParaRPr>
                    </a:p>
                  </a:txBody>
                  <a:tcPr marL="4763" marR="4763" marT="4763" marB="0" anchor="ctr">
                    <a:lnB w="12700" cap="flat" cmpd="sng" algn="ctr">
                      <a:solidFill>
                        <a:schemeClr val="tx1"/>
                      </a:solidFill>
                      <a:prstDash val="solid"/>
                      <a:round/>
                      <a:headEnd type="none" w="med" len="med"/>
                      <a:tailEnd type="none" w="med" len="med"/>
                    </a:lnB>
                  </a:tcPr>
                </a:tc>
                <a:tc>
                  <a:txBody>
                    <a:bodyPr/>
                    <a:lstStyle/>
                    <a:p>
                      <a:pPr algn="ctr" fontAlgn="b"/>
                      <a:endParaRPr lang="en-US" sz="1400" b="0" i="0" u="none" strike="noStrike" dirty="0">
                        <a:solidFill>
                          <a:srgbClr val="000000"/>
                        </a:solidFill>
                        <a:effectLst/>
                        <a:latin typeface="+mj-lt"/>
                      </a:endParaRPr>
                    </a:p>
                  </a:txBody>
                  <a:tcPr marL="4763" marR="4763" marT="4763" marB="0" anchor="ctr">
                    <a:lnB w="12700" cap="flat" cmpd="sng" algn="ctr">
                      <a:solidFill>
                        <a:schemeClr val="tx1"/>
                      </a:solidFill>
                      <a:prstDash val="solid"/>
                      <a:round/>
                      <a:headEnd type="none" w="med" len="med"/>
                      <a:tailEnd type="none" w="med" len="med"/>
                    </a:lnB>
                  </a:tcPr>
                </a:tc>
                <a:tc>
                  <a:txBody>
                    <a:bodyPr/>
                    <a:lstStyle/>
                    <a:p>
                      <a:pPr algn="ctr" fontAlgn="b"/>
                      <a:endParaRPr lang="en-US" sz="1400" b="0" i="0" u="none" strike="noStrike" dirty="0">
                        <a:solidFill>
                          <a:srgbClr val="000000"/>
                        </a:solidFill>
                        <a:effectLst/>
                        <a:latin typeface="+mj-lt"/>
                      </a:endParaRPr>
                    </a:p>
                  </a:txBody>
                  <a:tcPr marL="4763" marR="4763" marT="4763" marB="0" anchor="ctr">
                    <a:lnB w="12700" cap="flat" cmpd="sng" algn="ctr">
                      <a:solidFill>
                        <a:schemeClr val="tx1"/>
                      </a:solidFill>
                      <a:prstDash val="solid"/>
                      <a:round/>
                      <a:headEnd type="none" w="med" len="med"/>
                      <a:tailEnd type="none" w="med" len="med"/>
                    </a:lnB>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400" b="0" dirty="0" smtClean="0">
                          <a:latin typeface="+mj-lt"/>
                        </a:rPr>
                        <a:t>92.0</a:t>
                      </a:r>
                    </a:p>
                  </a:txBody>
                  <a:tcPr marL="57150" marR="57150" marT="28575" marB="28575">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1400" b="0" dirty="0" smtClean="0">
                          <a:latin typeface="+mj-lt"/>
                        </a:rPr>
                        <a:t>-108.2</a:t>
                      </a:r>
                      <a:endParaRPr lang="en-US" sz="1400" b="0" dirty="0">
                        <a:latin typeface="+mj-lt"/>
                      </a:endParaRPr>
                    </a:p>
                  </a:txBody>
                  <a:tcPr marL="57150" marR="57150" marT="28575" marB="28575">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400" b="0" dirty="0" smtClean="0">
                          <a:latin typeface="+mj-lt"/>
                        </a:rPr>
                        <a:t>1.4</a:t>
                      </a:r>
                    </a:p>
                  </a:txBody>
                  <a:tcPr marL="57150" marR="57150" marT="28575" marB="28575">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75000"/>
                      </a:schemeClr>
                    </a:solidFill>
                  </a:tcPr>
                </a:tc>
              </a:tr>
              <a:tr h="233363">
                <a:tc>
                  <a:txBody>
                    <a:bodyPr/>
                    <a:lstStyle/>
                    <a:p>
                      <a:r>
                        <a:rPr lang="en-US" sz="1400" dirty="0" smtClean="0">
                          <a:latin typeface="+mj-lt"/>
                        </a:rPr>
                        <a:t>4</a:t>
                      </a:r>
                      <a:endParaRPr lang="en-US" sz="1400" dirty="0">
                        <a:latin typeface="+mj-lt"/>
                      </a:endParaRPr>
                    </a:p>
                  </a:txBody>
                  <a:tcPr marL="57150" marR="57150" marT="28575" marB="28575"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n-US" sz="1400" dirty="0" smtClean="0">
                          <a:latin typeface="+mj-lt"/>
                        </a:rPr>
                        <a:t>REF6050</a:t>
                      </a:r>
                      <a:endParaRPr lang="en-US" sz="1400" dirty="0">
                        <a:latin typeface="+mj-lt"/>
                      </a:endParaRPr>
                    </a:p>
                  </a:txBody>
                  <a:tcPr marL="57150" marR="57150" marT="28575" marB="28575" anchor="ctr">
                    <a:lnT w="12700" cap="flat" cmpd="sng" algn="ctr">
                      <a:solidFill>
                        <a:schemeClr val="tx1"/>
                      </a:solidFill>
                      <a:prstDash val="solid"/>
                      <a:round/>
                      <a:headEnd type="none" w="med" len="med"/>
                      <a:tailEnd type="none" w="med" len="med"/>
                    </a:lnT>
                  </a:tcPr>
                </a:tc>
                <a:tc>
                  <a:txBody>
                    <a:bodyPr/>
                    <a:lstStyle/>
                    <a:p>
                      <a:r>
                        <a:rPr lang="en-US" sz="1400" dirty="0" smtClean="0">
                          <a:latin typeface="+mj-lt"/>
                        </a:rPr>
                        <a:t>1M</a:t>
                      </a:r>
                      <a:endParaRPr lang="en-US" sz="1400" dirty="0">
                        <a:latin typeface="+mj-lt"/>
                      </a:endParaRPr>
                    </a:p>
                  </a:txBody>
                  <a:tcPr marL="57150" marR="57150" marT="28575" marB="28575" anchor="ctr">
                    <a:lnT w="12700" cap="flat" cmpd="sng" algn="ctr">
                      <a:solidFill>
                        <a:schemeClr val="tx1"/>
                      </a:solidFill>
                      <a:prstDash val="solid"/>
                      <a:round/>
                      <a:headEnd type="none" w="med" len="med"/>
                      <a:tailEnd type="none" w="med" len="med"/>
                    </a:lnT>
                  </a:tcPr>
                </a:tc>
                <a:tc>
                  <a:txBody>
                    <a:bodyPr/>
                    <a:lstStyle/>
                    <a:p>
                      <a:pPr algn="ctr" fontAlgn="b"/>
                      <a:endParaRPr lang="en-US" sz="14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tcPr>
                </a:tc>
                <a:tc>
                  <a:txBody>
                    <a:bodyPr/>
                    <a:lstStyle/>
                    <a:p>
                      <a:pPr algn="ctr" fontAlgn="b"/>
                      <a:endParaRPr lang="en-US" sz="14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tcPr>
                </a:tc>
                <a:tc>
                  <a:txBody>
                    <a:bodyPr/>
                    <a:lstStyle/>
                    <a:p>
                      <a:pPr algn="ctr" fontAlgn="b"/>
                      <a:endParaRPr lang="en-US" sz="14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tcPr>
                </a:tc>
                <a:tc>
                  <a:txBody>
                    <a:bodyPr/>
                    <a:lstStyle/>
                    <a:p>
                      <a:pPr algn="ctr"/>
                      <a:r>
                        <a:rPr lang="en-US" sz="1400" b="0" dirty="0" smtClean="0">
                          <a:latin typeface="+mj-lt"/>
                        </a:rPr>
                        <a:t>92.6</a:t>
                      </a:r>
                      <a:endParaRPr lang="en-US" sz="1400" b="0" dirty="0">
                        <a:latin typeface="+mj-lt"/>
                      </a:endParaRPr>
                    </a:p>
                  </a:txBody>
                  <a:tcPr marL="57150" marR="57150" marT="28575" marB="28575">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a:r>
                        <a:rPr lang="en-US" sz="1400" b="0" dirty="0" smtClean="0">
                          <a:latin typeface="+mj-lt"/>
                        </a:rPr>
                        <a:t>-108.1</a:t>
                      </a:r>
                      <a:endParaRPr lang="en-US" sz="1400" b="0" dirty="0">
                        <a:latin typeface="+mj-lt"/>
                      </a:endParaRPr>
                    </a:p>
                  </a:txBody>
                  <a:tcPr marL="57150" marR="57150" marT="28575" marB="28575">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a:r>
                        <a:rPr lang="en-US" sz="1400" b="0" dirty="0" smtClean="0">
                          <a:latin typeface="+mj-lt"/>
                        </a:rPr>
                        <a:t>1.15</a:t>
                      </a:r>
                      <a:endParaRPr lang="en-US" sz="1400" b="0" dirty="0">
                        <a:latin typeface="+mj-lt"/>
                      </a:endParaRPr>
                    </a:p>
                  </a:txBody>
                  <a:tcPr marL="57150" marR="57150" marT="28575" marB="2857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85000"/>
                      </a:schemeClr>
                    </a:solidFill>
                  </a:tcPr>
                </a:tc>
              </a:tr>
              <a:tr h="233363">
                <a:tc>
                  <a:txBody>
                    <a:bodyPr/>
                    <a:lstStyle/>
                    <a:p>
                      <a:r>
                        <a:rPr lang="en-US" sz="1400" dirty="0" smtClean="0">
                          <a:latin typeface="+mj-lt"/>
                        </a:rPr>
                        <a:t>5</a:t>
                      </a:r>
                      <a:endParaRPr lang="en-US" sz="1400" dirty="0">
                        <a:latin typeface="+mj-lt"/>
                      </a:endParaRPr>
                    </a:p>
                  </a:txBody>
                  <a:tcPr marL="57150" marR="57150" marT="28575" marB="28575" anchor="ctr">
                    <a:lnL w="12700" cap="flat" cmpd="sng" algn="ctr">
                      <a:solidFill>
                        <a:schemeClr val="tx1"/>
                      </a:solidFill>
                      <a:prstDash val="solid"/>
                      <a:round/>
                      <a:headEnd type="none" w="med" len="med"/>
                      <a:tailEnd type="none" w="med" len="med"/>
                    </a:lnL>
                  </a:tcPr>
                </a:tc>
                <a:tc>
                  <a:txBody>
                    <a:bodyPr/>
                    <a:lstStyle/>
                    <a:p>
                      <a:r>
                        <a:rPr lang="en-US" sz="1400" dirty="0" smtClean="0">
                          <a:latin typeface="+mj-lt"/>
                        </a:rPr>
                        <a:t>REF6050</a:t>
                      </a:r>
                      <a:endParaRPr lang="en-US" sz="1400" dirty="0">
                        <a:latin typeface="+mj-lt"/>
                      </a:endParaRPr>
                    </a:p>
                  </a:txBody>
                  <a:tcPr marL="57150" marR="57150" marT="28575" marB="28575" anchor="ctr"/>
                </a:tc>
                <a:tc>
                  <a:txBody>
                    <a:bodyPr/>
                    <a:lstStyle/>
                    <a:p>
                      <a:r>
                        <a:rPr lang="en-US" sz="1400" dirty="0" smtClean="0">
                          <a:latin typeface="+mj-lt"/>
                        </a:rPr>
                        <a:t>500k</a:t>
                      </a:r>
                      <a:endParaRPr lang="en-US" sz="1400" dirty="0">
                        <a:latin typeface="+mj-lt"/>
                      </a:endParaRPr>
                    </a:p>
                  </a:txBody>
                  <a:tcPr marL="57150" marR="57150" marT="28575" marB="28575" anchor="ctr"/>
                </a:tc>
                <a:tc>
                  <a:txBody>
                    <a:bodyPr/>
                    <a:lstStyle/>
                    <a:p>
                      <a:pPr algn="ctr" fontAlgn="b"/>
                      <a:endParaRPr lang="en-US" sz="1400" b="0" i="0" u="none" strike="noStrike" dirty="0">
                        <a:solidFill>
                          <a:srgbClr val="000000"/>
                        </a:solidFill>
                        <a:effectLst/>
                        <a:latin typeface="+mj-lt"/>
                      </a:endParaRPr>
                    </a:p>
                  </a:txBody>
                  <a:tcPr marL="4763" marR="4763" marT="4763" marB="0" anchor="ctr"/>
                </a:tc>
                <a:tc>
                  <a:txBody>
                    <a:bodyPr/>
                    <a:lstStyle/>
                    <a:p>
                      <a:pPr algn="ctr" fontAlgn="b"/>
                      <a:endParaRPr lang="en-US" sz="1400" b="0" i="0" u="none" strike="noStrike" dirty="0">
                        <a:solidFill>
                          <a:srgbClr val="000000"/>
                        </a:solidFill>
                        <a:effectLst/>
                        <a:latin typeface="+mj-lt"/>
                      </a:endParaRPr>
                    </a:p>
                  </a:txBody>
                  <a:tcPr marL="4763" marR="4763" marT="4763" marB="0" anchor="ctr"/>
                </a:tc>
                <a:tc>
                  <a:txBody>
                    <a:bodyPr/>
                    <a:lstStyle/>
                    <a:p>
                      <a:pPr algn="ctr" fontAlgn="b"/>
                      <a:endParaRPr lang="en-US" sz="1400" b="0" i="0" u="none" strike="noStrike" dirty="0">
                        <a:solidFill>
                          <a:srgbClr val="000000"/>
                        </a:solidFill>
                        <a:effectLst/>
                        <a:latin typeface="+mj-lt"/>
                      </a:endParaRPr>
                    </a:p>
                  </a:txBody>
                  <a:tcPr marL="4763" marR="4763" marT="4763" marB="0" anchor="ctr"/>
                </a:tc>
                <a:tc>
                  <a:txBody>
                    <a:bodyPr/>
                    <a:lstStyle/>
                    <a:p>
                      <a:pPr algn="ctr"/>
                      <a:r>
                        <a:rPr lang="en-US" sz="1400" b="0" dirty="0" smtClean="0">
                          <a:latin typeface="+mj-lt"/>
                        </a:rPr>
                        <a:t>92.7</a:t>
                      </a:r>
                      <a:endParaRPr lang="en-US" sz="1400" b="0" dirty="0">
                        <a:latin typeface="+mj-lt"/>
                      </a:endParaRPr>
                    </a:p>
                  </a:txBody>
                  <a:tcPr marL="57150" marR="57150" marT="28575" marB="28575">
                    <a:solidFill>
                      <a:schemeClr val="bg1">
                        <a:lumMod val="75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400" b="0" dirty="0" smtClean="0">
                          <a:latin typeface="+mj-lt"/>
                        </a:rPr>
                        <a:t>-109.3</a:t>
                      </a:r>
                    </a:p>
                  </a:txBody>
                  <a:tcPr marL="57150" marR="57150" marT="28575" marB="28575">
                    <a:solidFill>
                      <a:schemeClr val="bg1">
                        <a:lumMod val="75000"/>
                      </a:schemeClr>
                    </a:solidFill>
                  </a:tcPr>
                </a:tc>
                <a:tc>
                  <a:txBody>
                    <a:bodyPr/>
                    <a:lstStyle/>
                    <a:p>
                      <a:pPr algn="ctr"/>
                      <a:r>
                        <a:rPr lang="en-US" sz="1400" b="0" dirty="0" smtClean="0">
                          <a:latin typeface="+mj-lt"/>
                        </a:rPr>
                        <a:t>0.8</a:t>
                      </a:r>
                      <a:endParaRPr lang="en-US" sz="1400" b="0" dirty="0">
                        <a:latin typeface="+mj-lt"/>
                      </a:endParaRPr>
                    </a:p>
                  </a:txBody>
                  <a:tcPr marL="57150" marR="57150" marT="28575" marB="28575">
                    <a:lnR w="12700" cap="flat" cmpd="sng" algn="ctr">
                      <a:solidFill>
                        <a:schemeClr val="tx1"/>
                      </a:solidFill>
                      <a:prstDash val="solid"/>
                      <a:round/>
                      <a:headEnd type="none" w="med" len="med"/>
                      <a:tailEnd type="none" w="med" len="med"/>
                    </a:lnR>
                    <a:solidFill>
                      <a:schemeClr val="bg1">
                        <a:lumMod val="75000"/>
                      </a:schemeClr>
                    </a:solidFill>
                  </a:tcPr>
                </a:tc>
              </a:tr>
              <a:tr h="233363">
                <a:tc>
                  <a:txBody>
                    <a:bodyPr/>
                    <a:lstStyle/>
                    <a:p>
                      <a:r>
                        <a:rPr lang="en-US" sz="1400" dirty="0" smtClean="0">
                          <a:latin typeface="+mj-lt"/>
                        </a:rPr>
                        <a:t>6</a:t>
                      </a:r>
                      <a:endParaRPr lang="en-US" sz="1400" dirty="0">
                        <a:latin typeface="+mj-lt"/>
                      </a:endParaRPr>
                    </a:p>
                  </a:txBody>
                  <a:tcPr marL="57150" marR="57150" marT="28575" marB="28575"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n-US" sz="1400" dirty="0" smtClean="0">
                          <a:latin typeface="+mj-lt"/>
                        </a:rPr>
                        <a:t>REF6050</a:t>
                      </a:r>
                      <a:endParaRPr lang="en-US" sz="1400" dirty="0">
                        <a:latin typeface="+mj-lt"/>
                      </a:endParaRPr>
                    </a:p>
                  </a:txBody>
                  <a:tcPr marL="57150" marR="57150" marT="28575" marB="28575" anchor="ctr">
                    <a:lnB w="12700" cap="flat" cmpd="sng" algn="ctr">
                      <a:solidFill>
                        <a:schemeClr val="tx1"/>
                      </a:solidFill>
                      <a:prstDash val="solid"/>
                      <a:round/>
                      <a:headEnd type="none" w="med" len="med"/>
                      <a:tailEnd type="none" w="med" len="med"/>
                    </a:lnB>
                  </a:tcPr>
                </a:tc>
                <a:tc>
                  <a:txBody>
                    <a:bodyPr/>
                    <a:lstStyle/>
                    <a:p>
                      <a:r>
                        <a:rPr lang="en-US" sz="1400" dirty="0" smtClean="0">
                          <a:latin typeface="+mj-lt"/>
                        </a:rPr>
                        <a:t>100k</a:t>
                      </a:r>
                      <a:endParaRPr lang="en-US" sz="1400" dirty="0">
                        <a:latin typeface="+mj-lt"/>
                      </a:endParaRPr>
                    </a:p>
                  </a:txBody>
                  <a:tcPr marL="57150" marR="57150" marT="28575" marB="28575" anchor="ctr">
                    <a:lnB w="12700" cap="flat" cmpd="sng" algn="ctr">
                      <a:solidFill>
                        <a:schemeClr val="tx1"/>
                      </a:solidFill>
                      <a:prstDash val="solid"/>
                      <a:round/>
                      <a:headEnd type="none" w="med" len="med"/>
                      <a:tailEnd type="none" w="med" len="med"/>
                    </a:lnB>
                  </a:tcPr>
                </a:tc>
                <a:tc>
                  <a:txBody>
                    <a:bodyPr/>
                    <a:lstStyle/>
                    <a:p>
                      <a:pPr algn="ctr" fontAlgn="b"/>
                      <a:endParaRPr lang="en-US" sz="1400" b="0" i="0" u="none" strike="noStrike" dirty="0">
                        <a:solidFill>
                          <a:srgbClr val="000000"/>
                        </a:solidFill>
                        <a:effectLst/>
                        <a:latin typeface="+mj-lt"/>
                      </a:endParaRPr>
                    </a:p>
                  </a:txBody>
                  <a:tcPr marL="4763" marR="4763" marT="4763" marB="0" anchor="ctr">
                    <a:lnB w="12700" cap="flat" cmpd="sng" algn="ctr">
                      <a:solidFill>
                        <a:schemeClr val="tx1"/>
                      </a:solidFill>
                      <a:prstDash val="solid"/>
                      <a:round/>
                      <a:headEnd type="none" w="med" len="med"/>
                      <a:tailEnd type="none" w="med" len="med"/>
                    </a:lnB>
                  </a:tcPr>
                </a:tc>
                <a:tc>
                  <a:txBody>
                    <a:bodyPr/>
                    <a:lstStyle/>
                    <a:p>
                      <a:pPr algn="ctr" fontAlgn="b"/>
                      <a:endParaRPr lang="en-US" sz="1400" b="0" i="0" u="none" strike="noStrike" dirty="0">
                        <a:solidFill>
                          <a:srgbClr val="000000"/>
                        </a:solidFill>
                        <a:effectLst/>
                        <a:latin typeface="+mj-lt"/>
                      </a:endParaRPr>
                    </a:p>
                  </a:txBody>
                  <a:tcPr marL="4763" marR="4763" marT="4763" marB="0" anchor="ctr">
                    <a:lnB w="12700" cap="flat" cmpd="sng" algn="ctr">
                      <a:solidFill>
                        <a:schemeClr val="tx1"/>
                      </a:solidFill>
                      <a:prstDash val="solid"/>
                      <a:round/>
                      <a:headEnd type="none" w="med" len="med"/>
                      <a:tailEnd type="none" w="med" len="med"/>
                    </a:lnB>
                  </a:tcPr>
                </a:tc>
                <a:tc>
                  <a:txBody>
                    <a:bodyPr/>
                    <a:lstStyle/>
                    <a:p>
                      <a:pPr algn="ctr" fontAlgn="b"/>
                      <a:endParaRPr lang="en-US" sz="1400" b="0" i="0" u="none" strike="noStrike" dirty="0">
                        <a:solidFill>
                          <a:srgbClr val="000000"/>
                        </a:solidFill>
                        <a:effectLst/>
                        <a:latin typeface="+mj-lt"/>
                      </a:endParaRPr>
                    </a:p>
                  </a:txBody>
                  <a:tcPr marL="4763" marR="4763" marT="4763" marB="0" anchor="ctr">
                    <a:lnB w="12700" cap="flat" cmpd="sng" algn="ctr">
                      <a:solidFill>
                        <a:schemeClr val="tx1"/>
                      </a:solidFill>
                      <a:prstDash val="solid"/>
                      <a:round/>
                      <a:headEnd type="none" w="med" len="med"/>
                      <a:tailEnd type="none" w="med" len="med"/>
                    </a:lnB>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400" b="0" dirty="0" smtClean="0">
                          <a:latin typeface="+mj-lt"/>
                        </a:rPr>
                        <a:t>92.3</a:t>
                      </a:r>
                    </a:p>
                  </a:txBody>
                  <a:tcPr marL="57150" marR="57150" marT="28575" marB="28575">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b="0" dirty="0" smtClean="0">
                          <a:latin typeface="+mj-lt"/>
                        </a:rPr>
                        <a:t>-108.1</a:t>
                      </a:r>
                      <a:endParaRPr lang="en-US" sz="1400" b="0" dirty="0">
                        <a:latin typeface="+mj-lt"/>
                      </a:endParaRPr>
                    </a:p>
                  </a:txBody>
                  <a:tcPr marL="57150" marR="57150" marT="28575" marB="28575">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400" b="0" dirty="0" smtClean="0">
                          <a:latin typeface="+mj-lt"/>
                        </a:rPr>
                        <a:t>0.8</a:t>
                      </a:r>
                    </a:p>
                  </a:txBody>
                  <a:tcPr marL="57150" marR="57150" marT="28575" marB="28575">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85000"/>
                      </a:schemeClr>
                    </a:solidFill>
                  </a:tcPr>
                </a:tc>
              </a:tr>
            </a:tbl>
          </a:graphicData>
        </a:graphic>
      </p:graphicFrame>
    </p:spTree>
    <p:extLst>
      <p:ext uri="{BB962C8B-B14F-4D97-AF65-F5344CB8AC3E}">
        <p14:creationId xmlns:p14="http://schemas.microsoft.com/office/powerpoint/2010/main" val="172079008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 the hardware</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56</a:t>
            </a:fld>
            <a:endParaRPr lang="en-US">
              <a:solidFill>
                <a:srgbClr val="000000"/>
              </a:solidFill>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2548126000"/>
              </p:ext>
            </p:extLst>
          </p:nvPr>
        </p:nvGraphicFramePr>
        <p:xfrm>
          <a:off x="892996" y="762000"/>
          <a:ext cx="7393755" cy="3634794"/>
        </p:xfrm>
        <a:graphic>
          <a:graphicData uri="http://schemas.openxmlformats.org/presentationml/2006/ole">
            <mc:AlternateContent xmlns:mc="http://schemas.openxmlformats.org/markup-compatibility/2006">
              <mc:Choice xmlns:v="urn:schemas-microsoft-com:vml" Requires="v">
                <p:oleObj spid="_x0000_s131099" name="Visio" r:id="rId4" imgW="13167360" imgH="6461856" progId="Visio.Drawing.15">
                  <p:embed/>
                </p:oleObj>
              </mc:Choice>
              <mc:Fallback>
                <p:oleObj name="Visio" r:id="rId4" imgW="13167360" imgH="6461856" progId="Visio.Drawing.15">
                  <p:embed/>
                  <p:pic>
                    <p:nvPicPr>
                      <p:cNvPr id="0" name=""/>
                      <p:cNvPicPr/>
                      <p:nvPr/>
                    </p:nvPicPr>
                    <p:blipFill>
                      <a:blip r:embed="rId5"/>
                      <a:stretch>
                        <a:fillRect/>
                      </a:stretch>
                    </p:blipFill>
                    <p:spPr>
                      <a:xfrm>
                        <a:off x="892996" y="762000"/>
                        <a:ext cx="7393755" cy="3634794"/>
                      </a:xfrm>
                      <a:prstGeom prst="rect">
                        <a:avLst/>
                      </a:prstGeom>
                    </p:spPr>
                  </p:pic>
                </p:oleObj>
              </mc:Fallback>
            </mc:AlternateContent>
          </a:graphicData>
        </a:graphic>
      </p:graphicFrame>
    </p:spTree>
    <p:extLst>
      <p:ext uri="{BB962C8B-B14F-4D97-AF65-F5344CB8AC3E}">
        <p14:creationId xmlns:p14="http://schemas.microsoft.com/office/powerpoint/2010/main" val="39567231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5625" y="569691"/>
            <a:ext cx="5829300" cy="409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231776" y="107163"/>
            <a:ext cx="8816975" cy="610791"/>
          </a:xfrm>
        </p:spPr>
        <p:txBody>
          <a:bodyPr/>
          <a:lstStyle/>
          <a:p>
            <a:r>
              <a:rPr lang="en-US" dirty="0"/>
              <a:t>Start &amp; Setup </a:t>
            </a:r>
            <a:r>
              <a:rPr lang="en-US" dirty="0" smtClean="0"/>
              <a:t>the </a:t>
            </a:r>
            <a:r>
              <a:rPr lang="en-US" dirty="0" err="1" smtClean="0"/>
              <a:t>Plabs</a:t>
            </a:r>
            <a:r>
              <a:rPr lang="en-US" dirty="0" smtClean="0"/>
              <a:t>-SAR-EVM Software</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57</a:t>
            </a:fld>
            <a:endParaRPr lang="en-US">
              <a:solidFill>
                <a:srgbClr val="000000"/>
              </a:solidFill>
            </a:endParaRPr>
          </a:p>
        </p:txBody>
      </p:sp>
      <p:grpSp>
        <p:nvGrpSpPr>
          <p:cNvPr id="31" name="Group 30"/>
          <p:cNvGrpSpPr/>
          <p:nvPr/>
        </p:nvGrpSpPr>
        <p:grpSpPr>
          <a:xfrm>
            <a:off x="3810001" y="4048126"/>
            <a:ext cx="3381375" cy="921001"/>
            <a:chOff x="9296400" y="4622398"/>
            <a:chExt cx="5410200" cy="1473602"/>
          </a:xfrm>
        </p:grpSpPr>
        <p:sp>
          <p:nvSpPr>
            <p:cNvPr id="19" name="Rounded Rectangle 18"/>
            <p:cNvSpPr/>
            <p:nvPr/>
          </p:nvSpPr>
          <p:spPr>
            <a:xfrm>
              <a:off x="9296400" y="4622398"/>
              <a:ext cx="4953000" cy="1473602"/>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sz="1500" dirty="0" smtClean="0">
                  <a:solidFill>
                    <a:srgbClr val="000000"/>
                  </a:solidFill>
                </a:rPr>
                <a:t>3. </a:t>
              </a:r>
              <a:r>
                <a:rPr lang="en-US" sz="1500" dirty="0">
                  <a:solidFill>
                    <a:srgbClr val="000000"/>
                  </a:solidFill>
                </a:rPr>
                <a:t>The green “HW Connected” and teal “PSI Controls” indicate good hardware communication.</a:t>
              </a:r>
            </a:p>
          </p:txBody>
        </p:sp>
        <p:cxnSp>
          <p:nvCxnSpPr>
            <p:cNvPr id="20" name="Straight Arrow Connector 19"/>
            <p:cNvCxnSpPr/>
            <p:nvPr/>
          </p:nvCxnSpPr>
          <p:spPr>
            <a:xfrm>
              <a:off x="14215110" y="5359802"/>
              <a:ext cx="491490" cy="10079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cxnSp>
        <p:nvCxnSpPr>
          <p:cNvPr id="26" name="Straight Arrow Connector 25"/>
          <p:cNvCxnSpPr>
            <a:stCxn id="19" idx="3"/>
          </p:cNvCxnSpPr>
          <p:nvPr/>
        </p:nvCxnSpPr>
        <p:spPr>
          <a:xfrm flipV="1">
            <a:off x="6905625" y="4429126"/>
            <a:ext cx="762000" cy="7950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03" y="2150432"/>
            <a:ext cx="2955662" cy="13035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Rounded Rectangle 22"/>
          <p:cNvSpPr/>
          <p:nvPr/>
        </p:nvSpPr>
        <p:spPr>
          <a:xfrm>
            <a:off x="119643" y="3771243"/>
            <a:ext cx="2380767" cy="485797"/>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smtClean="0">
                <a:solidFill>
                  <a:srgbClr val="000000"/>
                </a:solidFill>
              </a:rPr>
              <a:t>2. Select “SAR EVM”</a:t>
            </a:r>
            <a:endParaRPr lang="en-US" sz="1500" dirty="0">
              <a:solidFill>
                <a:srgbClr val="000000"/>
              </a:solidFill>
            </a:endParaRPr>
          </a:p>
        </p:txBody>
      </p:sp>
      <p:pic>
        <p:nvPicPr>
          <p:cNvPr id="25"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69269" t="58620" r="25846" b="31929"/>
          <a:stretch/>
        </p:blipFill>
        <p:spPr bwMode="auto">
          <a:xfrm>
            <a:off x="1905196" y="889175"/>
            <a:ext cx="1190429" cy="12954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Rounded Rectangle 26"/>
          <p:cNvSpPr/>
          <p:nvPr/>
        </p:nvSpPr>
        <p:spPr>
          <a:xfrm>
            <a:off x="152793" y="1219200"/>
            <a:ext cx="1604888" cy="635402"/>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smtClean="0">
                <a:solidFill>
                  <a:srgbClr val="000000"/>
                </a:solidFill>
              </a:rPr>
              <a:t>1. Select “</a:t>
            </a:r>
            <a:r>
              <a:rPr lang="en-US" sz="1500" dirty="0" err="1" smtClean="0">
                <a:solidFill>
                  <a:srgbClr val="000000"/>
                </a:solidFill>
              </a:rPr>
              <a:t>Plabs</a:t>
            </a:r>
            <a:r>
              <a:rPr lang="en-US" sz="1500" dirty="0" smtClean="0">
                <a:solidFill>
                  <a:srgbClr val="000000"/>
                </a:solidFill>
              </a:rPr>
              <a:t>-Toolkit”</a:t>
            </a:r>
            <a:endParaRPr lang="en-US" sz="1500" dirty="0">
              <a:solidFill>
                <a:srgbClr val="000000"/>
              </a:solidFill>
            </a:endParaRPr>
          </a:p>
        </p:txBody>
      </p:sp>
      <p:cxnSp>
        <p:nvCxnSpPr>
          <p:cNvPr id="28" name="Straight Arrow Connector 27"/>
          <p:cNvCxnSpPr>
            <a:stCxn id="23" idx="0"/>
          </p:cNvCxnSpPr>
          <p:nvPr/>
        </p:nvCxnSpPr>
        <p:spPr>
          <a:xfrm flipH="1" flipV="1">
            <a:off x="1219201" y="2936241"/>
            <a:ext cx="90826" cy="83500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27" idx="3"/>
          </p:cNvCxnSpPr>
          <p:nvPr/>
        </p:nvCxnSpPr>
        <p:spPr>
          <a:xfrm>
            <a:off x="1757681" y="1536901"/>
            <a:ext cx="375919"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634991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REF5050: 1Msps, THD, SNR</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58</a:t>
            </a:fld>
            <a:endParaRPr lang="en-US">
              <a:solidFill>
                <a:srgbClr val="000000"/>
              </a:solidFill>
            </a:endParaRPr>
          </a:p>
        </p:txBody>
      </p:sp>
      <p:pic>
        <p:nvPicPr>
          <p:cNvPr id="522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1" y="685801"/>
            <a:ext cx="5609007" cy="39409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ounded Rectangle 9"/>
          <p:cNvSpPr/>
          <p:nvPr/>
        </p:nvSpPr>
        <p:spPr>
          <a:xfrm>
            <a:off x="7143750" y="3048001"/>
            <a:ext cx="1974090" cy="1095375"/>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4. Amplitude = 4.9V</a:t>
            </a:r>
          </a:p>
          <a:p>
            <a:pPr fontAlgn="auto">
              <a:spcBef>
                <a:spcPts val="0"/>
              </a:spcBef>
              <a:spcAft>
                <a:spcPts val="0"/>
              </a:spcAft>
            </a:pPr>
            <a:r>
              <a:rPr lang="en-US" sz="1500" dirty="0">
                <a:solidFill>
                  <a:srgbClr val="000000"/>
                </a:solidFill>
              </a:rPr>
              <a:t>Offset = 2.5V</a:t>
            </a:r>
          </a:p>
          <a:p>
            <a:pPr fontAlgn="auto">
              <a:spcBef>
                <a:spcPts val="0"/>
              </a:spcBef>
              <a:spcAft>
                <a:spcPts val="0"/>
              </a:spcAft>
            </a:pPr>
            <a:r>
              <a:rPr lang="en-US" sz="1500" dirty="0">
                <a:solidFill>
                  <a:srgbClr val="000000"/>
                </a:solidFill>
              </a:rPr>
              <a:t>Frequency = 2kHz</a:t>
            </a:r>
          </a:p>
          <a:p>
            <a:pPr fontAlgn="auto">
              <a:spcBef>
                <a:spcPts val="0"/>
              </a:spcBef>
              <a:spcAft>
                <a:spcPts val="0"/>
              </a:spcAft>
            </a:pPr>
            <a:r>
              <a:rPr lang="en-US" sz="1500" dirty="0">
                <a:solidFill>
                  <a:srgbClr val="000000"/>
                </a:solidFill>
              </a:rPr>
              <a:t>Press power on.</a:t>
            </a:r>
          </a:p>
        </p:txBody>
      </p:sp>
      <p:cxnSp>
        <p:nvCxnSpPr>
          <p:cNvPr id="11" name="Straight Arrow Connector 10"/>
          <p:cNvCxnSpPr>
            <a:stCxn id="10" idx="1"/>
          </p:cNvCxnSpPr>
          <p:nvPr/>
        </p:nvCxnSpPr>
        <p:spPr>
          <a:xfrm flipH="1" flipV="1">
            <a:off x="6784216" y="3429000"/>
            <a:ext cx="359535" cy="1666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428625" y="1524000"/>
            <a:ext cx="1619250"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1.  Select spectral analysis</a:t>
            </a:r>
          </a:p>
        </p:txBody>
      </p:sp>
      <p:cxnSp>
        <p:nvCxnSpPr>
          <p:cNvPr id="17" name="Straight Arrow Connector 16"/>
          <p:cNvCxnSpPr/>
          <p:nvPr/>
        </p:nvCxnSpPr>
        <p:spPr>
          <a:xfrm flipV="1">
            <a:off x="1332494" y="1285876"/>
            <a:ext cx="333375" cy="2381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2" name="Rounded Rectangle 21"/>
          <p:cNvSpPr/>
          <p:nvPr/>
        </p:nvSpPr>
        <p:spPr>
          <a:xfrm>
            <a:off x="6524625" y="1571626"/>
            <a:ext cx="2381250" cy="428625"/>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3.  Press Mark Harmonics</a:t>
            </a:r>
          </a:p>
        </p:txBody>
      </p:sp>
      <p:cxnSp>
        <p:nvCxnSpPr>
          <p:cNvPr id="23" name="Straight Arrow Connector 22"/>
          <p:cNvCxnSpPr>
            <a:stCxn id="22" idx="1"/>
          </p:cNvCxnSpPr>
          <p:nvPr/>
        </p:nvCxnSpPr>
        <p:spPr>
          <a:xfrm flipH="1" flipV="1">
            <a:off x="5429251" y="1404938"/>
            <a:ext cx="1095375" cy="381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381000" y="3667125"/>
            <a:ext cx="1619250"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2.  Sampling Rate 1Msps</a:t>
            </a:r>
          </a:p>
        </p:txBody>
      </p:sp>
      <p:cxnSp>
        <p:nvCxnSpPr>
          <p:cNvPr id="27" name="Straight Arrow Connector 26"/>
          <p:cNvCxnSpPr/>
          <p:nvPr/>
        </p:nvCxnSpPr>
        <p:spPr>
          <a:xfrm flipV="1">
            <a:off x="1284869" y="3429001"/>
            <a:ext cx="333375" cy="2381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2307465" y="4074929"/>
            <a:ext cx="2761088" cy="662763"/>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marL="285750" indent="-285750" fontAlgn="auto">
              <a:spcBef>
                <a:spcPts val="0"/>
              </a:spcBef>
              <a:spcAft>
                <a:spcPts val="0"/>
              </a:spcAft>
              <a:buFontTx/>
              <a:buAutoNum type="arabicPeriod" startAt="5"/>
            </a:pPr>
            <a:r>
              <a:rPr lang="en-US" sz="1500" dirty="0">
                <a:solidFill>
                  <a:srgbClr val="000000"/>
                </a:solidFill>
              </a:rPr>
              <a:t>Press “Capture”</a:t>
            </a:r>
          </a:p>
          <a:p>
            <a:pPr marL="285750" indent="-285750" fontAlgn="auto">
              <a:spcBef>
                <a:spcPts val="0"/>
              </a:spcBef>
              <a:spcAft>
                <a:spcPts val="0"/>
              </a:spcAft>
              <a:buFontTx/>
              <a:buAutoNum type="arabicPeriod" startAt="5"/>
            </a:pPr>
            <a:r>
              <a:rPr lang="en-US" sz="1500" dirty="0">
                <a:solidFill>
                  <a:srgbClr val="000000"/>
                </a:solidFill>
              </a:rPr>
              <a:t>Record AC performance</a:t>
            </a:r>
          </a:p>
        </p:txBody>
      </p:sp>
      <p:cxnSp>
        <p:nvCxnSpPr>
          <p:cNvPr id="30" name="Straight Arrow Connector 29"/>
          <p:cNvCxnSpPr>
            <a:stCxn id="29" idx="0"/>
          </p:cNvCxnSpPr>
          <p:nvPr/>
        </p:nvCxnSpPr>
        <p:spPr>
          <a:xfrm flipH="1" flipV="1">
            <a:off x="3571876" y="3810000"/>
            <a:ext cx="116134" cy="26492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29" idx="0"/>
          </p:cNvCxnSpPr>
          <p:nvPr/>
        </p:nvCxnSpPr>
        <p:spPr>
          <a:xfrm flipV="1">
            <a:off x="3688010" y="3667126"/>
            <a:ext cx="931616" cy="40780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aphicFrame>
        <p:nvGraphicFramePr>
          <p:cNvPr id="32" name="Table 31"/>
          <p:cNvGraphicFramePr>
            <a:graphicFrameLocks noGrp="1"/>
          </p:cNvGraphicFramePr>
          <p:nvPr>
            <p:extLst>
              <p:ext uri="{D42A27DB-BD31-4B8C-83A1-F6EECF244321}">
                <p14:modId xmlns:p14="http://schemas.microsoft.com/office/powerpoint/2010/main" val="3747573642"/>
              </p:ext>
            </p:extLst>
          </p:nvPr>
        </p:nvGraphicFramePr>
        <p:xfrm>
          <a:off x="6238875" y="123825"/>
          <a:ext cx="2805178" cy="806450"/>
        </p:xfrm>
        <a:graphic>
          <a:graphicData uri="http://schemas.openxmlformats.org/drawingml/2006/table">
            <a:tbl>
              <a:tblPr firstRow="1" bandRow="1">
                <a:tableStyleId>{5C22544A-7EE6-4342-B048-85BDC9FD1C3A}</a:tableStyleId>
              </a:tblPr>
              <a:tblGrid>
                <a:gridCol w="952500"/>
                <a:gridCol w="571500"/>
                <a:gridCol w="523875"/>
                <a:gridCol w="757303"/>
              </a:tblGrid>
              <a:tr h="342900">
                <a:tc>
                  <a:txBody>
                    <a:bodyPr/>
                    <a:lstStyle/>
                    <a:p>
                      <a:endParaRPr lang="en-US" sz="900" dirty="0"/>
                    </a:p>
                  </a:txBody>
                  <a:tcPr marL="57150" marR="57150" marT="28575" marB="28575"/>
                </a:tc>
                <a:tc>
                  <a:txBody>
                    <a:bodyPr/>
                    <a:lstStyle/>
                    <a:p>
                      <a:r>
                        <a:rPr lang="en-US" sz="900" dirty="0" smtClean="0"/>
                        <a:t>fs</a:t>
                      </a:r>
                      <a:endParaRPr lang="en-US" sz="900" dirty="0"/>
                    </a:p>
                  </a:txBody>
                  <a:tcPr marL="57150" marR="57150" marT="28575" marB="28575"/>
                </a:tc>
                <a:tc>
                  <a:txBody>
                    <a:bodyPr/>
                    <a:lstStyle/>
                    <a:p>
                      <a:r>
                        <a:rPr lang="en-US" sz="900" dirty="0" smtClean="0"/>
                        <a:t>SNR (dB)</a:t>
                      </a:r>
                      <a:endParaRPr lang="en-US" sz="900" dirty="0"/>
                    </a:p>
                  </a:txBody>
                  <a:tcPr marL="57150" marR="57150" marT="28575" marB="28575"/>
                </a:tc>
                <a:tc>
                  <a:txBody>
                    <a:bodyPr/>
                    <a:lstStyle/>
                    <a:p>
                      <a:r>
                        <a:rPr lang="en-US" sz="900" dirty="0" smtClean="0"/>
                        <a:t>THD (dB)</a:t>
                      </a:r>
                      <a:endParaRPr lang="en-US" sz="900" dirty="0"/>
                    </a:p>
                  </a:txBody>
                  <a:tcPr marL="57150" marR="57150" marT="28575" marB="28575"/>
                </a:tc>
              </a:tr>
              <a:tr h="231775">
                <a:tc>
                  <a:txBody>
                    <a:bodyPr/>
                    <a:lstStyle/>
                    <a:p>
                      <a:r>
                        <a:rPr lang="en-US" sz="900" dirty="0" smtClean="0"/>
                        <a:t>Spec.</a:t>
                      </a:r>
                      <a:endParaRPr lang="en-US" sz="900" dirty="0"/>
                    </a:p>
                  </a:txBody>
                  <a:tcPr marL="57150" marR="57150" marT="28575" marB="28575"/>
                </a:tc>
                <a:tc>
                  <a:txBody>
                    <a:bodyPr/>
                    <a:lstStyle/>
                    <a:p>
                      <a:r>
                        <a:rPr lang="en-US" sz="900" dirty="0" smtClean="0"/>
                        <a:t>1M</a:t>
                      </a:r>
                      <a:endParaRPr lang="en-US" sz="900" dirty="0"/>
                    </a:p>
                  </a:txBody>
                  <a:tcPr marL="57150" marR="57150" marT="28575" marB="28575"/>
                </a:tc>
                <a:tc>
                  <a:txBody>
                    <a:bodyPr/>
                    <a:lstStyle/>
                    <a:p>
                      <a:r>
                        <a:rPr lang="en-US" sz="900" dirty="0" smtClean="0"/>
                        <a:t>93</a:t>
                      </a:r>
                      <a:endParaRPr lang="en-US" sz="900" dirty="0"/>
                    </a:p>
                  </a:txBody>
                  <a:tcPr marL="57150" marR="57150" marT="28575" marB="28575"/>
                </a:tc>
                <a:tc>
                  <a:txBody>
                    <a:bodyPr/>
                    <a:lstStyle/>
                    <a:p>
                      <a:r>
                        <a:rPr lang="en-US" sz="900" dirty="0" smtClean="0"/>
                        <a:t>-108</a:t>
                      </a:r>
                      <a:endParaRPr lang="en-US" sz="900" dirty="0"/>
                    </a:p>
                  </a:txBody>
                  <a:tcPr marL="57150" marR="57150" marT="28575" marB="28575"/>
                </a:tc>
              </a:tr>
              <a:tr h="231775">
                <a:tc>
                  <a:txBody>
                    <a:bodyPr/>
                    <a:lstStyle/>
                    <a:p>
                      <a:r>
                        <a:rPr lang="en-US" sz="900" b="1" dirty="0" smtClean="0"/>
                        <a:t>REF5050</a:t>
                      </a:r>
                      <a:endParaRPr lang="en-US" sz="900" b="1" dirty="0"/>
                    </a:p>
                  </a:txBody>
                  <a:tcPr marL="57150" marR="57150" marT="28575" marB="28575"/>
                </a:tc>
                <a:tc>
                  <a:txBody>
                    <a:bodyPr/>
                    <a:lstStyle/>
                    <a:p>
                      <a:r>
                        <a:rPr lang="en-US" sz="900" b="1" dirty="0" smtClean="0"/>
                        <a:t>1M</a:t>
                      </a:r>
                      <a:endParaRPr lang="en-US" sz="900" b="1" dirty="0"/>
                    </a:p>
                  </a:txBody>
                  <a:tcPr marL="57150" marR="57150" marT="28575" marB="28575"/>
                </a:tc>
                <a:tc>
                  <a:txBody>
                    <a:bodyPr/>
                    <a:lstStyle/>
                    <a:p>
                      <a:r>
                        <a:rPr lang="en-US" sz="900" b="1" dirty="0" smtClean="0"/>
                        <a:t>92.2</a:t>
                      </a:r>
                      <a:endParaRPr lang="en-US" sz="900" b="1" dirty="0"/>
                    </a:p>
                  </a:txBody>
                  <a:tcPr marL="57150" marR="57150" marT="28575" marB="28575"/>
                </a:tc>
                <a:tc>
                  <a:txBody>
                    <a:bodyPr/>
                    <a:lstStyle/>
                    <a:p>
                      <a:r>
                        <a:rPr lang="en-US" sz="900" b="1" dirty="0" smtClean="0"/>
                        <a:t>-91.4</a:t>
                      </a:r>
                      <a:endParaRPr lang="en-US" sz="900" b="1" dirty="0"/>
                    </a:p>
                  </a:txBody>
                  <a:tcPr marL="57150" marR="57150" marT="28575" marB="28575"/>
                </a:tc>
              </a:tr>
            </a:tbl>
          </a:graphicData>
        </a:graphic>
      </p:graphicFrame>
    </p:spTree>
    <p:extLst>
      <p:ext uri="{BB962C8B-B14F-4D97-AF65-F5344CB8AC3E}">
        <p14:creationId xmlns:p14="http://schemas.microsoft.com/office/powerpoint/2010/main" val="35489250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0" y="685800"/>
            <a:ext cx="5596128" cy="3931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REF5050: 500ksps</a:t>
            </a:r>
            <a:r>
              <a:rPr lang="en-US" dirty="0"/>
              <a:t>, THD, SNR</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59</a:t>
            </a:fld>
            <a:endParaRPr lang="en-US">
              <a:solidFill>
                <a:srgbClr val="000000"/>
              </a:solidFill>
            </a:endParaRPr>
          </a:p>
        </p:txBody>
      </p:sp>
      <p:sp>
        <p:nvSpPr>
          <p:cNvPr id="19" name="Rounded Rectangle 18"/>
          <p:cNvSpPr/>
          <p:nvPr/>
        </p:nvSpPr>
        <p:spPr>
          <a:xfrm>
            <a:off x="2307465" y="4074929"/>
            <a:ext cx="2761088" cy="662763"/>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marL="285750" indent="-285750" fontAlgn="auto">
              <a:spcBef>
                <a:spcPts val="0"/>
              </a:spcBef>
              <a:spcAft>
                <a:spcPts val="0"/>
              </a:spcAft>
              <a:buFontTx/>
              <a:buAutoNum type="arabicPeriod" startAt="2"/>
            </a:pPr>
            <a:r>
              <a:rPr lang="en-US" sz="1500" dirty="0">
                <a:solidFill>
                  <a:srgbClr val="000000"/>
                </a:solidFill>
              </a:rPr>
              <a:t>Press “Capture”</a:t>
            </a:r>
          </a:p>
          <a:p>
            <a:pPr marL="285750" indent="-285750" fontAlgn="auto">
              <a:spcBef>
                <a:spcPts val="0"/>
              </a:spcBef>
              <a:spcAft>
                <a:spcPts val="0"/>
              </a:spcAft>
              <a:buFontTx/>
              <a:buAutoNum type="arabicPeriod" startAt="2"/>
            </a:pPr>
            <a:r>
              <a:rPr lang="en-US" sz="1500" dirty="0">
                <a:solidFill>
                  <a:srgbClr val="000000"/>
                </a:solidFill>
              </a:rPr>
              <a:t>Record AC performance</a:t>
            </a:r>
          </a:p>
        </p:txBody>
      </p:sp>
      <p:cxnSp>
        <p:nvCxnSpPr>
          <p:cNvPr id="20" name="Straight Arrow Connector 19"/>
          <p:cNvCxnSpPr>
            <a:stCxn id="19" idx="0"/>
          </p:cNvCxnSpPr>
          <p:nvPr/>
        </p:nvCxnSpPr>
        <p:spPr>
          <a:xfrm flipH="1" flipV="1">
            <a:off x="3571876" y="3810000"/>
            <a:ext cx="116134" cy="26492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9" idx="0"/>
          </p:cNvCxnSpPr>
          <p:nvPr/>
        </p:nvCxnSpPr>
        <p:spPr>
          <a:xfrm flipV="1">
            <a:off x="3688010" y="3667126"/>
            <a:ext cx="931616" cy="40780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381000" y="3667125"/>
            <a:ext cx="1619250"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1.  Sampling Rate 500ksps</a:t>
            </a:r>
          </a:p>
        </p:txBody>
      </p:sp>
      <p:cxnSp>
        <p:nvCxnSpPr>
          <p:cNvPr id="25" name="Straight Arrow Connector 24"/>
          <p:cNvCxnSpPr/>
          <p:nvPr/>
        </p:nvCxnSpPr>
        <p:spPr>
          <a:xfrm flipV="1">
            <a:off x="1284869" y="3429001"/>
            <a:ext cx="333375" cy="2381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aphicFrame>
        <p:nvGraphicFramePr>
          <p:cNvPr id="28" name="Table 27"/>
          <p:cNvGraphicFramePr>
            <a:graphicFrameLocks noGrp="1"/>
          </p:cNvGraphicFramePr>
          <p:nvPr>
            <p:extLst>
              <p:ext uri="{D42A27DB-BD31-4B8C-83A1-F6EECF244321}">
                <p14:modId xmlns:p14="http://schemas.microsoft.com/office/powerpoint/2010/main" val="2985678950"/>
              </p:ext>
            </p:extLst>
          </p:nvPr>
        </p:nvGraphicFramePr>
        <p:xfrm>
          <a:off x="6238875" y="123825"/>
          <a:ext cx="2805178" cy="1038225"/>
        </p:xfrm>
        <a:graphic>
          <a:graphicData uri="http://schemas.openxmlformats.org/drawingml/2006/table">
            <a:tbl>
              <a:tblPr firstRow="1" bandRow="1">
                <a:tableStyleId>{5C22544A-7EE6-4342-B048-85BDC9FD1C3A}</a:tableStyleId>
              </a:tblPr>
              <a:tblGrid>
                <a:gridCol w="952500"/>
                <a:gridCol w="571500"/>
                <a:gridCol w="523875"/>
                <a:gridCol w="757303"/>
              </a:tblGrid>
              <a:tr h="342900">
                <a:tc>
                  <a:txBody>
                    <a:bodyPr/>
                    <a:lstStyle/>
                    <a:p>
                      <a:endParaRPr lang="en-US" sz="900" dirty="0"/>
                    </a:p>
                  </a:txBody>
                  <a:tcPr marL="57150" marR="57150" marT="28575" marB="28575"/>
                </a:tc>
                <a:tc>
                  <a:txBody>
                    <a:bodyPr/>
                    <a:lstStyle/>
                    <a:p>
                      <a:r>
                        <a:rPr lang="en-US" sz="900" dirty="0" smtClean="0"/>
                        <a:t>fs</a:t>
                      </a:r>
                      <a:endParaRPr lang="en-US" sz="900" dirty="0"/>
                    </a:p>
                  </a:txBody>
                  <a:tcPr marL="57150" marR="57150" marT="28575" marB="28575"/>
                </a:tc>
                <a:tc>
                  <a:txBody>
                    <a:bodyPr/>
                    <a:lstStyle/>
                    <a:p>
                      <a:r>
                        <a:rPr lang="en-US" sz="900" dirty="0" smtClean="0"/>
                        <a:t>SNR (dB)</a:t>
                      </a:r>
                      <a:endParaRPr lang="en-US" sz="900" dirty="0"/>
                    </a:p>
                  </a:txBody>
                  <a:tcPr marL="57150" marR="57150" marT="28575" marB="28575"/>
                </a:tc>
                <a:tc>
                  <a:txBody>
                    <a:bodyPr/>
                    <a:lstStyle/>
                    <a:p>
                      <a:r>
                        <a:rPr lang="en-US" sz="900" dirty="0" smtClean="0"/>
                        <a:t>THD (dB)</a:t>
                      </a:r>
                      <a:endParaRPr lang="en-US" sz="900" dirty="0"/>
                    </a:p>
                  </a:txBody>
                  <a:tcPr marL="57150" marR="57150" marT="28575" marB="28575"/>
                </a:tc>
              </a:tr>
              <a:tr h="231775">
                <a:tc>
                  <a:txBody>
                    <a:bodyPr/>
                    <a:lstStyle/>
                    <a:p>
                      <a:r>
                        <a:rPr lang="en-US" sz="900" dirty="0" smtClean="0"/>
                        <a:t>Spec.</a:t>
                      </a:r>
                      <a:endParaRPr lang="en-US" sz="900" dirty="0"/>
                    </a:p>
                  </a:txBody>
                  <a:tcPr marL="57150" marR="57150" marT="28575" marB="28575"/>
                </a:tc>
                <a:tc>
                  <a:txBody>
                    <a:bodyPr/>
                    <a:lstStyle/>
                    <a:p>
                      <a:r>
                        <a:rPr lang="en-US" sz="900" dirty="0" smtClean="0"/>
                        <a:t>1M</a:t>
                      </a:r>
                      <a:endParaRPr lang="en-US" sz="900" dirty="0"/>
                    </a:p>
                  </a:txBody>
                  <a:tcPr marL="57150" marR="57150" marT="28575" marB="28575"/>
                </a:tc>
                <a:tc>
                  <a:txBody>
                    <a:bodyPr/>
                    <a:lstStyle/>
                    <a:p>
                      <a:r>
                        <a:rPr lang="en-US" sz="900" dirty="0" smtClean="0"/>
                        <a:t>93</a:t>
                      </a:r>
                      <a:endParaRPr lang="en-US" sz="900" dirty="0"/>
                    </a:p>
                  </a:txBody>
                  <a:tcPr marL="57150" marR="57150" marT="28575" marB="28575"/>
                </a:tc>
                <a:tc>
                  <a:txBody>
                    <a:bodyPr/>
                    <a:lstStyle/>
                    <a:p>
                      <a:r>
                        <a:rPr lang="en-US" sz="900" dirty="0" smtClean="0"/>
                        <a:t>-108</a:t>
                      </a:r>
                      <a:endParaRPr lang="en-US" sz="900" dirty="0"/>
                    </a:p>
                  </a:txBody>
                  <a:tcPr marL="57150" marR="57150" marT="28575" marB="28575"/>
                </a:tc>
              </a:tr>
              <a:tr h="231775">
                <a:tc>
                  <a:txBody>
                    <a:bodyPr/>
                    <a:lstStyle/>
                    <a:p>
                      <a:r>
                        <a:rPr lang="en-US" sz="900" dirty="0" smtClean="0"/>
                        <a:t>REF5050</a:t>
                      </a:r>
                      <a:endParaRPr lang="en-US" sz="900" dirty="0"/>
                    </a:p>
                  </a:txBody>
                  <a:tcPr marL="57150" marR="57150" marT="28575" marB="28575"/>
                </a:tc>
                <a:tc>
                  <a:txBody>
                    <a:bodyPr/>
                    <a:lstStyle/>
                    <a:p>
                      <a:r>
                        <a:rPr lang="en-US" sz="900" dirty="0" smtClean="0"/>
                        <a:t>1M</a:t>
                      </a:r>
                      <a:endParaRPr lang="en-US" sz="900" dirty="0"/>
                    </a:p>
                  </a:txBody>
                  <a:tcPr marL="57150" marR="57150" marT="28575" marB="28575"/>
                </a:tc>
                <a:tc>
                  <a:txBody>
                    <a:bodyPr/>
                    <a:lstStyle/>
                    <a:p>
                      <a:r>
                        <a:rPr lang="en-US" sz="900" dirty="0" smtClean="0"/>
                        <a:t>92.2</a:t>
                      </a:r>
                      <a:endParaRPr lang="en-US" sz="900" dirty="0"/>
                    </a:p>
                  </a:txBody>
                  <a:tcPr marL="57150" marR="57150" marT="28575" marB="28575"/>
                </a:tc>
                <a:tc>
                  <a:txBody>
                    <a:bodyPr/>
                    <a:lstStyle/>
                    <a:p>
                      <a:r>
                        <a:rPr lang="en-US" sz="900" dirty="0" smtClean="0"/>
                        <a:t>-91.4</a:t>
                      </a:r>
                      <a:endParaRPr lang="en-US" sz="900" dirty="0"/>
                    </a:p>
                  </a:txBody>
                  <a:tcPr marL="57150" marR="57150" marT="28575" marB="28575"/>
                </a:tc>
              </a:tr>
              <a:tr h="231775">
                <a:tc>
                  <a:txBody>
                    <a:bodyPr/>
                    <a:lstStyle/>
                    <a:p>
                      <a:r>
                        <a:rPr lang="en-US" sz="900" b="1" dirty="0" smtClean="0"/>
                        <a:t>REF5050</a:t>
                      </a:r>
                      <a:endParaRPr lang="en-US" sz="900" b="1" dirty="0"/>
                    </a:p>
                  </a:txBody>
                  <a:tcPr marL="57150" marR="57150" marT="28575" marB="28575"/>
                </a:tc>
                <a:tc>
                  <a:txBody>
                    <a:bodyPr/>
                    <a:lstStyle/>
                    <a:p>
                      <a:r>
                        <a:rPr lang="en-US" sz="900" b="1" dirty="0" smtClean="0"/>
                        <a:t>500k</a:t>
                      </a:r>
                      <a:endParaRPr lang="en-US" sz="900" b="1" dirty="0"/>
                    </a:p>
                  </a:txBody>
                  <a:tcPr marL="57150" marR="57150" marT="28575" marB="28575"/>
                </a:tc>
                <a:tc>
                  <a:txBody>
                    <a:bodyPr/>
                    <a:lstStyle/>
                    <a:p>
                      <a:r>
                        <a:rPr lang="en-US" sz="900" b="1" dirty="0" smtClean="0"/>
                        <a:t>92.1</a:t>
                      </a:r>
                      <a:endParaRPr lang="en-US" sz="900" b="1" dirty="0"/>
                    </a:p>
                  </a:txBody>
                  <a:tcPr marL="57150" marR="57150" marT="28575" marB="28575"/>
                </a:tc>
                <a:tc>
                  <a:txBody>
                    <a:bodyPr/>
                    <a:lstStyle/>
                    <a:p>
                      <a:r>
                        <a:rPr lang="en-US" sz="900" b="1" dirty="0" smtClean="0"/>
                        <a:t>-97.1</a:t>
                      </a:r>
                      <a:endParaRPr lang="en-US" sz="900" b="1" dirty="0"/>
                    </a:p>
                  </a:txBody>
                  <a:tcPr marL="57150" marR="57150" marT="28575" marB="28575"/>
                </a:tc>
              </a:tr>
            </a:tbl>
          </a:graphicData>
        </a:graphic>
      </p:graphicFrame>
    </p:spTree>
    <p:extLst>
      <p:ext uri="{BB962C8B-B14F-4D97-AF65-F5344CB8AC3E}">
        <p14:creationId xmlns:p14="http://schemas.microsoft.com/office/powerpoint/2010/main" val="42113003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Term Shift (stability)</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6</a:t>
            </a:fld>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1319975143"/>
              </p:ext>
            </p:extLst>
          </p:nvPr>
        </p:nvGraphicFramePr>
        <p:xfrm>
          <a:off x="238125" y="619127"/>
          <a:ext cx="8716108" cy="1545873"/>
        </p:xfrm>
        <a:graphic>
          <a:graphicData uri="http://schemas.openxmlformats.org/drawingml/2006/table">
            <a:tbl>
              <a:tblPr firstRow="1" bandRow="1">
                <a:tableStyleId>{5C22544A-7EE6-4342-B048-85BDC9FD1C3A}</a:tableStyleId>
              </a:tblPr>
              <a:tblGrid>
                <a:gridCol w="3286125"/>
                <a:gridCol w="2619375"/>
                <a:gridCol w="619125"/>
                <a:gridCol w="762000"/>
                <a:gridCol w="637110"/>
                <a:gridCol w="792373"/>
              </a:tblGrid>
              <a:tr h="240030">
                <a:tc gridSpan="6">
                  <a:txBody>
                    <a:bodyPr/>
                    <a:lstStyle/>
                    <a:p>
                      <a:r>
                        <a:rPr lang="en-US" sz="1200" b="0" dirty="0" smtClean="0">
                          <a:solidFill>
                            <a:schemeClr val="tx1"/>
                          </a:solidFill>
                        </a:rPr>
                        <a:t>At T</a:t>
                      </a:r>
                      <a:r>
                        <a:rPr lang="en-US" sz="1200" b="0" baseline="-25000" dirty="0" smtClean="0">
                          <a:solidFill>
                            <a:schemeClr val="tx1"/>
                          </a:solidFill>
                        </a:rPr>
                        <a:t>A</a:t>
                      </a:r>
                      <a:r>
                        <a:rPr lang="en-US" sz="1200" b="0" dirty="0" smtClean="0">
                          <a:solidFill>
                            <a:schemeClr val="tx1"/>
                          </a:solidFill>
                        </a:rPr>
                        <a:t> = 25</a:t>
                      </a:r>
                      <a:r>
                        <a:rPr lang="en-US" sz="1200" b="0" dirty="0" smtClean="0">
                          <a:solidFill>
                            <a:schemeClr val="tx1"/>
                          </a:solidFill>
                          <a:latin typeface="Calibri"/>
                        </a:rPr>
                        <a:t>⁰</a:t>
                      </a:r>
                      <a:r>
                        <a:rPr lang="en-US" sz="1200" b="0" dirty="0" smtClean="0">
                          <a:solidFill>
                            <a:schemeClr val="tx1"/>
                          </a:solidFill>
                        </a:rPr>
                        <a:t>C, I</a:t>
                      </a:r>
                      <a:r>
                        <a:rPr lang="en-US" sz="1200" b="0" baseline="-25000" dirty="0" smtClean="0">
                          <a:solidFill>
                            <a:schemeClr val="tx1"/>
                          </a:solidFill>
                        </a:rPr>
                        <a:t>LOAD</a:t>
                      </a:r>
                      <a:r>
                        <a:rPr lang="en-US" sz="1200" b="0" dirty="0" smtClean="0">
                          <a:solidFill>
                            <a:schemeClr val="tx1"/>
                          </a:solidFill>
                        </a:rPr>
                        <a:t> = 0, C</a:t>
                      </a:r>
                      <a:r>
                        <a:rPr lang="en-US" sz="1200" b="0" baseline="-25000" dirty="0" smtClean="0">
                          <a:solidFill>
                            <a:schemeClr val="tx1"/>
                          </a:solidFill>
                        </a:rPr>
                        <a:t>L</a:t>
                      </a:r>
                      <a:r>
                        <a:rPr lang="en-US" sz="1200" b="0" dirty="0" smtClean="0">
                          <a:solidFill>
                            <a:schemeClr val="tx1"/>
                          </a:solidFill>
                        </a:rPr>
                        <a:t> = 1µF,</a:t>
                      </a:r>
                      <a:r>
                        <a:rPr lang="en-US" sz="1200" b="0" baseline="0" dirty="0" smtClean="0">
                          <a:solidFill>
                            <a:schemeClr val="tx1"/>
                          </a:solidFill>
                        </a:rPr>
                        <a:t> and V</a:t>
                      </a:r>
                      <a:r>
                        <a:rPr lang="en-US" sz="1200" b="0" baseline="-25000" dirty="0" smtClean="0">
                          <a:solidFill>
                            <a:schemeClr val="tx1"/>
                          </a:solidFill>
                        </a:rPr>
                        <a:t>IN</a:t>
                      </a:r>
                      <a:r>
                        <a:rPr lang="en-US" sz="1200" b="0" baseline="0" dirty="0" smtClean="0">
                          <a:solidFill>
                            <a:schemeClr val="tx1"/>
                          </a:solidFill>
                        </a:rPr>
                        <a:t> = (V</a:t>
                      </a:r>
                      <a:r>
                        <a:rPr lang="en-US" sz="1200" b="0" baseline="-25000" dirty="0" smtClean="0">
                          <a:solidFill>
                            <a:schemeClr val="tx1"/>
                          </a:solidFill>
                        </a:rPr>
                        <a:t>OUT</a:t>
                      </a:r>
                      <a:r>
                        <a:rPr lang="en-US" sz="1200" b="0" baseline="0" dirty="0" smtClean="0">
                          <a:solidFill>
                            <a:schemeClr val="tx1"/>
                          </a:solidFill>
                        </a:rPr>
                        <a:t> + 0.2V) TO 18V, unless otherwise noted.</a:t>
                      </a:r>
                      <a:endParaRPr lang="en-US" sz="1200" b="0" dirty="0">
                        <a:solidFill>
                          <a:schemeClr val="tx1"/>
                        </a:solidFill>
                      </a:endParaRPr>
                    </a:p>
                  </a:txBody>
                  <a:tcPr marL="57150" marR="57150" marT="28575" marB="28575">
                    <a:lnB w="12700" cap="flat" cmpd="sng" algn="ctr">
                      <a:solidFill>
                        <a:schemeClr val="tx1"/>
                      </a:solidFill>
                      <a:prstDash val="solid"/>
                      <a:round/>
                      <a:headEnd type="none" w="med" len="med"/>
                      <a:tailEnd type="none" w="med" len="med"/>
                    </a:lnB>
                    <a:no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240030">
                <a:tc>
                  <a:txBody>
                    <a:bodyPr/>
                    <a:lstStyle/>
                    <a:p>
                      <a:r>
                        <a:rPr lang="en-US" sz="1200" dirty="0" smtClean="0"/>
                        <a:t>PARAMETER</a:t>
                      </a:r>
                      <a:endParaRPr lang="en-US" sz="12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r>
                        <a:rPr lang="en-US" sz="1200" dirty="0" smtClean="0"/>
                        <a:t>TEST</a:t>
                      </a:r>
                      <a:r>
                        <a:rPr lang="en-US" sz="1200" baseline="0" dirty="0" smtClean="0"/>
                        <a:t> CONDITIONS </a:t>
                      </a:r>
                      <a:endParaRPr lang="en-US" sz="12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r>
                        <a:rPr lang="en-US" sz="1200" dirty="0" smtClean="0"/>
                        <a:t>MIN</a:t>
                      </a:r>
                      <a:endParaRPr lang="en-US" sz="12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r>
                        <a:rPr lang="en-US" sz="1200" dirty="0" smtClean="0"/>
                        <a:t>TYP</a:t>
                      </a:r>
                      <a:endParaRPr lang="en-US" sz="12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r>
                        <a:rPr lang="en-US" sz="1200" dirty="0" smtClean="0"/>
                        <a:t>MIN</a:t>
                      </a:r>
                      <a:endParaRPr lang="en-US" sz="12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r>
                        <a:rPr lang="en-US" sz="1200" dirty="0" smtClean="0"/>
                        <a:t>UNIT</a:t>
                      </a:r>
                      <a:endParaRPr lang="en-US" sz="1200" dirty="0"/>
                    </a:p>
                  </a:txBody>
                  <a:tcPr marL="57150" marR="5715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r>
              <a:tr h="345723">
                <a:tc>
                  <a:txBody>
                    <a:bodyPr/>
                    <a:lstStyle/>
                    <a:p>
                      <a:r>
                        <a:rPr lang="en-US" sz="1200" dirty="0" smtClean="0"/>
                        <a:t>LONG-TERM</a:t>
                      </a:r>
                      <a:r>
                        <a:rPr lang="en-US" sz="1200" baseline="0" dirty="0" smtClean="0"/>
                        <a:t> STABILITY: VSSOP-8</a:t>
                      </a: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dirty="0" smtClean="0"/>
                        <a:t>0 to 1000 hours at 25</a:t>
                      </a:r>
                      <a:r>
                        <a:rPr lang="en-US" sz="1200" dirty="0" smtClean="0">
                          <a:latin typeface="Calibri"/>
                        </a:rPr>
                        <a:t>⁰C</a:t>
                      </a: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smtClean="0"/>
                        <a:t>125</a:t>
                      </a: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smtClean="0"/>
                        <a:t>ppm</a:t>
                      </a: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40030">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200" dirty="0" smtClean="0"/>
                        <a:t>LONG-TERM</a:t>
                      </a:r>
                      <a:r>
                        <a:rPr lang="en-US" sz="1200" baseline="0" dirty="0" smtClean="0"/>
                        <a:t> STABILITY: VSSOP-8</a:t>
                      </a:r>
                      <a:endParaRPr lang="en-US" sz="1200" dirty="0" smtClean="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200" dirty="0" smtClean="0"/>
                        <a:t>1000</a:t>
                      </a:r>
                      <a:r>
                        <a:rPr lang="en-US" sz="1200" baseline="0" dirty="0" smtClean="0"/>
                        <a:t> to 2000 hours</a:t>
                      </a:r>
                      <a:r>
                        <a:rPr lang="en-US" sz="1200" dirty="0" smtClean="0"/>
                        <a:t> at 25</a:t>
                      </a:r>
                      <a:r>
                        <a:rPr lang="en-US" sz="1200" dirty="0" smtClean="0">
                          <a:latin typeface="Calibri"/>
                        </a:rPr>
                        <a:t>⁰C</a:t>
                      </a:r>
                      <a:endParaRPr lang="en-US" sz="1200" dirty="0" smtClean="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smtClean="0"/>
                        <a:t>45</a:t>
                      </a: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smtClean="0"/>
                        <a:t>ppm</a:t>
                      </a: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40030">
                <a:tc>
                  <a:txBody>
                    <a:bodyPr/>
                    <a:lstStyle/>
                    <a:p>
                      <a:r>
                        <a:rPr lang="en-US" sz="1200" dirty="0" smtClean="0"/>
                        <a:t>LONG-TERM</a:t>
                      </a:r>
                      <a:r>
                        <a:rPr lang="en-US" sz="1200" baseline="0" dirty="0" smtClean="0"/>
                        <a:t> STABILITY: MSOP-8</a:t>
                      </a: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dirty="0" smtClean="0"/>
                        <a:t>0 to 1000 hours at 25</a:t>
                      </a:r>
                      <a:r>
                        <a:rPr lang="en-US" sz="1200" dirty="0" smtClean="0">
                          <a:latin typeface="Calibri"/>
                        </a:rPr>
                        <a:t>⁰C</a:t>
                      </a: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smtClean="0"/>
                        <a:t>100</a:t>
                      </a: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smtClean="0"/>
                        <a:t>ppm</a:t>
                      </a: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40030">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200" dirty="0" smtClean="0"/>
                        <a:t>LONG-TERM</a:t>
                      </a:r>
                      <a:r>
                        <a:rPr lang="en-US" sz="1200" baseline="0" dirty="0" smtClean="0"/>
                        <a:t> STABILITY: MSOP-8</a:t>
                      </a:r>
                      <a:endParaRPr lang="en-US" sz="1200" dirty="0" smtClean="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200" dirty="0" smtClean="0"/>
                        <a:t>1000</a:t>
                      </a:r>
                      <a:r>
                        <a:rPr lang="en-US" sz="1200" baseline="0" dirty="0" smtClean="0"/>
                        <a:t> to 2000 hours</a:t>
                      </a:r>
                      <a:r>
                        <a:rPr lang="en-US" sz="1200" dirty="0" smtClean="0"/>
                        <a:t> at 25</a:t>
                      </a:r>
                      <a:r>
                        <a:rPr lang="en-US" sz="1200" dirty="0" smtClean="0">
                          <a:latin typeface="Calibri"/>
                        </a:rPr>
                        <a:t>⁰C</a:t>
                      </a:r>
                      <a:endParaRPr lang="en-US" sz="1200" dirty="0" smtClean="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smtClean="0"/>
                        <a:t>50</a:t>
                      </a: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dirty="0" smtClean="0"/>
                        <a:t>ppm</a:t>
                      </a:r>
                      <a:endParaRPr lang="en-US" sz="12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471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7875" y="2455986"/>
            <a:ext cx="3048000" cy="2148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ounded Rectangle 10"/>
          <p:cNvSpPr/>
          <p:nvPr/>
        </p:nvSpPr>
        <p:spPr>
          <a:xfrm>
            <a:off x="238126" y="2571750"/>
            <a:ext cx="1381125" cy="6667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r>
              <a:rPr lang="en-US" dirty="0" smtClean="0">
                <a:solidFill>
                  <a:schemeClr val="tx1"/>
                </a:solidFill>
              </a:rPr>
              <a:t>96 units tested.</a:t>
            </a:r>
            <a:endParaRPr lang="en-US" dirty="0">
              <a:solidFill>
                <a:schemeClr val="tx1"/>
              </a:solidFill>
            </a:endParaRPr>
          </a:p>
        </p:txBody>
      </p:sp>
      <p:cxnSp>
        <p:nvCxnSpPr>
          <p:cNvPr id="13" name="Straight Arrow Connector 12"/>
          <p:cNvCxnSpPr>
            <a:stCxn id="11" idx="3"/>
          </p:cNvCxnSpPr>
          <p:nvPr/>
        </p:nvCxnSpPr>
        <p:spPr>
          <a:xfrm flipV="1">
            <a:off x="1619250" y="2762251"/>
            <a:ext cx="857250" cy="14287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5191127" y="2674621"/>
            <a:ext cx="3833813" cy="1930066"/>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r>
              <a:rPr lang="en-US" dirty="0" smtClean="0">
                <a:solidFill>
                  <a:schemeClr val="tx1"/>
                </a:solidFill>
              </a:rPr>
              <a:t>Caused by curing of the molding compounds, metal migration, and diffusion.</a:t>
            </a:r>
          </a:p>
          <a:p>
            <a:r>
              <a:rPr lang="en-US" dirty="0" smtClean="0">
                <a:solidFill>
                  <a:schemeClr val="tx1"/>
                </a:solidFill>
              </a:rPr>
              <a:t>The initial shift (first few months) makes up the majority of change.  Due to Self curing of molding compound. </a:t>
            </a:r>
            <a:endParaRPr lang="en-US" dirty="0">
              <a:solidFill>
                <a:schemeClr val="tx1"/>
              </a:solidFill>
            </a:endParaRPr>
          </a:p>
        </p:txBody>
      </p:sp>
      <p:cxnSp>
        <p:nvCxnSpPr>
          <p:cNvPr id="16" name="Straight Arrow Connector 15"/>
          <p:cNvCxnSpPr>
            <a:stCxn id="15" idx="1"/>
          </p:cNvCxnSpPr>
          <p:nvPr/>
        </p:nvCxnSpPr>
        <p:spPr>
          <a:xfrm flipH="1" flipV="1">
            <a:off x="4905375" y="3405190"/>
            <a:ext cx="285750" cy="234464"/>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299335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1" y="666750"/>
            <a:ext cx="5654421" cy="39728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REF5050: 100ksps, </a:t>
            </a:r>
            <a:r>
              <a:rPr lang="en-US" dirty="0"/>
              <a:t>THD, SNR</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60</a:t>
            </a:fld>
            <a:endParaRPr lang="en-US">
              <a:solidFill>
                <a:srgbClr val="000000"/>
              </a:solidFill>
            </a:endParaRPr>
          </a:p>
        </p:txBody>
      </p:sp>
      <p:graphicFrame>
        <p:nvGraphicFramePr>
          <p:cNvPr id="9" name="Table 8"/>
          <p:cNvGraphicFramePr>
            <a:graphicFrameLocks noGrp="1"/>
          </p:cNvGraphicFramePr>
          <p:nvPr>
            <p:extLst>
              <p:ext uri="{D42A27DB-BD31-4B8C-83A1-F6EECF244321}">
                <p14:modId xmlns:p14="http://schemas.microsoft.com/office/powerpoint/2010/main" val="2397468225"/>
              </p:ext>
            </p:extLst>
          </p:nvPr>
        </p:nvGraphicFramePr>
        <p:xfrm>
          <a:off x="6238875" y="123825"/>
          <a:ext cx="2805178" cy="1270000"/>
        </p:xfrm>
        <a:graphic>
          <a:graphicData uri="http://schemas.openxmlformats.org/drawingml/2006/table">
            <a:tbl>
              <a:tblPr firstRow="1" bandRow="1">
                <a:tableStyleId>{5C22544A-7EE6-4342-B048-85BDC9FD1C3A}</a:tableStyleId>
              </a:tblPr>
              <a:tblGrid>
                <a:gridCol w="952500"/>
                <a:gridCol w="571500"/>
                <a:gridCol w="523875"/>
                <a:gridCol w="757303"/>
              </a:tblGrid>
              <a:tr h="342900">
                <a:tc>
                  <a:txBody>
                    <a:bodyPr/>
                    <a:lstStyle/>
                    <a:p>
                      <a:endParaRPr lang="en-US" sz="900" dirty="0"/>
                    </a:p>
                  </a:txBody>
                  <a:tcPr marL="57150" marR="57150" marT="28575" marB="28575"/>
                </a:tc>
                <a:tc>
                  <a:txBody>
                    <a:bodyPr/>
                    <a:lstStyle/>
                    <a:p>
                      <a:r>
                        <a:rPr lang="en-US" sz="900" dirty="0" smtClean="0"/>
                        <a:t>fs</a:t>
                      </a:r>
                      <a:endParaRPr lang="en-US" sz="900" dirty="0"/>
                    </a:p>
                  </a:txBody>
                  <a:tcPr marL="57150" marR="57150" marT="28575" marB="28575"/>
                </a:tc>
                <a:tc>
                  <a:txBody>
                    <a:bodyPr/>
                    <a:lstStyle/>
                    <a:p>
                      <a:r>
                        <a:rPr lang="en-US" sz="900" dirty="0" smtClean="0"/>
                        <a:t>SNR (dB)</a:t>
                      </a:r>
                      <a:endParaRPr lang="en-US" sz="900" dirty="0"/>
                    </a:p>
                  </a:txBody>
                  <a:tcPr marL="57150" marR="57150" marT="28575" marB="28575"/>
                </a:tc>
                <a:tc>
                  <a:txBody>
                    <a:bodyPr/>
                    <a:lstStyle/>
                    <a:p>
                      <a:r>
                        <a:rPr lang="en-US" sz="900" dirty="0" smtClean="0"/>
                        <a:t>THD (dB)</a:t>
                      </a:r>
                      <a:endParaRPr lang="en-US" sz="900" dirty="0"/>
                    </a:p>
                  </a:txBody>
                  <a:tcPr marL="57150" marR="57150" marT="28575" marB="28575"/>
                </a:tc>
              </a:tr>
              <a:tr h="231775">
                <a:tc>
                  <a:txBody>
                    <a:bodyPr/>
                    <a:lstStyle/>
                    <a:p>
                      <a:r>
                        <a:rPr lang="en-US" sz="900" dirty="0" smtClean="0"/>
                        <a:t>Spec.</a:t>
                      </a:r>
                      <a:endParaRPr lang="en-US" sz="900" dirty="0"/>
                    </a:p>
                  </a:txBody>
                  <a:tcPr marL="57150" marR="57150" marT="28575" marB="28575"/>
                </a:tc>
                <a:tc>
                  <a:txBody>
                    <a:bodyPr/>
                    <a:lstStyle/>
                    <a:p>
                      <a:r>
                        <a:rPr lang="en-US" sz="900" dirty="0" smtClean="0"/>
                        <a:t>1M</a:t>
                      </a:r>
                      <a:endParaRPr lang="en-US" sz="900" dirty="0"/>
                    </a:p>
                  </a:txBody>
                  <a:tcPr marL="57150" marR="57150" marT="28575" marB="28575"/>
                </a:tc>
                <a:tc>
                  <a:txBody>
                    <a:bodyPr/>
                    <a:lstStyle/>
                    <a:p>
                      <a:r>
                        <a:rPr lang="en-US" sz="900" dirty="0" smtClean="0"/>
                        <a:t>93</a:t>
                      </a:r>
                      <a:endParaRPr lang="en-US" sz="900" dirty="0"/>
                    </a:p>
                  </a:txBody>
                  <a:tcPr marL="57150" marR="57150" marT="28575" marB="28575"/>
                </a:tc>
                <a:tc>
                  <a:txBody>
                    <a:bodyPr/>
                    <a:lstStyle/>
                    <a:p>
                      <a:r>
                        <a:rPr lang="en-US" sz="900" dirty="0" smtClean="0"/>
                        <a:t>-108</a:t>
                      </a:r>
                      <a:endParaRPr lang="en-US" sz="900" dirty="0"/>
                    </a:p>
                  </a:txBody>
                  <a:tcPr marL="57150" marR="57150" marT="28575" marB="28575"/>
                </a:tc>
              </a:tr>
              <a:tr h="231775">
                <a:tc>
                  <a:txBody>
                    <a:bodyPr/>
                    <a:lstStyle/>
                    <a:p>
                      <a:r>
                        <a:rPr lang="en-US" sz="900" dirty="0" smtClean="0"/>
                        <a:t>REF5050</a:t>
                      </a:r>
                      <a:endParaRPr lang="en-US" sz="900" dirty="0"/>
                    </a:p>
                  </a:txBody>
                  <a:tcPr marL="57150" marR="57150" marT="28575" marB="28575"/>
                </a:tc>
                <a:tc>
                  <a:txBody>
                    <a:bodyPr/>
                    <a:lstStyle/>
                    <a:p>
                      <a:r>
                        <a:rPr lang="en-US" sz="900" dirty="0" smtClean="0"/>
                        <a:t>1M</a:t>
                      </a:r>
                      <a:endParaRPr lang="en-US" sz="900" dirty="0"/>
                    </a:p>
                  </a:txBody>
                  <a:tcPr marL="57150" marR="57150" marT="28575" marB="28575"/>
                </a:tc>
                <a:tc>
                  <a:txBody>
                    <a:bodyPr/>
                    <a:lstStyle/>
                    <a:p>
                      <a:r>
                        <a:rPr lang="en-US" sz="900" dirty="0" smtClean="0"/>
                        <a:t>92.2</a:t>
                      </a:r>
                      <a:endParaRPr lang="en-US" sz="900" dirty="0"/>
                    </a:p>
                  </a:txBody>
                  <a:tcPr marL="57150" marR="57150" marT="28575" marB="28575"/>
                </a:tc>
                <a:tc>
                  <a:txBody>
                    <a:bodyPr/>
                    <a:lstStyle/>
                    <a:p>
                      <a:r>
                        <a:rPr lang="en-US" sz="900" dirty="0" smtClean="0"/>
                        <a:t>-91.4</a:t>
                      </a:r>
                      <a:endParaRPr lang="en-US" sz="900" dirty="0"/>
                    </a:p>
                  </a:txBody>
                  <a:tcPr marL="57150" marR="57150" marT="28575" marB="28575"/>
                </a:tc>
              </a:tr>
              <a:tr h="231775">
                <a:tc>
                  <a:txBody>
                    <a:bodyPr/>
                    <a:lstStyle/>
                    <a:p>
                      <a:r>
                        <a:rPr lang="en-US" sz="900" b="0" dirty="0" smtClean="0"/>
                        <a:t>REF5050</a:t>
                      </a:r>
                      <a:endParaRPr lang="en-US" sz="900" b="0" dirty="0"/>
                    </a:p>
                  </a:txBody>
                  <a:tcPr marL="57150" marR="57150" marT="28575" marB="28575"/>
                </a:tc>
                <a:tc>
                  <a:txBody>
                    <a:bodyPr/>
                    <a:lstStyle/>
                    <a:p>
                      <a:r>
                        <a:rPr lang="en-US" sz="900" b="0" dirty="0" smtClean="0"/>
                        <a:t>500k</a:t>
                      </a:r>
                      <a:endParaRPr lang="en-US" sz="900" b="0" dirty="0"/>
                    </a:p>
                  </a:txBody>
                  <a:tcPr marL="57150" marR="57150" marT="28575" marB="28575"/>
                </a:tc>
                <a:tc>
                  <a:txBody>
                    <a:bodyPr/>
                    <a:lstStyle/>
                    <a:p>
                      <a:r>
                        <a:rPr lang="en-US" sz="900" b="0" dirty="0" smtClean="0"/>
                        <a:t>92.1</a:t>
                      </a:r>
                      <a:endParaRPr lang="en-US" sz="900" b="0" dirty="0"/>
                    </a:p>
                  </a:txBody>
                  <a:tcPr marL="57150" marR="57150" marT="28575" marB="28575"/>
                </a:tc>
                <a:tc>
                  <a:txBody>
                    <a:bodyPr/>
                    <a:lstStyle/>
                    <a:p>
                      <a:r>
                        <a:rPr lang="en-US" sz="900" b="0" dirty="0" smtClean="0"/>
                        <a:t>-97.1</a:t>
                      </a:r>
                      <a:endParaRPr lang="en-US" sz="900" b="0" dirty="0"/>
                    </a:p>
                  </a:txBody>
                  <a:tcPr marL="57150" marR="57150" marT="28575" marB="28575"/>
                </a:tc>
              </a:tr>
              <a:tr h="231775">
                <a:tc>
                  <a:txBody>
                    <a:bodyPr/>
                    <a:lstStyle/>
                    <a:p>
                      <a:r>
                        <a:rPr lang="en-US" sz="900" b="1" dirty="0" smtClean="0"/>
                        <a:t>REF5050</a:t>
                      </a:r>
                      <a:endParaRPr lang="en-US" sz="900" b="1" dirty="0"/>
                    </a:p>
                  </a:txBody>
                  <a:tcPr marL="57150" marR="57150" marT="28575" marB="28575"/>
                </a:tc>
                <a:tc>
                  <a:txBody>
                    <a:bodyPr/>
                    <a:lstStyle/>
                    <a:p>
                      <a:r>
                        <a:rPr lang="en-US" sz="900" b="1" dirty="0" smtClean="0"/>
                        <a:t>100k</a:t>
                      </a:r>
                      <a:endParaRPr lang="en-US" sz="900" b="1" dirty="0"/>
                    </a:p>
                  </a:txBody>
                  <a:tcPr marL="57150" marR="57150" marT="28575" marB="28575"/>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900" b="1" dirty="0" smtClean="0"/>
                        <a:t>92.0</a:t>
                      </a:r>
                    </a:p>
                  </a:txBody>
                  <a:tcPr marL="57150" marR="57150" marT="28575" marB="28575"/>
                </a:tc>
                <a:tc>
                  <a:txBody>
                    <a:bodyPr/>
                    <a:lstStyle/>
                    <a:p>
                      <a:r>
                        <a:rPr lang="en-US" sz="900" b="1" dirty="0" smtClean="0"/>
                        <a:t>-108.2</a:t>
                      </a:r>
                      <a:endParaRPr lang="en-US" sz="900" b="1" dirty="0"/>
                    </a:p>
                  </a:txBody>
                  <a:tcPr marL="57150" marR="57150" marT="28575" marB="28575"/>
                </a:tc>
              </a:tr>
            </a:tbl>
          </a:graphicData>
        </a:graphic>
      </p:graphicFrame>
      <p:sp>
        <p:nvSpPr>
          <p:cNvPr id="13" name="Rounded Rectangle 12"/>
          <p:cNvSpPr/>
          <p:nvPr/>
        </p:nvSpPr>
        <p:spPr>
          <a:xfrm>
            <a:off x="2307465" y="4074929"/>
            <a:ext cx="2761088" cy="662763"/>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marL="285750" indent="-285750" fontAlgn="auto">
              <a:spcBef>
                <a:spcPts val="0"/>
              </a:spcBef>
              <a:spcAft>
                <a:spcPts val="0"/>
              </a:spcAft>
              <a:buFontTx/>
              <a:buAutoNum type="arabicPeriod" startAt="2"/>
            </a:pPr>
            <a:r>
              <a:rPr lang="en-US" sz="1500" dirty="0">
                <a:solidFill>
                  <a:srgbClr val="000000"/>
                </a:solidFill>
              </a:rPr>
              <a:t>Press “Capture”</a:t>
            </a:r>
          </a:p>
          <a:p>
            <a:pPr marL="285750" indent="-285750" fontAlgn="auto">
              <a:spcBef>
                <a:spcPts val="0"/>
              </a:spcBef>
              <a:spcAft>
                <a:spcPts val="0"/>
              </a:spcAft>
              <a:buFontTx/>
              <a:buAutoNum type="arabicPeriod" startAt="2"/>
            </a:pPr>
            <a:r>
              <a:rPr lang="en-US" sz="1500" dirty="0">
                <a:solidFill>
                  <a:srgbClr val="000000"/>
                </a:solidFill>
              </a:rPr>
              <a:t>Record AC performance</a:t>
            </a:r>
          </a:p>
        </p:txBody>
      </p:sp>
      <p:cxnSp>
        <p:nvCxnSpPr>
          <p:cNvPr id="14" name="Straight Arrow Connector 13"/>
          <p:cNvCxnSpPr>
            <a:stCxn id="13" idx="0"/>
          </p:cNvCxnSpPr>
          <p:nvPr/>
        </p:nvCxnSpPr>
        <p:spPr>
          <a:xfrm flipH="1" flipV="1">
            <a:off x="3644354" y="3762376"/>
            <a:ext cx="43655" cy="31255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3" idx="0"/>
          </p:cNvCxnSpPr>
          <p:nvPr/>
        </p:nvCxnSpPr>
        <p:spPr>
          <a:xfrm flipV="1">
            <a:off x="3688011" y="3619500"/>
            <a:ext cx="883991" cy="45542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381000" y="3667125"/>
            <a:ext cx="1619250"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1.  Sampling Rate 100ksps</a:t>
            </a:r>
          </a:p>
        </p:txBody>
      </p:sp>
      <p:cxnSp>
        <p:nvCxnSpPr>
          <p:cNvPr id="27" name="Straight Arrow Connector 26"/>
          <p:cNvCxnSpPr/>
          <p:nvPr/>
        </p:nvCxnSpPr>
        <p:spPr>
          <a:xfrm flipV="1">
            <a:off x="1284869" y="3429001"/>
            <a:ext cx="333375" cy="2381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206031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Reducing sampling rate improves performance</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61</a:t>
            </a:fld>
            <a:endParaRPr lang="en-US">
              <a:solidFill>
                <a:srgbClr val="000000"/>
              </a:solidFil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703667411"/>
              </p:ext>
            </p:extLst>
          </p:nvPr>
        </p:nvGraphicFramePr>
        <p:xfrm>
          <a:off x="952502" y="714375"/>
          <a:ext cx="6980039" cy="3937612"/>
        </p:xfrm>
        <a:graphic>
          <a:graphicData uri="http://schemas.openxmlformats.org/presentationml/2006/ole">
            <mc:AlternateContent xmlns:mc="http://schemas.openxmlformats.org/markup-compatibility/2006">
              <mc:Choice xmlns:v="urn:schemas-microsoft-com:vml" Requires="v">
                <p:oleObj spid="_x0000_s132123" name="Visio" r:id="rId4" imgW="12885341" imgH="7269480" progId="Visio.Drawing.15">
                  <p:embed/>
                </p:oleObj>
              </mc:Choice>
              <mc:Fallback>
                <p:oleObj name="Visio" r:id="rId4" imgW="12885341" imgH="7269480" progId="Visio.Drawing.15">
                  <p:embed/>
                  <p:pic>
                    <p:nvPicPr>
                      <p:cNvPr id="0" name=""/>
                      <p:cNvPicPr/>
                      <p:nvPr/>
                    </p:nvPicPr>
                    <p:blipFill>
                      <a:blip r:embed="rId5"/>
                      <a:stretch>
                        <a:fillRect/>
                      </a:stretch>
                    </p:blipFill>
                    <p:spPr>
                      <a:xfrm>
                        <a:off x="952502" y="714375"/>
                        <a:ext cx="6980039" cy="3937612"/>
                      </a:xfrm>
                      <a:prstGeom prst="rect">
                        <a:avLst/>
                      </a:prstGeom>
                    </p:spPr>
                  </p:pic>
                </p:oleObj>
              </mc:Fallback>
            </mc:AlternateContent>
          </a:graphicData>
        </a:graphic>
      </p:graphicFrame>
    </p:spTree>
    <p:extLst>
      <p:ext uri="{BB962C8B-B14F-4D97-AF65-F5344CB8AC3E}">
        <p14:creationId xmlns:p14="http://schemas.microsoft.com/office/powerpoint/2010/main" val="357707077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p:cNvGraphicFramePr>
            <a:graphicFrameLocks noChangeAspect="1"/>
          </p:cNvGraphicFramePr>
          <p:nvPr>
            <p:extLst>
              <p:ext uri="{D42A27DB-BD31-4B8C-83A1-F6EECF244321}">
                <p14:modId xmlns:p14="http://schemas.microsoft.com/office/powerpoint/2010/main" val="918524866"/>
              </p:ext>
            </p:extLst>
          </p:nvPr>
        </p:nvGraphicFramePr>
        <p:xfrm>
          <a:off x="190257" y="857250"/>
          <a:ext cx="8763488" cy="3429000"/>
        </p:xfrm>
        <a:graphic>
          <a:graphicData uri="http://schemas.openxmlformats.org/presentationml/2006/ole">
            <mc:AlternateContent xmlns:mc="http://schemas.openxmlformats.org/markup-compatibility/2006">
              <mc:Choice xmlns:v="urn:schemas-microsoft-com:vml" Requires="v">
                <p:oleObj spid="_x0000_s133147" name="Visio" r:id="rId4" imgW="15202001" imgH="5943672" progId="Visio.Drawing.15">
                  <p:embed/>
                </p:oleObj>
              </mc:Choice>
              <mc:Fallback>
                <p:oleObj name="Visio" r:id="rId4" imgW="15202001" imgH="5943672" progId="Visio.Drawing.15">
                  <p:embed/>
                  <p:pic>
                    <p:nvPicPr>
                      <p:cNvPr id="0" name=""/>
                      <p:cNvPicPr/>
                      <p:nvPr/>
                    </p:nvPicPr>
                    <p:blipFill>
                      <a:blip r:embed="rId5"/>
                      <a:stretch>
                        <a:fillRect/>
                      </a:stretch>
                    </p:blipFill>
                    <p:spPr>
                      <a:xfrm>
                        <a:off x="190257" y="857250"/>
                        <a:ext cx="8763488" cy="3429000"/>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dirty="0" smtClean="0"/>
              <a:t>Reference Settling Test – How it works</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62</a:t>
            </a:fld>
            <a:endParaRPr lang="en-US">
              <a:solidFill>
                <a:srgbClr val="000000"/>
              </a:solidFill>
            </a:endParaRPr>
          </a:p>
        </p:txBody>
      </p:sp>
      <mc:AlternateContent xmlns:mc="http://schemas.openxmlformats.org/markup-compatibility/2006" xmlns:a14="http://schemas.microsoft.com/office/drawing/2010/main">
        <mc:Choice Requires="a14">
          <p:sp>
            <p:nvSpPr>
              <p:cNvPr id="5" name="Rounded Rectangle 4"/>
              <p:cNvSpPr/>
              <p:nvPr/>
            </p:nvSpPr>
            <p:spPr>
              <a:xfrm>
                <a:off x="1476376" y="762000"/>
                <a:ext cx="2143125" cy="6667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fontAlgn="auto">
                  <a:spcBef>
                    <a:spcPts val="0"/>
                  </a:spcBef>
                  <a:spcAft>
                    <a:spcPts val="0"/>
                  </a:spcAft>
                </a:pPr>
                <a14:m>
                  <m:oMathPara xmlns:m="http://schemas.openxmlformats.org/officeDocument/2006/math">
                    <m:oMathParaPr>
                      <m:jc m:val="centerGroup"/>
                    </m:oMathParaPr>
                    <m:oMath xmlns:m="http://schemas.openxmlformats.org/officeDocument/2006/math">
                      <m:r>
                        <a:rPr lang="en-US" sz="1500" i="1">
                          <a:solidFill>
                            <a:srgbClr val="000000"/>
                          </a:solidFill>
                          <a:latin typeface="Cambria Math"/>
                        </a:rPr>
                        <m:t>𝑐𝑜𝑑𝑒</m:t>
                      </m:r>
                      <m:r>
                        <a:rPr lang="en-US" sz="1500" i="1">
                          <a:solidFill>
                            <a:srgbClr val="000000"/>
                          </a:solidFill>
                          <a:latin typeface="Cambria Math"/>
                        </a:rPr>
                        <m:t>=</m:t>
                      </m:r>
                      <m:f>
                        <m:fPr>
                          <m:ctrlPr>
                            <a:rPr lang="en-US" sz="1500" i="1">
                              <a:solidFill>
                                <a:srgbClr val="000000"/>
                              </a:solidFill>
                              <a:latin typeface="Cambria Math"/>
                            </a:rPr>
                          </m:ctrlPr>
                        </m:fPr>
                        <m:num>
                          <m:sSub>
                            <m:sSubPr>
                              <m:ctrlPr>
                                <a:rPr lang="en-US" sz="1500" i="1">
                                  <a:solidFill>
                                    <a:srgbClr val="000000"/>
                                  </a:solidFill>
                                  <a:latin typeface="Cambria Math"/>
                                </a:rPr>
                              </m:ctrlPr>
                            </m:sSubPr>
                            <m:e>
                              <m:r>
                                <a:rPr lang="en-US" sz="1500" i="1">
                                  <a:solidFill>
                                    <a:srgbClr val="000000"/>
                                  </a:solidFill>
                                  <a:latin typeface="Cambria Math"/>
                                </a:rPr>
                                <m:t>𝑉</m:t>
                              </m:r>
                            </m:e>
                            <m:sub>
                              <m:r>
                                <a:rPr lang="en-US" sz="1500" i="1">
                                  <a:solidFill>
                                    <a:srgbClr val="000000"/>
                                  </a:solidFill>
                                  <a:latin typeface="Cambria Math"/>
                                </a:rPr>
                                <m:t>𝑖𝑛</m:t>
                              </m:r>
                            </m:sub>
                          </m:sSub>
                        </m:num>
                        <m:den>
                          <m:r>
                            <a:rPr lang="en-US" sz="1500" i="1">
                              <a:solidFill>
                                <a:srgbClr val="000000"/>
                              </a:solidFill>
                              <a:latin typeface="Cambria Math"/>
                            </a:rPr>
                            <m:t>𝐿𝑆𝐵</m:t>
                          </m:r>
                        </m:den>
                      </m:f>
                      <m:r>
                        <a:rPr lang="en-US" sz="1500" i="1">
                          <a:solidFill>
                            <a:srgbClr val="000000"/>
                          </a:solidFill>
                          <a:latin typeface="Cambria Math"/>
                        </a:rPr>
                        <m:t>=</m:t>
                      </m:r>
                      <m:f>
                        <m:fPr>
                          <m:ctrlPr>
                            <a:rPr lang="en-US" sz="1500" i="1">
                              <a:solidFill>
                                <a:srgbClr val="000000"/>
                              </a:solidFill>
                              <a:latin typeface="Cambria Math"/>
                            </a:rPr>
                          </m:ctrlPr>
                        </m:fPr>
                        <m:num>
                          <m:sSub>
                            <m:sSubPr>
                              <m:ctrlPr>
                                <a:rPr lang="en-US" sz="1500" i="1">
                                  <a:solidFill>
                                    <a:srgbClr val="000000"/>
                                  </a:solidFill>
                                  <a:latin typeface="Cambria Math"/>
                                </a:rPr>
                              </m:ctrlPr>
                            </m:sSubPr>
                            <m:e>
                              <m:r>
                                <a:rPr lang="en-US" sz="1500" i="1">
                                  <a:solidFill>
                                    <a:srgbClr val="000000"/>
                                  </a:solidFill>
                                  <a:latin typeface="Cambria Math"/>
                                </a:rPr>
                                <m:t>𝑉</m:t>
                              </m:r>
                            </m:e>
                            <m:sub>
                              <m:r>
                                <a:rPr lang="en-US" sz="1500" i="1">
                                  <a:solidFill>
                                    <a:srgbClr val="000000"/>
                                  </a:solidFill>
                                  <a:latin typeface="Cambria Math"/>
                                </a:rPr>
                                <m:t>𝑖𝑛</m:t>
                              </m:r>
                            </m:sub>
                          </m:sSub>
                        </m:num>
                        <m:den>
                          <m:f>
                            <m:fPr>
                              <m:type m:val="lin"/>
                              <m:ctrlPr>
                                <a:rPr lang="en-US" sz="1500" i="1">
                                  <a:solidFill>
                                    <a:srgbClr val="000000"/>
                                  </a:solidFill>
                                  <a:latin typeface="Cambria Math"/>
                                </a:rPr>
                              </m:ctrlPr>
                            </m:fPr>
                            <m:num>
                              <m:sSub>
                                <m:sSubPr>
                                  <m:ctrlPr>
                                    <a:rPr lang="en-US" sz="1500" i="1">
                                      <a:solidFill>
                                        <a:srgbClr val="000000"/>
                                      </a:solidFill>
                                      <a:latin typeface="Cambria Math"/>
                                    </a:rPr>
                                  </m:ctrlPr>
                                </m:sSubPr>
                                <m:e>
                                  <m:r>
                                    <a:rPr lang="en-US" sz="1500" i="1">
                                      <a:solidFill>
                                        <a:srgbClr val="000000"/>
                                      </a:solidFill>
                                      <a:latin typeface="Cambria Math"/>
                                    </a:rPr>
                                    <m:t>𝑉</m:t>
                                  </m:r>
                                </m:e>
                                <m:sub>
                                  <m:r>
                                    <a:rPr lang="en-US" sz="1500" i="1">
                                      <a:solidFill>
                                        <a:srgbClr val="000000"/>
                                      </a:solidFill>
                                      <a:latin typeface="Cambria Math"/>
                                    </a:rPr>
                                    <m:t>𝑟𝑒𝑓</m:t>
                                  </m:r>
                                </m:sub>
                              </m:sSub>
                            </m:num>
                            <m:den>
                              <m:sSup>
                                <m:sSupPr>
                                  <m:ctrlPr>
                                    <a:rPr lang="en-US" sz="1500" i="1">
                                      <a:solidFill>
                                        <a:srgbClr val="000000"/>
                                      </a:solidFill>
                                      <a:latin typeface="Cambria Math"/>
                                    </a:rPr>
                                  </m:ctrlPr>
                                </m:sSupPr>
                                <m:e>
                                  <m:r>
                                    <a:rPr lang="en-US" sz="1500" i="1">
                                      <a:solidFill>
                                        <a:srgbClr val="000000"/>
                                      </a:solidFill>
                                      <a:latin typeface="Cambria Math"/>
                                    </a:rPr>
                                    <m:t>2</m:t>
                                  </m:r>
                                </m:e>
                                <m:sup>
                                  <m:r>
                                    <a:rPr lang="en-US" sz="1500" i="1">
                                      <a:solidFill>
                                        <a:srgbClr val="000000"/>
                                      </a:solidFill>
                                      <a:latin typeface="Cambria Math"/>
                                    </a:rPr>
                                    <m:t>𝑛</m:t>
                                  </m:r>
                                </m:sup>
                              </m:sSup>
                            </m:den>
                          </m:f>
                        </m:den>
                      </m:f>
                    </m:oMath>
                  </m:oMathPara>
                </a14:m>
                <a:endParaRPr lang="en-US" dirty="0">
                  <a:solidFill>
                    <a:srgbClr val="000000"/>
                  </a:solidFill>
                </a:endParaRPr>
              </a:p>
            </p:txBody>
          </p:sp>
        </mc:Choice>
        <mc:Fallback xmlns="">
          <p:sp>
            <p:nvSpPr>
              <p:cNvPr id="5" name="Rounded Rectangle 4"/>
              <p:cNvSpPr>
                <a:spLocks noRot="1" noChangeAspect="1" noMove="1" noResize="1" noEditPoints="1" noAdjustHandles="1" noChangeArrowheads="1" noChangeShapeType="1" noTextEdit="1"/>
              </p:cNvSpPr>
              <p:nvPr/>
            </p:nvSpPr>
            <p:spPr>
              <a:xfrm>
                <a:off x="2362200" y="1219200"/>
                <a:ext cx="3429000" cy="1066800"/>
              </a:xfrm>
              <a:prstGeom prst="roundRect">
                <a:avLst/>
              </a:prstGeom>
              <a:blipFill rotWithShape="1">
                <a:blip r:embed="rId7"/>
                <a:stretch>
                  <a:fillRect/>
                </a:stretch>
              </a:blipFill>
              <a:ln w="38100">
                <a:solidFill>
                  <a:srgbClr val="FF0000"/>
                </a:solidFill>
              </a:ln>
            </p:spPr>
            <p:txBody>
              <a:bodyPr/>
              <a:lstStyle/>
              <a:p>
                <a:r>
                  <a:rPr lang="en-US">
                    <a:noFill/>
                  </a:rPr>
                  <a:t> </a:t>
                </a:r>
              </a:p>
            </p:txBody>
          </p:sp>
        </mc:Fallback>
      </mc:AlternateContent>
      <p:cxnSp>
        <p:nvCxnSpPr>
          <p:cNvPr id="7" name="Straight Connector 6"/>
          <p:cNvCxnSpPr>
            <a:stCxn id="5" idx="1"/>
          </p:cNvCxnSpPr>
          <p:nvPr/>
        </p:nvCxnSpPr>
        <p:spPr>
          <a:xfrm flipH="1">
            <a:off x="952501" y="1095375"/>
            <a:ext cx="523875" cy="571500"/>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117872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 change</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63</a:t>
            </a:fld>
            <a:endParaRPr lang="en-US">
              <a:solidFill>
                <a:srgbClr val="000000"/>
              </a:solidFil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570437970"/>
              </p:ext>
            </p:extLst>
          </p:nvPr>
        </p:nvGraphicFramePr>
        <p:xfrm>
          <a:off x="376040" y="629048"/>
          <a:ext cx="8391922" cy="4038203"/>
        </p:xfrm>
        <a:graphic>
          <a:graphicData uri="http://schemas.openxmlformats.org/presentationml/2006/ole">
            <mc:AlternateContent xmlns:mc="http://schemas.openxmlformats.org/markup-compatibility/2006">
              <mc:Choice xmlns:v="urn:schemas-microsoft-com:vml" Requires="v">
                <p:oleObj spid="_x0000_s134171" name="Visio" r:id="rId4" imgW="13426472" imgH="6461856" progId="Visio.Drawing.15">
                  <p:embed/>
                </p:oleObj>
              </mc:Choice>
              <mc:Fallback>
                <p:oleObj name="Visio" r:id="rId4" imgW="13426472" imgH="6461856" progId="Visio.Drawing.15">
                  <p:embed/>
                  <p:pic>
                    <p:nvPicPr>
                      <p:cNvPr id="0" name=""/>
                      <p:cNvPicPr/>
                      <p:nvPr/>
                    </p:nvPicPr>
                    <p:blipFill>
                      <a:blip r:embed="rId5"/>
                      <a:stretch>
                        <a:fillRect/>
                      </a:stretch>
                    </p:blipFill>
                    <p:spPr>
                      <a:xfrm>
                        <a:off x="376040" y="629048"/>
                        <a:ext cx="8391922" cy="4038203"/>
                      </a:xfrm>
                      <a:prstGeom prst="rect">
                        <a:avLst/>
                      </a:prstGeom>
                    </p:spPr>
                  </p:pic>
                </p:oleObj>
              </mc:Fallback>
            </mc:AlternateContent>
          </a:graphicData>
        </a:graphic>
      </p:graphicFrame>
    </p:spTree>
    <p:extLst>
      <p:ext uri="{BB962C8B-B14F-4D97-AF65-F5344CB8AC3E}">
        <p14:creationId xmlns:p14="http://schemas.microsoft.com/office/powerpoint/2010/main" val="71634179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1" y="685800"/>
            <a:ext cx="5654421" cy="39728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REF5050: 1Msps, Settling</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64</a:t>
            </a:fld>
            <a:endParaRPr lang="en-US">
              <a:solidFill>
                <a:srgbClr val="000000"/>
              </a:solidFill>
            </a:endParaRPr>
          </a:p>
        </p:txBody>
      </p:sp>
      <p:graphicFrame>
        <p:nvGraphicFramePr>
          <p:cNvPr id="9" name="Table 8"/>
          <p:cNvGraphicFramePr>
            <a:graphicFrameLocks noGrp="1"/>
          </p:cNvGraphicFramePr>
          <p:nvPr>
            <p:extLst>
              <p:ext uri="{D42A27DB-BD31-4B8C-83A1-F6EECF244321}">
                <p14:modId xmlns:p14="http://schemas.microsoft.com/office/powerpoint/2010/main" val="2064567235"/>
              </p:ext>
            </p:extLst>
          </p:nvPr>
        </p:nvGraphicFramePr>
        <p:xfrm>
          <a:off x="6238876" y="123825"/>
          <a:ext cx="2809875" cy="574675"/>
        </p:xfrm>
        <a:graphic>
          <a:graphicData uri="http://schemas.openxmlformats.org/drawingml/2006/table">
            <a:tbl>
              <a:tblPr firstRow="1" bandRow="1">
                <a:tableStyleId>{5C22544A-7EE6-4342-B048-85BDC9FD1C3A}</a:tableStyleId>
              </a:tblPr>
              <a:tblGrid>
                <a:gridCol w="1306919"/>
                <a:gridCol w="784151"/>
                <a:gridCol w="718805"/>
              </a:tblGrid>
              <a:tr h="342900">
                <a:tc>
                  <a:txBody>
                    <a:bodyPr/>
                    <a:lstStyle/>
                    <a:p>
                      <a:endParaRPr lang="en-US" sz="900" dirty="0"/>
                    </a:p>
                  </a:txBody>
                  <a:tcPr marL="57150" marR="57150" marT="28575" marB="28575"/>
                </a:tc>
                <a:tc>
                  <a:txBody>
                    <a:bodyPr/>
                    <a:lstStyle/>
                    <a:p>
                      <a:r>
                        <a:rPr lang="en-US" sz="900" dirty="0" smtClean="0"/>
                        <a:t>fs</a:t>
                      </a:r>
                      <a:endParaRPr lang="en-US" sz="900" dirty="0"/>
                    </a:p>
                  </a:txBody>
                  <a:tcPr marL="57150" marR="57150" marT="28575" marB="28575"/>
                </a:tc>
                <a:tc>
                  <a:txBody>
                    <a:bodyPr/>
                    <a:lstStyle/>
                    <a:p>
                      <a:r>
                        <a:rPr lang="en-US" sz="900" dirty="0" smtClean="0"/>
                        <a:t>Droop (LSB)</a:t>
                      </a:r>
                      <a:endParaRPr lang="en-US" sz="900" dirty="0"/>
                    </a:p>
                  </a:txBody>
                  <a:tcPr marL="57150" marR="57150" marT="28575" marB="28575"/>
                </a:tc>
              </a:tr>
              <a:tr h="231775">
                <a:tc>
                  <a:txBody>
                    <a:bodyPr/>
                    <a:lstStyle/>
                    <a:p>
                      <a:r>
                        <a:rPr lang="en-US" sz="900" dirty="0" smtClean="0"/>
                        <a:t>REF5050</a:t>
                      </a:r>
                      <a:endParaRPr lang="en-US" sz="900" dirty="0"/>
                    </a:p>
                  </a:txBody>
                  <a:tcPr marL="57150" marR="57150" marT="28575" marB="28575"/>
                </a:tc>
                <a:tc>
                  <a:txBody>
                    <a:bodyPr/>
                    <a:lstStyle/>
                    <a:p>
                      <a:r>
                        <a:rPr lang="en-US" sz="900" dirty="0" smtClean="0"/>
                        <a:t>1M</a:t>
                      </a:r>
                      <a:endParaRPr lang="en-US" sz="900" dirty="0"/>
                    </a:p>
                  </a:txBody>
                  <a:tcPr marL="57150" marR="57150" marT="28575" marB="28575"/>
                </a:tc>
                <a:tc>
                  <a:txBody>
                    <a:bodyPr/>
                    <a:lstStyle/>
                    <a:p>
                      <a:r>
                        <a:rPr lang="en-US" sz="900" dirty="0" smtClean="0"/>
                        <a:t>10.9</a:t>
                      </a:r>
                      <a:endParaRPr lang="en-US" sz="900" dirty="0"/>
                    </a:p>
                  </a:txBody>
                  <a:tcPr marL="57150" marR="57150" marT="28575" marB="28575"/>
                </a:tc>
              </a:tr>
            </a:tbl>
          </a:graphicData>
        </a:graphic>
      </p:graphicFrame>
      <p:sp>
        <p:nvSpPr>
          <p:cNvPr id="26" name="Rounded Rectangle 25"/>
          <p:cNvSpPr/>
          <p:nvPr/>
        </p:nvSpPr>
        <p:spPr>
          <a:xfrm>
            <a:off x="47625" y="2617298"/>
            <a:ext cx="1428750"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1.  Sampling Rate 1Msps</a:t>
            </a:r>
          </a:p>
        </p:txBody>
      </p:sp>
      <p:cxnSp>
        <p:nvCxnSpPr>
          <p:cNvPr id="27" name="Straight Arrow Connector 26"/>
          <p:cNvCxnSpPr>
            <a:stCxn id="26" idx="2"/>
          </p:cNvCxnSpPr>
          <p:nvPr/>
        </p:nvCxnSpPr>
        <p:spPr>
          <a:xfrm>
            <a:off x="762000" y="3093548"/>
            <a:ext cx="754286" cy="24020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87537" y="3499357"/>
            <a:ext cx="1960339"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marL="285750" indent="-285750" fontAlgn="auto">
              <a:spcBef>
                <a:spcPts val="0"/>
              </a:spcBef>
              <a:spcAft>
                <a:spcPts val="0"/>
              </a:spcAft>
              <a:buFontTx/>
              <a:buAutoNum type="arabicPeriod" startAt="2"/>
            </a:pPr>
            <a:r>
              <a:rPr lang="en-US" sz="1500" dirty="0">
                <a:solidFill>
                  <a:srgbClr val="000000"/>
                </a:solidFill>
              </a:rPr>
              <a:t>Number of sets to average to 20.</a:t>
            </a:r>
          </a:p>
        </p:txBody>
      </p:sp>
      <p:cxnSp>
        <p:nvCxnSpPr>
          <p:cNvPr id="17" name="Straight Arrow Connector 16"/>
          <p:cNvCxnSpPr>
            <a:stCxn id="16" idx="3"/>
          </p:cNvCxnSpPr>
          <p:nvPr/>
        </p:nvCxnSpPr>
        <p:spPr>
          <a:xfrm>
            <a:off x="2047875" y="3737482"/>
            <a:ext cx="571500" cy="400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76804" y="4070857"/>
            <a:ext cx="1428750"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4.  Start test</a:t>
            </a:r>
          </a:p>
        </p:txBody>
      </p:sp>
      <p:cxnSp>
        <p:nvCxnSpPr>
          <p:cNvPr id="19" name="Straight Arrow Connector 18"/>
          <p:cNvCxnSpPr/>
          <p:nvPr/>
        </p:nvCxnSpPr>
        <p:spPr>
          <a:xfrm flipV="1">
            <a:off x="1505555" y="4308982"/>
            <a:ext cx="923321" cy="400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4572000" y="3786360"/>
            <a:ext cx="1619250" cy="690391"/>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marL="285750" indent="-285750" fontAlgn="auto">
              <a:spcBef>
                <a:spcPts val="0"/>
              </a:spcBef>
              <a:spcAft>
                <a:spcPts val="0"/>
              </a:spcAft>
              <a:buFontTx/>
              <a:buAutoNum type="arabicPeriod" startAt="3"/>
            </a:pPr>
            <a:r>
              <a:rPr lang="en-US" sz="1500" dirty="0">
                <a:solidFill>
                  <a:srgbClr val="000000"/>
                </a:solidFill>
              </a:rPr>
              <a:t>Min </a:t>
            </a:r>
            <a:r>
              <a:rPr lang="en-US" sz="1500" dirty="0" err="1">
                <a:solidFill>
                  <a:srgbClr val="000000"/>
                </a:solidFill>
              </a:rPr>
              <a:t>Interset</a:t>
            </a:r>
            <a:r>
              <a:rPr lang="en-US" sz="1500" dirty="0">
                <a:solidFill>
                  <a:srgbClr val="000000"/>
                </a:solidFill>
              </a:rPr>
              <a:t> delay (</a:t>
            </a:r>
            <a:r>
              <a:rPr lang="en-US" sz="1500" dirty="0" err="1">
                <a:solidFill>
                  <a:srgbClr val="000000"/>
                </a:solidFill>
              </a:rPr>
              <a:t>ms</a:t>
            </a:r>
            <a:r>
              <a:rPr lang="en-US" sz="1500" dirty="0">
                <a:solidFill>
                  <a:srgbClr val="000000"/>
                </a:solidFill>
              </a:rPr>
              <a:t>) to 100ms.</a:t>
            </a:r>
          </a:p>
        </p:txBody>
      </p:sp>
      <p:cxnSp>
        <p:nvCxnSpPr>
          <p:cNvPr id="22" name="Straight Arrow Connector 21"/>
          <p:cNvCxnSpPr/>
          <p:nvPr/>
        </p:nvCxnSpPr>
        <p:spPr>
          <a:xfrm flipH="1" flipV="1">
            <a:off x="3857626" y="3786359"/>
            <a:ext cx="714375" cy="24943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a:xfrm>
            <a:off x="7477125" y="3770201"/>
            <a:ext cx="1428750"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5.  Reference droop</a:t>
            </a:r>
          </a:p>
        </p:txBody>
      </p:sp>
      <p:cxnSp>
        <p:nvCxnSpPr>
          <p:cNvPr id="28" name="Straight Arrow Connector 27"/>
          <p:cNvCxnSpPr/>
          <p:nvPr/>
        </p:nvCxnSpPr>
        <p:spPr>
          <a:xfrm flipH="1" flipV="1">
            <a:off x="6762751" y="3770202"/>
            <a:ext cx="714375" cy="24943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a:xfrm>
            <a:off x="87537" y="1010471"/>
            <a:ext cx="1428750" cy="669241"/>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smtClean="0">
                <a:solidFill>
                  <a:srgbClr val="000000"/>
                </a:solidFill>
              </a:rPr>
              <a:t>Reference Settling Analysis</a:t>
            </a:r>
            <a:endParaRPr lang="en-US" sz="1500" dirty="0">
              <a:solidFill>
                <a:srgbClr val="000000"/>
              </a:solidFill>
            </a:endParaRPr>
          </a:p>
        </p:txBody>
      </p:sp>
      <p:cxnSp>
        <p:nvCxnSpPr>
          <p:cNvPr id="23" name="Straight Arrow Connector 22"/>
          <p:cNvCxnSpPr>
            <a:stCxn id="20" idx="3"/>
          </p:cNvCxnSpPr>
          <p:nvPr/>
        </p:nvCxnSpPr>
        <p:spPr>
          <a:xfrm>
            <a:off x="1516287" y="1345092"/>
            <a:ext cx="346757" cy="2360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87416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1" y="685800"/>
            <a:ext cx="5654421" cy="39728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Zoom in on </a:t>
            </a:r>
            <a:r>
              <a:rPr lang="en-US" dirty="0"/>
              <a:t>Settling</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65</a:t>
            </a:fld>
            <a:endParaRPr lang="en-US">
              <a:solidFill>
                <a:srgbClr val="000000"/>
              </a:solidFill>
            </a:endParaRPr>
          </a:p>
        </p:txBody>
      </p:sp>
    </p:spTree>
    <p:extLst>
      <p:ext uri="{BB962C8B-B14F-4D97-AF65-F5344CB8AC3E}">
        <p14:creationId xmlns:p14="http://schemas.microsoft.com/office/powerpoint/2010/main" val="173575074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1" y="685800"/>
            <a:ext cx="5654421" cy="39728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REF5050: 500ksps, </a:t>
            </a:r>
            <a:r>
              <a:rPr lang="en-US" dirty="0"/>
              <a:t>Settling</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66</a:t>
            </a:fld>
            <a:endParaRPr lang="en-US">
              <a:solidFill>
                <a:srgbClr val="000000"/>
              </a:solidFill>
            </a:endParaRPr>
          </a:p>
        </p:txBody>
      </p:sp>
      <p:graphicFrame>
        <p:nvGraphicFramePr>
          <p:cNvPr id="9" name="Table 8"/>
          <p:cNvGraphicFramePr>
            <a:graphicFrameLocks noGrp="1"/>
          </p:cNvGraphicFramePr>
          <p:nvPr>
            <p:extLst>
              <p:ext uri="{D42A27DB-BD31-4B8C-83A1-F6EECF244321}">
                <p14:modId xmlns:p14="http://schemas.microsoft.com/office/powerpoint/2010/main" val="1356533386"/>
              </p:ext>
            </p:extLst>
          </p:nvPr>
        </p:nvGraphicFramePr>
        <p:xfrm>
          <a:off x="6238876" y="123825"/>
          <a:ext cx="2809875" cy="806450"/>
        </p:xfrm>
        <a:graphic>
          <a:graphicData uri="http://schemas.openxmlformats.org/drawingml/2006/table">
            <a:tbl>
              <a:tblPr firstRow="1" bandRow="1">
                <a:tableStyleId>{5C22544A-7EE6-4342-B048-85BDC9FD1C3A}</a:tableStyleId>
              </a:tblPr>
              <a:tblGrid>
                <a:gridCol w="1306919"/>
                <a:gridCol w="784151"/>
                <a:gridCol w="718805"/>
              </a:tblGrid>
              <a:tr h="342900">
                <a:tc>
                  <a:txBody>
                    <a:bodyPr/>
                    <a:lstStyle/>
                    <a:p>
                      <a:endParaRPr lang="en-US" sz="900" dirty="0"/>
                    </a:p>
                  </a:txBody>
                  <a:tcPr marL="57150" marR="57150" marT="28575" marB="28575"/>
                </a:tc>
                <a:tc>
                  <a:txBody>
                    <a:bodyPr/>
                    <a:lstStyle/>
                    <a:p>
                      <a:r>
                        <a:rPr lang="en-US" sz="900" dirty="0" smtClean="0"/>
                        <a:t>fs</a:t>
                      </a:r>
                      <a:endParaRPr lang="en-US" sz="900" dirty="0"/>
                    </a:p>
                  </a:txBody>
                  <a:tcPr marL="57150" marR="57150" marT="28575" marB="28575"/>
                </a:tc>
                <a:tc>
                  <a:txBody>
                    <a:bodyPr/>
                    <a:lstStyle/>
                    <a:p>
                      <a:r>
                        <a:rPr lang="en-US" sz="900" dirty="0" smtClean="0"/>
                        <a:t>Droop (LSB)</a:t>
                      </a:r>
                      <a:endParaRPr lang="en-US" sz="900" dirty="0"/>
                    </a:p>
                  </a:txBody>
                  <a:tcPr marL="57150" marR="57150" marT="28575" marB="28575"/>
                </a:tc>
              </a:tr>
              <a:tr h="231775">
                <a:tc>
                  <a:txBody>
                    <a:bodyPr/>
                    <a:lstStyle/>
                    <a:p>
                      <a:r>
                        <a:rPr lang="en-US" sz="900" dirty="0" smtClean="0"/>
                        <a:t>REF5050</a:t>
                      </a:r>
                      <a:endParaRPr lang="en-US" sz="900" dirty="0"/>
                    </a:p>
                  </a:txBody>
                  <a:tcPr marL="57150" marR="57150" marT="28575" marB="28575"/>
                </a:tc>
                <a:tc>
                  <a:txBody>
                    <a:bodyPr/>
                    <a:lstStyle/>
                    <a:p>
                      <a:r>
                        <a:rPr lang="en-US" sz="900" dirty="0" smtClean="0"/>
                        <a:t>1M</a:t>
                      </a:r>
                      <a:endParaRPr lang="en-US" sz="900" dirty="0"/>
                    </a:p>
                  </a:txBody>
                  <a:tcPr marL="57150" marR="57150" marT="28575" marB="28575"/>
                </a:tc>
                <a:tc>
                  <a:txBody>
                    <a:bodyPr/>
                    <a:lstStyle/>
                    <a:p>
                      <a:r>
                        <a:rPr lang="en-US" sz="900" dirty="0" smtClean="0"/>
                        <a:t>10.9</a:t>
                      </a:r>
                      <a:endParaRPr lang="en-US" sz="900" dirty="0"/>
                    </a:p>
                  </a:txBody>
                  <a:tcPr marL="57150" marR="57150" marT="28575" marB="28575"/>
                </a:tc>
              </a:tr>
              <a:tr h="231775">
                <a:tc>
                  <a:txBody>
                    <a:bodyPr/>
                    <a:lstStyle/>
                    <a:p>
                      <a:r>
                        <a:rPr lang="en-US" sz="900" b="1" dirty="0" smtClean="0"/>
                        <a:t>REF5050</a:t>
                      </a:r>
                      <a:endParaRPr lang="en-US" sz="900" b="1" dirty="0"/>
                    </a:p>
                  </a:txBody>
                  <a:tcPr marL="57150" marR="57150" marT="28575" marB="28575"/>
                </a:tc>
                <a:tc>
                  <a:txBody>
                    <a:bodyPr/>
                    <a:lstStyle/>
                    <a:p>
                      <a:r>
                        <a:rPr lang="en-US" sz="900" b="1" dirty="0" smtClean="0"/>
                        <a:t>500k</a:t>
                      </a:r>
                      <a:endParaRPr lang="en-US" sz="900" b="1" dirty="0"/>
                    </a:p>
                  </a:txBody>
                  <a:tcPr marL="57150" marR="57150" marT="28575" marB="28575"/>
                </a:tc>
                <a:tc>
                  <a:txBody>
                    <a:bodyPr/>
                    <a:lstStyle/>
                    <a:p>
                      <a:r>
                        <a:rPr lang="en-US" sz="900" b="1" dirty="0" smtClean="0"/>
                        <a:t>5.35</a:t>
                      </a:r>
                      <a:endParaRPr lang="en-US" sz="900" b="1" dirty="0"/>
                    </a:p>
                  </a:txBody>
                  <a:tcPr marL="57150" marR="57150" marT="28575" marB="28575"/>
                </a:tc>
              </a:tr>
            </a:tbl>
          </a:graphicData>
        </a:graphic>
      </p:graphicFrame>
      <p:sp>
        <p:nvSpPr>
          <p:cNvPr id="26" name="Rounded Rectangle 25"/>
          <p:cNvSpPr/>
          <p:nvPr/>
        </p:nvSpPr>
        <p:spPr>
          <a:xfrm>
            <a:off x="47625" y="2617298"/>
            <a:ext cx="1428750"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1.  Sampling Rate 500ksps</a:t>
            </a:r>
          </a:p>
        </p:txBody>
      </p:sp>
      <p:cxnSp>
        <p:nvCxnSpPr>
          <p:cNvPr id="27" name="Straight Arrow Connector 26"/>
          <p:cNvCxnSpPr>
            <a:stCxn id="26" idx="2"/>
          </p:cNvCxnSpPr>
          <p:nvPr/>
        </p:nvCxnSpPr>
        <p:spPr>
          <a:xfrm>
            <a:off x="762000" y="3093548"/>
            <a:ext cx="754286" cy="24020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76804" y="4070857"/>
            <a:ext cx="1428750"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2.  Start test</a:t>
            </a:r>
          </a:p>
        </p:txBody>
      </p:sp>
      <p:cxnSp>
        <p:nvCxnSpPr>
          <p:cNvPr id="19" name="Straight Arrow Connector 18"/>
          <p:cNvCxnSpPr/>
          <p:nvPr/>
        </p:nvCxnSpPr>
        <p:spPr>
          <a:xfrm flipV="1">
            <a:off x="1505555" y="4308982"/>
            <a:ext cx="923321" cy="400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a:xfrm>
            <a:off x="7477125" y="3770201"/>
            <a:ext cx="1428750"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3.  Reference droop</a:t>
            </a:r>
          </a:p>
        </p:txBody>
      </p:sp>
      <p:cxnSp>
        <p:nvCxnSpPr>
          <p:cNvPr id="28" name="Straight Arrow Connector 27"/>
          <p:cNvCxnSpPr/>
          <p:nvPr/>
        </p:nvCxnSpPr>
        <p:spPr>
          <a:xfrm flipH="1" flipV="1">
            <a:off x="6762751" y="3770202"/>
            <a:ext cx="714375" cy="24943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56119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1" y="685800"/>
            <a:ext cx="5654421" cy="39728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REF5050: 100ksps, </a:t>
            </a:r>
            <a:r>
              <a:rPr lang="en-US" dirty="0"/>
              <a:t>Settling</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67</a:t>
            </a:fld>
            <a:endParaRPr lang="en-US">
              <a:solidFill>
                <a:srgbClr val="000000"/>
              </a:solidFill>
            </a:endParaRPr>
          </a:p>
        </p:txBody>
      </p:sp>
      <p:graphicFrame>
        <p:nvGraphicFramePr>
          <p:cNvPr id="9" name="Table 8"/>
          <p:cNvGraphicFramePr>
            <a:graphicFrameLocks noGrp="1"/>
          </p:cNvGraphicFramePr>
          <p:nvPr>
            <p:extLst>
              <p:ext uri="{D42A27DB-BD31-4B8C-83A1-F6EECF244321}">
                <p14:modId xmlns:p14="http://schemas.microsoft.com/office/powerpoint/2010/main" val="1607194925"/>
              </p:ext>
            </p:extLst>
          </p:nvPr>
        </p:nvGraphicFramePr>
        <p:xfrm>
          <a:off x="6238876" y="123825"/>
          <a:ext cx="2809875" cy="1038225"/>
        </p:xfrm>
        <a:graphic>
          <a:graphicData uri="http://schemas.openxmlformats.org/drawingml/2006/table">
            <a:tbl>
              <a:tblPr firstRow="1" bandRow="1">
                <a:tableStyleId>{5C22544A-7EE6-4342-B048-85BDC9FD1C3A}</a:tableStyleId>
              </a:tblPr>
              <a:tblGrid>
                <a:gridCol w="1306919"/>
                <a:gridCol w="784151"/>
                <a:gridCol w="718805"/>
              </a:tblGrid>
              <a:tr h="342900">
                <a:tc>
                  <a:txBody>
                    <a:bodyPr/>
                    <a:lstStyle/>
                    <a:p>
                      <a:endParaRPr lang="en-US" sz="900" dirty="0"/>
                    </a:p>
                  </a:txBody>
                  <a:tcPr marL="57150" marR="57150" marT="28575" marB="28575"/>
                </a:tc>
                <a:tc>
                  <a:txBody>
                    <a:bodyPr/>
                    <a:lstStyle/>
                    <a:p>
                      <a:r>
                        <a:rPr lang="en-US" sz="900" dirty="0" smtClean="0"/>
                        <a:t>fs</a:t>
                      </a:r>
                      <a:endParaRPr lang="en-US" sz="900" dirty="0"/>
                    </a:p>
                  </a:txBody>
                  <a:tcPr marL="57150" marR="57150" marT="28575" marB="28575"/>
                </a:tc>
                <a:tc>
                  <a:txBody>
                    <a:bodyPr/>
                    <a:lstStyle/>
                    <a:p>
                      <a:r>
                        <a:rPr lang="en-US" sz="900" dirty="0" smtClean="0"/>
                        <a:t>Droop (LSB)</a:t>
                      </a:r>
                      <a:endParaRPr lang="en-US" sz="900" dirty="0"/>
                    </a:p>
                  </a:txBody>
                  <a:tcPr marL="57150" marR="57150" marT="28575" marB="28575"/>
                </a:tc>
              </a:tr>
              <a:tr h="231775">
                <a:tc>
                  <a:txBody>
                    <a:bodyPr/>
                    <a:lstStyle/>
                    <a:p>
                      <a:r>
                        <a:rPr lang="en-US" sz="900" dirty="0" smtClean="0"/>
                        <a:t>REF5050</a:t>
                      </a:r>
                      <a:endParaRPr lang="en-US" sz="900" dirty="0"/>
                    </a:p>
                  </a:txBody>
                  <a:tcPr marL="57150" marR="57150" marT="28575" marB="28575"/>
                </a:tc>
                <a:tc>
                  <a:txBody>
                    <a:bodyPr/>
                    <a:lstStyle/>
                    <a:p>
                      <a:r>
                        <a:rPr lang="en-US" sz="900" dirty="0" smtClean="0"/>
                        <a:t>1M</a:t>
                      </a:r>
                      <a:endParaRPr lang="en-US" sz="900" dirty="0"/>
                    </a:p>
                  </a:txBody>
                  <a:tcPr marL="57150" marR="57150" marT="28575" marB="28575"/>
                </a:tc>
                <a:tc>
                  <a:txBody>
                    <a:bodyPr/>
                    <a:lstStyle/>
                    <a:p>
                      <a:r>
                        <a:rPr lang="en-US" sz="900" dirty="0" smtClean="0"/>
                        <a:t>10.9</a:t>
                      </a:r>
                      <a:endParaRPr lang="en-US" sz="900" dirty="0"/>
                    </a:p>
                  </a:txBody>
                  <a:tcPr marL="57150" marR="57150" marT="28575" marB="28575"/>
                </a:tc>
              </a:tr>
              <a:tr h="231775">
                <a:tc>
                  <a:txBody>
                    <a:bodyPr/>
                    <a:lstStyle/>
                    <a:p>
                      <a:r>
                        <a:rPr lang="en-US" sz="900" b="0" dirty="0" smtClean="0"/>
                        <a:t>REF5050</a:t>
                      </a:r>
                      <a:endParaRPr lang="en-US" sz="900" b="0" dirty="0"/>
                    </a:p>
                  </a:txBody>
                  <a:tcPr marL="57150" marR="57150" marT="28575" marB="28575"/>
                </a:tc>
                <a:tc>
                  <a:txBody>
                    <a:bodyPr/>
                    <a:lstStyle/>
                    <a:p>
                      <a:r>
                        <a:rPr lang="en-US" sz="900" b="0" dirty="0" smtClean="0"/>
                        <a:t>500k</a:t>
                      </a:r>
                      <a:endParaRPr lang="en-US" sz="900" b="0" dirty="0"/>
                    </a:p>
                  </a:txBody>
                  <a:tcPr marL="57150" marR="57150" marT="28575" marB="28575"/>
                </a:tc>
                <a:tc>
                  <a:txBody>
                    <a:bodyPr/>
                    <a:lstStyle/>
                    <a:p>
                      <a:r>
                        <a:rPr lang="en-US" sz="900" b="0" dirty="0" smtClean="0"/>
                        <a:t>5.35</a:t>
                      </a:r>
                      <a:endParaRPr lang="en-US" sz="900" b="0" dirty="0"/>
                    </a:p>
                  </a:txBody>
                  <a:tcPr marL="57150" marR="57150" marT="28575" marB="28575"/>
                </a:tc>
              </a:tr>
              <a:tr h="231775">
                <a:tc>
                  <a:txBody>
                    <a:bodyPr/>
                    <a:lstStyle/>
                    <a:p>
                      <a:r>
                        <a:rPr lang="en-US" sz="900" b="1" dirty="0" smtClean="0"/>
                        <a:t>REF5050</a:t>
                      </a:r>
                      <a:endParaRPr lang="en-US" sz="900" b="1" dirty="0"/>
                    </a:p>
                  </a:txBody>
                  <a:tcPr marL="57150" marR="57150" marT="28575" marB="28575"/>
                </a:tc>
                <a:tc>
                  <a:txBody>
                    <a:bodyPr/>
                    <a:lstStyle/>
                    <a:p>
                      <a:r>
                        <a:rPr lang="en-US" sz="900" b="1" dirty="0" smtClean="0"/>
                        <a:t>100k</a:t>
                      </a:r>
                      <a:endParaRPr lang="en-US" sz="900" b="1" dirty="0"/>
                    </a:p>
                  </a:txBody>
                  <a:tcPr marL="57150" marR="57150" marT="28575" marB="28575"/>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900" b="1" dirty="0" smtClean="0"/>
                        <a:t>1.4</a:t>
                      </a:r>
                    </a:p>
                  </a:txBody>
                  <a:tcPr marL="57150" marR="57150" marT="28575" marB="28575"/>
                </a:tc>
              </a:tr>
            </a:tbl>
          </a:graphicData>
        </a:graphic>
      </p:graphicFrame>
      <p:sp>
        <p:nvSpPr>
          <p:cNvPr id="26" name="Rounded Rectangle 25"/>
          <p:cNvSpPr/>
          <p:nvPr/>
        </p:nvSpPr>
        <p:spPr>
          <a:xfrm>
            <a:off x="47625" y="2617298"/>
            <a:ext cx="1428750"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1.  Sampling Rate 100ksps</a:t>
            </a:r>
          </a:p>
        </p:txBody>
      </p:sp>
      <p:cxnSp>
        <p:nvCxnSpPr>
          <p:cNvPr id="27" name="Straight Arrow Connector 26"/>
          <p:cNvCxnSpPr>
            <a:stCxn id="26" idx="2"/>
          </p:cNvCxnSpPr>
          <p:nvPr/>
        </p:nvCxnSpPr>
        <p:spPr>
          <a:xfrm>
            <a:off x="762000" y="3093548"/>
            <a:ext cx="754286" cy="24020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76804" y="4070857"/>
            <a:ext cx="1428750"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2.  Start test</a:t>
            </a:r>
          </a:p>
        </p:txBody>
      </p:sp>
      <p:cxnSp>
        <p:nvCxnSpPr>
          <p:cNvPr id="19" name="Straight Arrow Connector 18"/>
          <p:cNvCxnSpPr/>
          <p:nvPr/>
        </p:nvCxnSpPr>
        <p:spPr>
          <a:xfrm flipV="1">
            <a:off x="1505555" y="4308982"/>
            <a:ext cx="923321" cy="400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a:xfrm>
            <a:off x="7477125" y="3770201"/>
            <a:ext cx="1428750"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3.  Reference droop</a:t>
            </a:r>
          </a:p>
        </p:txBody>
      </p:sp>
      <p:cxnSp>
        <p:nvCxnSpPr>
          <p:cNvPr id="28" name="Straight Arrow Connector 27"/>
          <p:cNvCxnSpPr/>
          <p:nvPr/>
        </p:nvCxnSpPr>
        <p:spPr>
          <a:xfrm flipH="1" flipV="1">
            <a:off x="6762751" y="3770202"/>
            <a:ext cx="714375" cy="24943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572863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Disconnect USB and Close Software</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68</a:t>
            </a:fld>
            <a:endParaRPr lang="en-US">
              <a:solidFill>
                <a:srgbClr val="000000"/>
              </a:solidFill>
            </a:endParaRPr>
          </a:p>
        </p:txBody>
      </p:sp>
      <p:graphicFrame>
        <p:nvGraphicFramePr>
          <p:cNvPr id="9" name="Object 8"/>
          <p:cNvGraphicFramePr>
            <a:graphicFrameLocks noChangeAspect="1"/>
          </p:cNvGraphicFramePr>
          <p:nvPr>
            <p:extLst>
              <p:ext uri="{D42A27DB-BD31-4B8C-83A1-F6EECF244321}">
                <p14:modId xmlns:p14="http://schemas.microsoft.com/office/powerpoint/2010/main" val="3261093398"/>
              </p:ext>
            </p:extLst>
          </p:nvPr>
        </p:nvGraphicFramePr>
        <p:xfrm>
          <a:off x="190501" y="714376"/>
          <a:ext cx="8701615" cy="3190875"/>
        </p:xfrm>
        <a:graphic>
          <a:graphicData uri="http://schemas.openxmlformats.org/presentationml/2006/ole">
            <mc:AlternateContent xmlns:mc="http://schemas.openxmlformats.org/markup-compatibility/2006">
              <mc:Choice xmlns:v="urn:schemas-microsoft-com:vml" Requires="v">
                <p:oleObj spid="_x0000_s135195" name="Visio" r:id="rId4" imgW="23164872" imgH="8488584" progId="Visio.Drawing.15">
                  <p:embed/>
                </p:oleObj>
              </mc:Choice>
              <mc:Fallback>
                <p:oleObj name="Visio" r:id="rId4" imgW="23164872" imgH="8488584" progId="Visio.Drawing.15">
                  <p:embed/>
                  <p:pic>
                    <p:nvPicPr>
                      <p:cNvPr id="0" name=""/>
                      <p:cNvPicPr/>
                      <p:nvPr/>
                    </p:nvPicPr>
                    <p:blipFill>
                      <a:blip r:embed="rId5"/>
                      <a:stretch>
                        <a:fillRect/>
                      </a:stretch>
                    </p:blipFill>
                    <p:spPr>
                      <a:xfrm>
                        <a:off x="190501" y="714376"/>
                        <a:ext cx="8701615" cy="3190875"/>
                      </a:xfrm>
                      <a:prstGeom prst="rect">
                        <a:avLst/>
                      </a:prstGeom>
                    </p:spPr>
                  </p:pic>
                </p:oleObj>
              </mc:Fallback>
            </mc:AlternateContent>
          </a:graphicData>
        </a:graphic>
      </p:graphicFrame>
    </p:spTree>
    <p:extLst>
      <p:ext uri="{BB962C8B-B14F-4D97-AF65-F5344CB8AC3E}">
        <p14:creationId xmlns:p14="http://schemas.microsoft.com/office/powerpoint/2010/main" val="53543752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 the hardware</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69</a:t>
            </a:fld>
            <a:endParaRPr lang="en-US">
              <a:solidFill>
                <a:srgbClr val="000000"/>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325776185"/>
              </p:ext>
            </p:extLst>
          </p:nvPr>
        </p:nvGraphicFramePr>
        <p:xfrm>
          <a:off x="498078" y="668736"/>
          <a:ext cx="8148836" cy="3805039"/>
        </p:xfrm>
        <a:graphic>
          <a:graphicData uri="http://schemas.openxmlformats.org/presentationml/2006/ole">
            <mc:AlternateContent xmlns:mc="http://schemas.openxmlformats.org/markup-compatibility/2006">
              <mc:Choice xmlns:v="urn:schemas-microsoft-com:vml" Requires="v">
                <p:oleObj spid="_x0000_s136219" name="Visio" r:id="rId4" imgW="13060603" imgH="6088392" progId="Visio.Drawing.15">
                  <p:embed/>
                </p:oleObj>
              </mc:Choice>
              <mc:Fallback>
                <p:oleObj name="Visio" r:id="rId4" imgW="13060603" imgH="6088392" progId="Visio.Drawing.15">
                  <p:embed/>
                  <p:pic>
                    <p:nvPicPr>
                      <p:cNvPr id="0" name=""/>
                      <p:cNvPicPr/>
                      <p:nvPr/>
                    </p:nvPicPr>
                    <p:blipFill>
                      <a:blip r:embed="rId5"/>
                      <a:stretch>
                        <a:fillRect/>
                      </a:stretch>
                    </p:blipFill>
                    <p:spPr>
                      <a:xfrm>
                        <a:off x="498078" y="668736"/>
                        <a:ext cx="8148836" cy="3805039"/>
                      </a:xfrm>
                      <a:prstGeom prst="rect">
                        <a:avLst/>
                      </a:prstGeom>
                    </p:spPr>
                  </p:pic>
                </p:oleObj>
              </mc:Fallback>
            </mc:AlternateContent>
          </a:graphicData>
        </a:graphic>
      </p:graphicFrame>
    </p:spTree>
    <p:extLst>
      <p:ext uri="{BB962C8B-B14F-4D97-AF65-F5344CB8AC3E}">
        <p14:creationId xmlns:p14="http://schemas.microsoft.com/office/powerpoint/2010/main" val="536672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Temperature Drift (Box Method)</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7</a:t>
            </a:fld>
            <a:endParaRPr lang="en-US" dirty="0"/>
          </a:p>
        </p:txBody>
      </p:sp>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3817891307"/>
                  </p:ext>
                </p:extLst>
              </p:nvPr>
            </p:nvGraphicFramePr>
            <p:xfrm>
              <a:off x="4286251" y="762002"/>
              <a:ext cx="4619625" cy="1623949"/>
            </p:xfrm>
            <a:graphic>
              <a:graphicData uri="http://schemas.openxmlformats.org/drawingml/2006/table">
                <a:tbl>
                  <a:tblPr firstRow="1" bandRow="1">
                    <a:tableStyleId>{5C22544A-7EE6-4342-B048-85BDC9FD1C3A}</a:tableStyleId>
                  </a:tblPr>
                  <a:tblGrid>
                    <a:gridCol w="952500"/>
                    <a:gridCol w="3667125"/>
                  </a:tblGrid>
                  <a:tr h="231775">
                    <a:tc>
                      <a:txBody>
                        <a:bodyPr/>
                        <a:lstStyle/>
                        <a:p>
                          <a:endParaRPr lang="en-US" sz="900" b="1" dirty="0"/>
                        </a:p>
                      </a:txBody>
                      <a:tcPr marL="57150" marR="57150" marT="28575" marB="28575"/>
                    </a:tc>
                    <a:tc>
                      <a:txBody>
                        <a:bodyPr/>
                        <a:lstStyle/>
                        <a:p>
                          <a:endParaRPr lang="en-US" sz="900" b="1" dirty="0"/>
                        </a:p>
                      </a:txBody>
                      <a:tcPr marL="57150" marR="57150" marT="28575" marB="28575"/>
                    </a:tc>
                  </a:tr>
                  <a:tr h="464058">
                    <a:tc>
                      <a:txBody>
                        <a:bodyPr/>
                        <a:lstStyle/>
                        <a:p>
                          <a:pPr algn="ctr"/>
                          <a:r>
                            <a:rPr lang="en-US" sz="1200" b="0" dirty="0" smtClean="0"/>
                            <a:t>Box Method</a:t>
                          </a:r>
                          <a:endParaRPr lang="en-US" sz="1200" b="0" dirty="0"/>
                        </a:p>
                      </a:txBody>
                      <a:tcPr marL="57150" marR="57150" marT="28575" marB="28575" anchor="ctr"/>
                    </a:tc>
                    <a:tc>
                      <a:txBody>
                        <a:bodyPr/>
                        <a:lstStyle/>
                        <a:p>
                          <a:pPr algn="ctr"/>
                          <a14:m>
                            <m:oMathPara xmlns:m="http://schemas.openxmlformats.org/officeDocument/2006/math">
                              <m:oMathParaPr>
                                <m:jc m:val="left"/>
                              </m:oMathParaPr>
                              <m:oMath xmlns:m="http://schemas.openxmlformats.org/officeDocument/2006/math">
                                <m:r>
                                  <a:rPr lang="en-US" sz="1200" b="0" i="1" smtClean="0">
                                    <a:latin typeface="Cambria Math"/>
                                  </a:rPr>
                                  <m:t>𝐷𝑟𝑖𝑓𝑡</m:t>
                                </m:r>
                                <m:r>
                                  <a:rPr lang="en-US" sz="1200" b="0" i="1" smtClean="0">
                                    <a:latin typeface="Cambria Math"/>
                                  </a:rPr>
                                  <m:t>=</m:t>
                                </m:r>
                                <m:d>
                                  <m:dPr>
                                    <m:begChr m:val="|"/>
                                    <m:endChr m:val="|"/>
                                    <m:ctrlPr>
                                      <a:rPr lang="en-US" sz="1200" b="0" i="1" smtClean="0">
                                        <a:latin typeface="Cambria Math"/>
                                      </a:rPr>
                                    </m:ctrlPr>
                                  </m:dPr>
                                  <m:e>
                                    <m:f>
                                      <m:fPr>
                                        <m:ctrlPr>
                                          <a:rPr lang="en-US" sz="1200" b="0" i="1" smtClean="0">
                                            <a:latin typeface="Cambria Math"/>
                                          </a:rPr>
                                        </m:ctrlPr>
                                      </m:fPr>
                                      <m:num>
                                        <m:sSub>
                                          <m:sSubPr>
                                            <m:ctrlPr>
                                              <a:rPr lang="en-US" sz="1200" b="0" i="1" smtClean="0">
                                                <a:latin typeface="Cambria Math"/>
                                              </a:rPr>
                                            </m:ctrlPr>
                                          </m:sSubPr>
                                          <m:e>
                                            <m:r>
                                              <a:rPr lang="en-US" sz="1200" b="0" i="1" smtClean="0">
                                                <a:latin typeface="Cambria Math"/>
                                              </a:rPr>
                                              <m:t>𝑉</m:t>
                                            </m:r>
                                          </m:e>
                                          <m:sub>
                                            <m:r>
                                              <a:rPr lang="en-US" sz="1200" b="0" i="1" smtClean="0">
                                                <a:latin typeface="Cambria Math"/>
                                              </a:rPr>
                                              <m:t>𝑅𝐸𝐹</m:t>
                                            </m:r>
                                            <m:r>
                                              <a:rPr lang="en-US" sz="1200" b="0" i="1" smtClean="0">
                                                <a:latin typeface="Cambria Math"/>
                                              </a:rPr>
                                              <m:t>(</m:t>
                                            </m:r>
                                            <m:r>
                                              <a:rPr lang="en-US" sz="1200" b="0" i="1" smtClean="0">
                                                <a:latin typeface="Cambria Math"/>
                                              </a:rPr>
                                              <m:t>𝑀𝐴𝑋</m:t>
                                            </m:r>
                                            <m:r>
                                              <a:rPr lang="en-US" sz="1200" b="0" i="1" smtClean="0">
                                                <a:latin typeface="Cambria Math"/>
                                              </a:rPr>
                                              <m:t>)</m:t>
                                            </m:r>
                                          </m:sub>
                                        </m:sSub>
                                        <m:r>
                                          <a:rPr lang="en-US" sz="1200" b="0" i="1" smtClean="0">
                                            <a:latin typeface="Cambria Math"/>
                                          </a:rPr>
                                          <m:t>−</m:t>
                                        </m:r>
                                        <m:sSub>
                                          <m:sSubPr>
                                            <m:ctrlPr>
                                              <a:rPr lang="en-US" sz="1200" b="0" i="1" smtClean="0">
                                                <a:latin typeface="Cambria Math"/>
                                              </a:rPr>
                                            </m:ctrlPr>
                                          </m:sSubPr>
                                          <m:e>
                                            <m:r>
                                              <a:rPr lang="en-US" sz="1200" b="0" i="1" smtClean="0">
                                                <a:latin typeface="Cambria Math"/>
                                              </a:rPr>
                                              <m:t>𝑉</m:t>
                                            </m:r>
                                          </m:e>
                                          <m:sub>
                                            <m:r>
                                              <a:rPr lang="en-US" sz="1200" b="0" i="1" smtClean="0">
                                                <a:latin typeface="Cambria Math"/>
                                              </a:rPr>
                                              <m:t>𝑅𝐸𝐹</m:t>
                                            </m:r>
                                            <m:r>
                                              <a:rPr lang="en-US" sz="1200" b="0" i="1" smtClean="0">
                                                <a:latin typeface="Cambria Math"/>
                                              </a:rPr>
                                              <m:t>(</m:t>
                                            </m:r>
                                            <m:r>
                                              <a:rPr lang="en-US" sz="1200" b="0" i="1" smtClean="0">
                                                <a:latin typeface="Cambria Math"/>
                                              </a:rPr>
                                              <m:t>𝑀𝐼𝑁</m:t>
                                            </m:r>
                                            <m:r>
                                              <a:rPr lang="en-US" sz="1200" b="0" i="1" smtClean="0">
                                                <a:latin typeface="Cambria Math"/>
                                              </a:rPr>
                                              <m:t>)</m:t>
                                            </m:r>
                                          </m:sub>
                                        </m:sSub>
                                      </m:num>
                                      <m:den>
                                        <m:sSub>
                                          <m:sSubPr>
                                            <m:ctrlPr>
                                              <a:rPr lang="en-US" sz="1200" b="0" i="1" smtClean="0">
                                                <a:latin typeface="Cambria Math"/>
                                              </a:rPr>
                                            </m:ctrlPr>
                                          </m:sSubPr>
                                          <m:e>
                                            <m:r>
                                              <a:rPr lang="en-US" sz="1200" b="0" i="1" smtClean="0">
                                                <a:latin typeface="Cambria Math"/>
                                              </a:rPr>
                                              <m:t>𝑉</m:t>
                                            </m:r>
                                          </m:e>
                                          <m:sub>
                                            <m:r>
                                              <a:rPr lang="en-US" sz="1200" b="0" i="1" smtClean="0">
                                                <a:latin typeface="Cambria Math"/>
                                              </a:rPr>
                                              <m:t>𝑅𝐸𝐹</m:t>
                                            </m:r>
                                          </m:sub>
                                        </m:sSub>
                                        <m:r>
                                          <a:rPr lang="en-US" sz="1200" b="0" i="1" smtClean="0">
                                            <a:latin typeface="Cambria Math"/>
                                            <a:ea typeface="Cambria Math"/>
                                          </a:rPr>
                                          <m:t>∙</m:t>
                                        </m:r>
                                        <m:r>
                                          <a:rPr lang="el-GR" sz="1200" b="0" i="1" smtClean="0">
                                            <a:latin typeface="Cambria Math"/>
                                            <a:ea typeface="Cambria Math"/>
                                          </a:rPr>
                                          <m:t>𝛥</m:t>
                                        </m:r>
                                        <m:r>
                                          <a:rPr lang="en-US" sz="1200" b="0" i="1" smtClean="0">
                                            <a:latin typeface="Cambria Math"/>
                                            <a:ea typeface="Cambria Math"/>
                                          </a:rPr>
                                          <m:t>𝑇</m:t>
                                        </m:r>
                                      </m:den>
                                    </m:f>
                                  </m:e>
                                </m:d>
                                <m:r>
                                  <a:rPr lang="en-US" sz="1200" b="0" i="1" smtClean="0">
                                    <a:latin typeface="Cambria Math"/>
                                    <a:ea typeface="Cambria Math"/>
                                  </a:rPr>
                                  <m:t>∙</m:t>
                                </m:r>
                                <m:sSup>
                                  <m:sSupPr>
                                    <m:ctrlPr>
                                      <a:rPr lang="en-US" sz="1200" b="0" i="1" smtClean="0">
                                        <a:latin typeface="Cambria Math"/>
                                      </a:rPr>
                                    </m:ctrlPr>
                                  </m:sSupPr>
                                  <m:e>
                                    <m:r>
                                      <a:rPr lang="en-US" sz="1200" b="0" i="1" smtClean="0">
                                        <a:latin typeface="Cambria Math"/>
                                      </a:rPr>
                                      <m:t>10</m:t>
                                    </m:r>
                                  </m:e>
                                  <m:sup>
                                    <m:r>
                                      <a:rPr lang="en-US" sz="1200" b="0" i="1" smtClean="0">
                                        <a:latin typeface="Cambria Math"/>
                                      </a:rPr>
                                      <m:t>6</m:t>
                                    </m:r>
                                  </m:sup>
                                </m:sSup>
                              </m:oMath>
                            </m:oMathPara>
                          </a14:m>
                          <a:endParaRPr lang="en-US" sz="1200" b="0" dirty="0"/>
                        </a:p>
                      </a:txBody>
                      <a:tcPr marL="57150" marR="57150" marT="28575" marB="28575" anchor="ctr"/>
                    </a:tc>
                  </a:tr>
                  <a:tr h="464058">
                    <a:tc>
                      <a:txBody>
                        <a:bodyPr/>
                        <a:lstStyle/>
                        <a:p>
                          <a:pPr algn="ctr"/>
                          <a:r>
                            <a:rPr lang="en-US" sz="1200" b="0" dirty="0" smtClean="0"/>
                            <a:t>Green</a:t>
                          </a:r>
                          <a:endParaRPr lang="en-US" sz="1200" b="0" dirty="0"/>
                        </a:p>
                      </a:txBody>
                      <a:tcPr marL="57150" marR="57150" marT="28575" marB="28575" anchor="ctr"/>
                    </a:tc>
                    <a:tc>
                      <a:txBody>
                        <a:bodyPr/>
                        <a:lstStyle/>
                        <a:p>
                          <a:pPr algn="ctr"/>
                          <a14:m>
                            <m:oMathPara xmlns:m="http://schemas.openxmlformats.org/officeDocument/2006/math">
                              <m:oMathParaPr>
                                <m:jc m:val="left"/>
                              </m:oMathParaPr>
                              <m:oMath xmlns:m="http://schemas.openxmlformats.org/officeDocument/2006/math">
                                <m:r>
                                  <a:rPr lang="en-US" sz="1200" b="0" i="1" smtClean="0">
                                    <a:latin typeface="Cambria Math"/>
                                  </a:rPr>
                                  <m:t>𝐷𝑟𝑖𝑓𝑡</m:t>
                                </m:r>
                                <m:r>
                                  <a:rPr lang="en-US" sz="1200" b="0" i="1" smtClean="0">
                                    <a:latin typeface="Cambria Math"/>
                                  </a:rPr>
                                  <m:t>=</m:t>
                                </m:r>
                                <m:d>
                                  <m:dPr>
                                    <m:begChr m:val="|"/>
                                    <m:endChr m:val="|"/>
                                    <m:ctrlPr>
                                      <a:rPr lang="en-US" sz="1200" b="0" i="1" smtClean="0">
                                        <a:latin typeface="Cambria Math"/>
                                      </a:rPr>
                                    </m:ctrlPr>
                                  </m:dPr>
                                  <m:e>
                                    <m:f>
                                      <m:fPr>
                                        <m:ctrlPr>
                                          <a:rPr lang="en-US" sz="1200" b="0" i="1" smtClean="0">
                                            <a:latin typeface="Cambria Math"/>
                                          </a:rPr>
                                        </m:ctrlPr>
                                      </m:fPr>
                                      <m:num>
                                        <m:r>
                                          <a:rPr lang="en-US" sz="1200" b="0" i="1" smtClean="0">
                                            <a:latin typeface="Cambria Math"/>
                                          </a:rPr>
                                          <m:t>5.004−4.999</m:t>
                                        </m:r>
                                      </m:num>
                                      <m:den>
                                        <m:r>
                                          <a:rPr lang="en-US" sz="1200" b="0" i="1" smtClean="0">
                                            <a:latin typeface="Cambria Math"/>
                                          </a:rPr>
                                          <m:t>5.0</m:t>
                                        </m:r>
                                        <m:r>
                                          <a:rPr lang="en-US" sz="1200" b="0" i="1" smtClean="0">
                                            <a:latin typeface="Cambria Math"/>
                                            <a:ea typeface="Cambria Math"/>
                                          </a:rPr>
                                          <m:t>∙(125°</m:t>
                                        </m:r>
                                        <m:r>
                                          <a:rPr lang="en-US" sz="1200" b="0" i="1" smtClean="0">
                                            <a:latin typeface="Cambria Math"/>
                                            <a:ea typeface="Cambria Math"/>
                                          </a:rPr>
                                          <m:t>𝐶</m:t>
                                        </m:r>
                                        <m:r>
                                          <a:rPr lang="en-US" sz="1200" b="0" i="1" smtClean="0">
                                            <a:latin typeface="Cambria Math"/>
                                            <a:ea typeface="Cambria Math"/>
                                          </a:rPr>
                                          <m:t>−</m:t>
                                        </m:r>
                                        <m:d>
                                          <m:dPr>
                                            <m:ctrlPr>
                                              <a:rPr lang="en-US" sz="1200" b="0" i="1" smtClean="0">
                                                <a:latin typeface="Cambria Math"/>
                                                <a:ea typeface="Cambria Math"/>
                                              </a:rPr>
                                            </m:ctrlPr>
                                          </m:dPr>
                                          <m:e>
                                            <m:r>
                                              <a:rPr lang="en-US" sz="1200" b="0" i="1" smtClean="0">
                                                <a:latin typeface="Cambria Math"/>
                                                <a:ea typeface="Cambria Math"/>
                                              </a:rPr>
                                              <m:t>−50°</m:t>
                                            </m:r>
                                            <m:r>
                                              <a:rPr lang="en-US" sz="1200" b="0" i="1" smtClean="0">
                                                <a:latin typeface="Cambria Math"/>
                                                <a:ea typeface="Cambria Math"/>
                                              </a:rPr>
                                              <m:t>𝐶</m:t>
                                            </m:r>
                                          </m:e>
                                        </m:d>
                                        <m:r>
                                          <a:rPr lang="en-US" sz="1200" b="0" i="1" smtClean="0">
                                            <a:latin typeface="Cambria Math"/>
                                            <a:ea typeface="Cambria Math"/>
                                          </a:rPr>
                                          <m:t>)</m:t>
                                        </m:r>
                                      </m:den>
                                    </m:f>
                                  </m:e>
                                </m:d>
                                <m:r>
                                  <a:rPr lang="en-US" sz="1200" b="0" i="1" smtClean="0">
                                    <a:latin typeface="Cambria Math"/>
                                    <a:ea typeface="Cambria Math"/>
                                  </a:rPr>
                                  <m:t>∙</m:t>
                                </m:r>
                                <m:sSup>
                                  <m:sSupPr>
                                    <m:ctrlPr>
                                      <a:rPr lang="en-US" sz="1200" b="0" i="1" smtClean="0">
                                        <a:latin typeface="Cambria Math"/>
                                      </a:rPr>
                                    </m:ctrlPr>
                                  </m:sSupPr>
                                  <m:e>
                                    <m:r>
                                      <a:rPr lang="en-US" sz="1200" b="0" i="1" smtClean="0">
                                        <a:latin typeface="Cambria Math"/>
                                      </a:rPr>
                                      <m:t>10</m:t>
                                    </m:r>
                                  </m:e>
                                  <m:sup>
                                    <m:r>
                                      <a:rPr lang="en-US" sz="1200" b="0" i="1" smtClean="0">
                                        <a:latin typeface="Cambria Math"/>
                                      </a:rPr>
                                      <m:t>6</m:t>
                                    </m:r>
                                  </m:sup>
                                </m:sSup>
                                <m:r>
                                  <a:rPr lang="en-US" sz="1200" b="0" i="1" smtClean="0">
                                    <a:latin typeface="Cambria Math"/>
                                  </a:rPr>
                                  <m:t>=5.7</m:t>
                                </m:r>
                                <m:r>
                                  <a:rPr lang="en-US" sz="1200" b="0" i="1" smtClean="0">
                                    <a:latin typeface="Cambria Math"/>
                                  </a:rPr>
                                  <m:t>𝑝𝑝𝑚</m:t>
                                </m:r>
                                <m:r>
                                  <a:rPr lang="en-US" sz="1200" b="0" i="1" smtClean="0">
                                    <a:latin typeface="Cambria Math"/>
                                  </a:rPr>
                                  <m:t>/°</m:t>
                                </m:r>
                                <m:r>
                                  <a:rPr lang="en-US" sz="1200" b="0" i="1" smtClean="0">
                                    <a:latin typeface="Cambria Math"/>
                                    <a:ea typeface="Cambria Math"/>
                                  </a:rPr>
                                  <m:t>𝐶</m:t>
                                </m:r>
                              </m:oMath>
                            </m:oMathPara>
                          </a14:m>
                          <a:endParaRPr lang="en-US" sz="1200" b="0" dirty="0"/>
                        </a:p>
                      </a:txBody>
                      <a:tcPr marL="57150" marR="57150" marT="28575" marB="28575" anchor="ctr"/>
                    </a:tc>
                  </a:tr>
                  <a:tr h="464058">
                    <a:tc>
                      <a:txBody>
                        <a:bodyPr/>
                        <a:lstStyle/>
                        <a:p>
                          <a:pPr algn="ctr"/>
                          <a:r>
                            <a:rPr lang="en-US" sz="1200" b="0" dirty="0" smtClean="0"/>
                            <a:t>Red</a:t>
                          </a:r>
                          <a:endParaRPr lang="en-US" sz="1200" b="0" dirty="0"/>
                        </a:p>
                      </a:txBody>
                      <a:tcPr marL="57150" marR="57150" marT="28575" marB="28575" anchor="ctr"/>
                    </a:tc>
                    <a:tc>
                      <a:txBody>
                        <a:bodyPr/>
                        <a:lstStyle/>
                        <a:p>
                          <a:pPr algn="ctr"/>
                          <a14:m>
                            <m:oMathPara xmlns:m="http://schemas.openxmlformats.org/officeDocument/2006/math">
                              <m:oMathParaPr>
                                <m:jc m:val="left"/>
                              </m:oMathParaPr>
                              <m:oMath xmlns:m="http://schemas.openxmlformats.org/officeDocument/2006/math">
                                <m:r>
                                  <a:rPr lang="en-US" sz="1200" b="0" i="1" smtClean="0">
                                    <a:latin typeface="Cambria Math"/>
                                  </a:rPr>
                                  <m:t>𝐷𝑟𝑖𝑓𝑡</m:t>
                                </m:r>
                                <m:r>
                                  <a:rPr lang="en-US" sz="1200" b="0" i="1" smtClean="0">
                                    <a:latin typeface="Cambria Math"/>
                                  </a:rPr>
                                  <m:t>=</m:t>
                                </m:r>
                                <m:d>
                                  <m:dPr>
                                    <m:begChr m:val="|"/>
                                    <m:endChr m:val="|"/>
                                    <m:ctrlPr>
                                      <a:rPr lang="en-US" sz="1200" b="0" i="1" smtClean="0">
                                        <a:latin typeface="Cambria Math"/>
                                      </a:rPr>
                                    </m:ctrlPr>
                                  </m:dPr>
                                  <m:e>
                                    <m:f>
                                      <m:fPr>
                                        <m:ctrlPr>
                                          <a:rPr lang="en-US" sz="1200" b="0" i="1" smtClean="0">
                                            <a:latin typeface="Cambria Math"/>
                                          </a:rPr>
                                        </m:ctrlPr>
                                      </m:fPr>
                                      <m:num>
                                        <m:r>
                                          <a:rPr lang="en-US" sz="1200" b="0" i="1" smtClean="0">
                                            <a:latin typeface="Cambria Math"/>
                                          </a:rPr>
                                          <m:t>5.009−4.991</m:t>
                                        </m:r>
                                      </m:num>
                                      <m:den>
                                        <m:r>
                                          <a:rPr lang="en-US" sz="1200" b="0" i="1" smtClean="0">
                                            <a:latin typeface="Cambria Math"/>
                                          </a:rPr>
                                          <m:t>5.0</m:t>
                                        </m:r>
                                        <m:r>
                                          <a:rPr lang="en-US" sz="1200" b="0" i="1" smtClean="0">
                                            <a:latin typeface="Cambria Math"/>
                                            <a:ea typeface="Cambria Math"/>
                                          </a:rPr>
                                          <m:t>∙(125</m:t>
                                        </m:r>
                                        <m:r>
                                          <a:rPr lang="en-US" sz="1200" b="0" i="1" smtClean="0">
                                            <a:latin typeface="Cambria Math"/>
                                            <a:ea typeface="Cambria Math"/>
                                          </a:rPr>
                                          <m:t>𝐶</m:t>
                                        </m:r>
                                        <m:r>
                                          <a:rPr lang="en-US" sz="1200" b="0" i="1" smtClean="0">
                                            <a:latin typeface="Cambria Math"/>
                                            <a:ea typeface="Cambria Math"/>
                                          </a:rPr>
                                          <m:t>−</m:t>
                                        </m:r>
                                        <m:d>
                                          <m:dPr>
                                            <m:ctrlPr>
                                              <a:rPr lang="en-US" sz="1200" b="0" i="1" smtClean="0">
                                                <a:latin typeface="Cambria Math"/>
                                                <a:ea typeface="Cambria Math"/>
                                              </a:rPr>
                                            </m:ctrlPr>
                                          </m:dPr>
                                          <m:e>
                                            <m:r>
                                              <a:rPr lang="en-US" sz="1200" b="0" i="1" smtClean="0">
                                                <a:latin typeface="Cambria Math"/>
                                                <a:ea typeface="Cambria Math"/>
                                              </a:rPr>
                                              <m:t>−50</m:t>
                                            </m:r>
                                            <m:r>
                                              <a:rPr lang="en-US" sz="1200" b="0" i="1" smtClean="0">
                                                <a:latin typeface="Cambria Math"/>
                                                <a:ea typeface="Cambria Math"/>
                                              </a:rPr>
                                              <m:t>𝐶</m:t>
                                            </m:r>
                                          </m:e>
                                        </m:d>
                                        <m:r>
                                          <a:rPr lang="en-US" sz="1200" b="0" i="1" smtClean="0">
                                            <a:latin typeface="Cambria Math"/>
                                            <a:ea typeface="Cambria Math"/>
                                          </a:rPr>
                                          <m:t>)</m:t>
                                        </m:r>
                                      </m:den>
                                    </m:f>
                                  </m:e>
                                </m:d>
                                <m:r>
                                  <a:rPr lang="en-US" sz="1200" b="0" i="1" smtClean="0">
                                    <a:latin typeface="Cambria Math"/>
                                    <a:ea typeface="Cambria Math"/>
                                  </a:rPr>
                                  <m:t>∙</m:t>
                                </m:r>
                                <m:sSup>
                                  <m:sSupPr>
                                    <m:ctrlPr>
                                      <a:rPr lang="en-US" sz="1200" b="0" i="1" smtClean="0">
                                        <a:latin typeface="Cambria Math"/>
                                      </a:rPr>
                                    </m:ctrlPr>
                                  </m:sSupPr>
                                  <m:e>
                                    <m:r>
                                      <a:rPr lang="en-US" sz="1200" b="0" i="1" smtClean="0">
                                        <a:latin typeface="Cambria Math"/>
                                      </a:rPr>
                                      <m:t>10</m:t>
                                    </m:r>
                                  </m:e>
                                  <m:sup>
                                    <m:r>
                                      <a:rPr lang="en-US" sz="1200" b="0" i="1" smtClean="0">
                                        <a:latin typeface="Cambria Math"/>
                                      </a:rPr>
                                      <m:t>6</m:t>
                                    </m:r>
                                  </m:sup>
                                </m:sSup>
                                <m:r>
                                  <a:rPr lang="en-US" sz="1200" b="0" i="1" smtClean="0">
                                    <a:latin typeface="Cambria Math"/>
                                  </a:rPr>
                                  <m:t>=20.5</m:t>
                                </m:r>
                                <m:r>
                                  <a:rPr lang="en-US" sz="1200" b="0" i="1" smtClean="0">
                                    <a:latin typeface="Cambria Math"/>
                                  </a:rPr>
                                  <m:t>𝑝𝑝𝑚</m:t>
                                </m:r>
                                <m:r>
                                  <a:rPr lang="en-US" sz="1200" b="0" i="1" smtClean="0">
                                    <a:latin typeface="Cambria Math"/>
                                  </a:rPr>
                                  <m:t>/°</m:t>
                                </m:r>
                                <m:r>
                                  <a:rPr lang="en-US" sz="1200" b="0" i="1" smtClean="0">
                                    <a:latin typeface="Cambria Math"/>
                                    <a:ea typeface="Cambria Math"/>
                                  </a:rPr>
                                  <m:t>𝐶</m:t>
                                </m:r>
                              </m:oMath>
                            </m:oMathPara>
                          </a14:m>
                          <a:endParaRPr lang="en-US" sz="1200" b="0" dirty="0"/>
                        </a:p>
                      </a:txBody>
                      <a:tcPr marL="57150" marR="57150" marT="28575" marB="28575" anchor="ctr"/>
                    </a:tc>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3817891307"/>
                  </p:ext>
                </p:extLst>
              </p:nvPr>
            </p:nvGraphicFramePr>
            <p:xfrm>
              <a:off x="4286250" y="762000"/>
              <a:ext cx="4619625" cy="1623949"/>
            </p:xfrm>
            <a:graphic>
              <a:graphicData uri="http://schemas.openxmlformats.org/drawingml/2006/table">
                <a:tbl>
                  <a:tblPr firstRow="1" bandRow="1">
                    <a:tableStyleId>{5C22544A-7EE6-4342-B048-85BDC9FD1C3A}</a:tableStyleId>
                  </a:tblPr>
                  <a:tblGrid>
                    <a:gridCol w="952500"/>
                    <a:gridCol w="3667125"/>
                  </a:tblGrid>
                  <a:tr h="231775">
                    <a:tc>
                      <a:txBody>
                        <a:bodyPr/>
                        <a:lstStyle/>
                        <a:p>
                          <a:endParaRPr lang="en-US" sz="900" b="1" dirty="0"/>
                        </a:p>
                      </a:txBody>
                      <a:tcPr marL="57150" marR="57150" marT="28575" marB="28575"/>
                    </a:tc>
                    <a:tc>
                      <a:txBody>
                        <a:bodyPr/>
                        <a:lstStyle/>
                        <a:p>
                          <a:endParaRPr lang="en-US" sz="900" b="1" dirty="0"/>
                        </a:p>
                      </a:txBody>
                      <a:tcPr marL="57150" marR="57150" marT="28575" marB="28575"/>
                    </a:tc>
                  </a:tr>
                  <a:tr h="464058">
                    <a:tc>
                      <a:txBody>
                        <a:bodyPr/>
                        <a:lstStyle/>
                        <a:p>
                          <a:pPr algn="ctr"/>
                          <a:r>
                            <a:rPr lang="en-US" sz="1200" b="0" dirty="0" smtClean="0"/>
                            <a:t>Box Method</a:t>
                          </a:r>
                          <a:endParaRPr lang="en-US" sz="1200" b="0" dirty="0"/>
                        </a:p>
                      </a:txBody>
                      <a:tcPr marL="57150" marR="57150" marT="28575" marB="28575" anchor="ctr"/>
                    </a:tc>
                    <a:tc>
                      <a:txBody>
                        <a:bodyPr/>
                        <a:lstStyle/>
                        <a:p>
                          <a:endParaRPr lang="en-US"/>
                        </a:p>
                      </a:txBody>
                      <a:tcPr marL="57150" marR="57150" marT="28575" marB="28575" anchor="ctr">
                        <a:blipFill rotWithShape="1">
                          <a:blip r:embed="rId4"/>
                          <a:stretch>
                            <a:fillRect l="-25914" t="-50000" b="-207895"/>
                          </a:stretch>
                        </a:blipFill>
                      </a:tcPr>
                    </a:tc>
                  </a:tr>
                  <a:tr h="464058">
                    <a:tc>
                      <a:txBody>
                        <a:bodyPr/>
                        <a:lstStyle/>
                        <a:p>
                          <a:pPr algn="ctr"/>
                          <a:r>
                            <a:rPr lang="en-US" sz="1200" b="0" dirty="0" smtClean="0"/>
                            <a:t>Green</a:t>
                          </a:r>
                          <a:endParaRPr lang="en-US" sz="1200" b="0" dirty="0"/>
                        </a:p>
                      </a:txBody>
                      <a:tcPr marL="57150" marR="57150" marT="28575" marB="28575" anchor="ctr"/>
                    </a:tc>
                    <a:tc>
                      <a:txBody>
                        <a:bodyPr/>
                        <a:lstStyle/>
                        <a:p>
                          <a:endParaRPr lang="en-US"/>
                        </a:p>
                      </a:txBody>
                      <a:tcPr marL="57150" marR="57150" marT="28575" marB="28575" anchor="ctr">
                        <a:blipFill rotWithShape="1">
                          <a:blip r:embed="rId4"/>
                          <a:stretch>
                            <a:fillRect l="-25914" t="-150000" b="-107895"/>
                          </a:stretch>
                        </a:blipFill>
                      </a:tcPr>
                    </a:tc>
                  </a:tr>
                  <a:tr h="464058">
                    <a:tc>
                      <a:txBody>
                        <a:bodyPr/>
                        <a:lstStyle/>
                        <a:p>
                          <a:pPr algn="ctr"/>
                          <a:r>
                            <a:rPr lang="en-US" sz="1200" b="0" dirty="0" smtClean="0"/>
                            <a:t>Red</a:t>
                          </a:r>
                          <a:endParaRPr lang="en-US" sz="1200" b="0" dirty="0"/>
                        </a:p>
                      </a:txBody>
                      <a:tcPr marL="57150" marR="57150" marT="28575" marB="28575" anchor="ctr"/>
                    </a:tc>
                    <a:tc>
                      <a:txBody>
                        <a:bodyPr/>
                        <a:lstStyle/>
                        <a:p>
                          <a:endParaRPr lang="en-US"/>
                        </a:p>
                      </a:txBody>
                      <a:tcPr marL="57150" marR="57150" marT="28575" marB="28575" anchor="ctr">
                        <a:blipFill rotWithShape="1">
                          <a:blip r:embed="rId4"/>
                          <a:stretch>
                            <a:fillRect l="-25914" t="-250000" b="-7895"/>
                          </a:stretch>
                        </a:blipFill>
                      </a:tcPr>
                    </a:tc>
                  </a:tr>
                </a:tbl>
              </a:graphicData>
            </a:graphic>
          </p:graphicFrame>
        </mc:Fallback>
      </mc:AlternateContent>
      <p:sp>
        <p:nvSpPr>
          <p:cNvPr id="8" name="TextBox 7"/>
          <p:cNvSpPr txBox="1"/>
          <p:nvPr/>
        </p:nvSpPr>
        <p:spPr>
          <a:xfrm>
            <a:off x="4333876" y="2853691"/>
            <a:ext cx="4714875" cy="1442703"/>
          </a:xfrm>
          <a:prstGeom prst="rect">
            <a:avLst/>
          </a:prstGeom>
          <a:noFill/>
        </p:spPr>
        <p:txBody>
          <a:bodyPr wrap="square" lIns="57150" tIns="28575" rIns="57150" bIns="28575" rtlCol="0">
            <a:spAutoFit/>
          </a:bodyPr>
          <a:lstStyle/>
          <a:p>
            <a:pPr marL="285750" indent="-285750">
              <a:buFont typeface="Arial" panose="020B0604020202020204" pitchFamily="34" charset="0"/>
              <a:buChar char="•"/>
            </a:pPr>
            <a:r>
              <a:rPr lang="en-US" dirty="0" smtClean="0">
                <a:latin typeface="+mj-lt"/>
              </a:rPr>
              <a:t>Change in output voltage vs temp.</a:t>
            </a:r>
          </a:p>
          <a:p>
            <a:pPr marL="285750" indent="-285750">
              <a:buFont typeface="Arial" panose="020B0604020202020204" pitchFamily="34" charset="0"/>
              <a:buChar char="•"/>
            </a:pPr>
            <a:r>
              <a:rPr lang="en-US" dirty="0" smtClean="0">
                <a:latin typeface="+mj-lt"/>
              </a:rPr>
              <a:t>Box method</a:t>
            </a:r>
            <a:r>
              <a:rPr lang="en-US" dirty="0">
                <a:latin typeface="+mj-lt"/>
              </a:rPr>
              <a:t>:</a:t>
            </a:r>
            <a:r>
              <a:rPr lang="en-US" dirty="0" smtClean="0">
                <a:latin typeface="+mj-lt"/>
              </a:rPr>
              <a:t> drift over the entire range.</a:t>
            </a:r>
          </a:p>
          <a:p>
            <a:pPr marL="285750" indent="-285750">
              <a:buFont typeface="Arial" panose="020B0604020202020204" pitchFamily="34" charset="0"/>
              <a:buChar char="•"/>
            </a:pPr>
            <a:r>
              <a:rPr lang="en-US" dirty="0" smtClean="0">
                <a:latin typeface="+mj-lt"/>
              </a:rPr>
              <a:t>Instantaneous drift can be higher or lower.</a:t>
            </a:r>
          </a:p>
          <a:p>
            <a:pPr marL="285750" indent="-285750">
              <a:buFont typeface="Arial" panose="020B0604020202020204" pitchFamily="34" charset="0"/>
              <a:buChar char="•"/>
            </a:pPr>
            <a:r>
              <a:rPr lang="en-US" dirty="0" smtClean="0">
                <a:latin typeface="+mj-lt"/>
              </a:rPr>
              <a:t>If example limit is 20ppm/⁰C, red fails and green passes.</a:t>
            </a:r>
          </a:p>
        </p:txBody>
      </p:sp>
      <p:pic>
        <p:nvPicPr>
          <p:cNvPr id="61652" name="Picture 2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288" y="738042"/>
            <a:ext cx="4153812" cy="35583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6927347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5625" y="569691"/>
            <a:ext cx="5829300" cy="409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231776" y="107163"/>
            <a:ext cx="8816975" cy="610791"/>
          </a:xfrm>
        </p:spPr>
        <p:txBody>
          <a:bodyPr/>
          <a:lstStyle/>
          <a:p>
            <a:r>
              <a:rPr lang="en-US" dirty="0"/>
              <a:t>Start &amp; Setup </a:t>
            </a:r>
            <a:r>
              <a:rPr lang="en-US" dirty="0" smtClean="0"/>
              <a:t>the </a:t>
            </a:r>
            <a:r>
              <a:rPr lang="en-US" dirty="0" err="1" smtClean="0"/>
              <a:t>Plabs</a:t>
            </a:r>
            <a:r>
              <a:rPr lang="en-US" dirty="0" smtClean="0"/>
              <a:t>-SAR-EVM Software</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70</a:t>
            </a:fld>
            <a:endParaRPr lang="en-US">
              <a:solidFill>
                <a:srgbClr val="000000"/>
              </a:solidFill>
            </a:endParaRPr>
          </a:p>
        </p:txBody>
      </p:sp>
      <p:grpSp>
        <p:nvGrpSpPr>
          <p:cNvPr id="31" name="Group 30"/>
          <p:cNvGrpSpPr/>
          <p:nvPr/>
        </p:nvGrpSpPr>
        <p:grpSpPr>
          <a:xfrm>
            <a:off x="3810001" y="4048126"/>
            <a:ext cx="3381375" cy="921001"/>
            <a:chOff x="9296400" y="4622398"/>
            <a:chExt cx="5410200" cy="1473602"/>
          </a:xfrm>
        </p:grpSpPr>
        <p:sp>
          <p:nvSpPr>
            <p:cNvPr id="19" name="Rounded Rectangle 18"/>
            <p:cNvSpPr/>
            <p:nvPr/>
          </p:nvSpPr>
          <p:spPr>
            <a:xfrm>
              <a:off x="9296400" y="4622398"/>
              <a:ext cx="4953000" cy="1473602"/>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sz="1500" dirty="0">
                  <a:solidFill>
                    <a:srgbClr val="000000"/>
                  </a:solidFill>
                </a:rPr>
                <a:t>2. The green “HW Connected” and teal “PSI Controls” indicate good hardware communication.</a:t>
              </a:r>
            </a:p>
          </p:txBody>
        </p:sp>
        <p:cxnSp>
          <p:nvCxnSpPr>
            <p:cNvPr id="20" name="Straight Arrow Connector 19"/>
            <p:cNvCxnSpPr/>
            <p:nvPr/>
          </p:nvCxnSpPr>
          <p:spPr>
            <a:xfrm>
              <a:off x="14215110" y="5359802"/>
              <a:ext cx="491490" cy="10079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pic>
        <p:nvPicPr>
          <p:cNvPr id="18"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60750" t="34349" r="29897" b="40787"/>
          <a:stretch/>
        </p:blipFill>
        <p:spPr bwMode="auto">
          <a:xfrm>
            <a:off x="294792" y="762000"/>
            <a:ext cx="2327110" cy="1739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Rounded Rectangle 20"/>
          <p:cNvSpPr/>
          <p:nvPr/>
        </p:nvSpPr>
        <p:spPr>
          <a:xfrm>
            <a:off x="101036" y="2857501"/>
            <a:ext cx="2714625" cy="794253"/>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fontAlgn="auto">
              <a:spcBef>
                <a:spcPts val="0"/>
              </a:spcBef>
              <a:spcAft>
                <a:spcPts val="0"/>
              </a:spcAft>
            </a:pPr>
            <a:r>
              <a:rPr lang="en-US" sz="1500" dirty="0">
                <a:solidFill>
                  <a:srgbClr val="000000"/>
                </a:solidFill>
              </a:rPr>
              <a:t>1. Select “</a:t>
            </a:r>
            <a:r>
              <a:rPr lang="en-US" sz="1500" dirty="0" err="1">
                <a:solidFill>
                  <a:srgbClr val="000000"/>
                </a:solidFill>
              </a:rPr>
              <a:t>Plabs</a:t>
            </a:r>
            <a:r>
              <a:rPr lang="en-US" sz="1500" dirty="0">
                <a:solidFill>
                  <a:srgbClr val="000000"/>
                </a:solidFill>
              </a:rPr>
              <a:t>-SAR-EVM” from “start&gt;All Programs”</a:t>
            </a:r>
          </a:p>
        </p:txBody>
      </p:sp>
      <p:cxnSp>
        <p:nvCxnSpPr>
          <p:cNvPr id="24" name="Straight Arrow Connector 23"/>
          <p:cNvCxnSpPr/>
          <p:nvPr/>
        </p:nvCxnSpPr>
        <p:spPr>
          <a:xfrm flipV="1">
            <a:off x="1428750" y="2524126"/>
            <a:ext cx="0" cy="33337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9" idx="3"/>
          </p:cNvCxnSpPr>
          <p:nvPr/>
        </p:nvCxnSpPr>
        <p:spPr>
          <a:xfrm flipV="1">
            <a:off x="6905625" y="4429126"/>
            <a:ext cx="762000" cy="7950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697456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1" y="685800"/>
            <a:ext cx="5654421" cy="39728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REF6050: 1Msps, 500ksps, 100ksps: SNR, THD</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71</a:t>
            </a:fld>
            <a:endParaRPr lang="en-US">
              <a:solidFill>
                <a:srgbClr val="000000"/>
              </a:solidFill>
            </a:endParaRPr>
          </a:p>
        </p:txBody>
      </p:sp>
      <p:sp>
        <p:nvSpPr>
          <p:cNvPr id="10" name="Rounded Rectangle 9"/>
          <p:cNvSpPr/>
          <p:nvPr/>
        </p:nvSpPr>
        <p:spPr>
          <a:xfrm>
            <a:off x="7217536" y="3476625"/>
            <a:ext cx="1857375" cy="857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4. Amplitude = 4.9V</a:t>
            </a:r>
          </a:p>
          <a:p>
            <a:pPr fontAlgn="auto">
              <a:spcBef>
                <a:spcPts val="0"/>
              </a:spcBef>
              <a:spcAft>
                <a:spcPts val="0"/>
              </a:spcAft>
            </a:pPr>
            <a:r>
              <a:rPr lang="en-US" sz="1500" dirty="0">
                <a:solidFill>
                  <a:srgbClr val="000000"/>
                </a:solidFill>
              </a:rPr>
              <a:t>Offset = 2.5V</a:t>
            </a:r>
          </a:p>
          <a:p>
            <a:pPr fontAlgn="auto">
              <a:spcBef>
                <a:spcPts val="0"/>
              </a:spcBef>
              <a:spcAft>
                <a:spcPts val="0"/>
              </a:spcAft>
            </a:pPr>
            <a:r>
              <a:rPr lang="en-US" sz="1500" dirty="0">
                <a:solidFill>
                  <a:srgbClr val="000000"/>
                </a:solidFill>
              </a:rPr>
              <a:t>Frequency = 2kHz</a:t>
            </a:r>
          </a:p>
        </p:txBody>
      </p:sp>
      <p:cxnSp>
        <p:nvCxnSpPr>
          <p:cNvPr id="11" name="Straight Arrow Connector 10"/>
          <p:cNvCxnSpPr/>
          <p:nvPr/>
        </p:nvCxnSpPr>
        <p:spPr>
          <a:xfrm flipH="1" flipV="1">
            <a:off x="6715125" y="3762376"/>
            <a:ext cx="502410" cy="14287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428625" y="1524000"/>
            <a:ext cx="1619250"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1.  Select spectral analysis</a:t>
            </a:r>
          </a:p>
        </p:txBody>
      </p:sp>
      <p:cxnSp>
        <p:nvCxnSpPr>
          <p:cNvPr id="17" name="Straight Arrow Connector 16"/>
          <p:cNvCxnSpPr/>
          <p:nvPr/>
        </p:nvCxnSpPr>
        <p:spPr>
          <a:xfrm flipV="1">
            <a:off x="1332494" y="1285876"/>
            <a:ext cx="333375" cy="2381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2" name="Rounded Rectangle 21"/>
          <p:cNvSpPr/>
          <p:nvPr/>
        </p:nvSpPr>
        <p:spPr>
          <a:xfrm>
            <a:off x="3545715" y="1605439"/>
            <a:ext cx="2381250" cy="428625"/>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3.  Press Mark Harmonics</a:t>
            </a:r>
          </a:p>
        </p:txBody>
      </p:sp>
      <p:cxnSp>
        <p:nvCxnSpPr>
          <p:cNvPr id="23" name="Straight Arrow Connector 22"/>
          <p:cNvCxnSpPr/>
          <p:nvPr/>
        </p:nvCxnSpPr>
        <p:spPr>
          <a:xfrm flipV="1">
            <a:off x="4926260" y="1404938"/>
            <a:ext cx="264866" cy="20050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6" name="Rounded Rectangle 25"/>
          <p:cNvSpPr/>
          <p:nvPr/>
        </p:nvSpPr>
        <p:spPr>
          <a:xfrm>
            <a:off x="142875" y="3667125"/>
            <a:ext cx="1809750" cy="857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2.  Sampling Rate 1Msps, 500ksps, 100ksps</a:t>
            </a:r>
          </a:p>
        </p:txBody>
      </p:sp>
      <p:cxnSp>
        <p:nvCxnSpPr>
          <p:cNvPr id="27" name="Straight Arrow Connector 26"/>
          <p:cNvCxnSpPr/>
          <p:nvPr/>
        </p:nvCxnSpPr>
        <p:spPr>
          <a:xfrm flipV="1">
            <a:off x="1284869" y="3429001"/>
            <a:ext cx="333375" cy="2381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2307465" y="4074929"/>
            <a:ext cx="2761088" cy="662763"/>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marL="285750" indent="-285750" fontAlgn="auto">
              <a:spcBef>
                <a:spcPts val="0"/>
              </a:spcBef>
              <a:spcAft>
                <a:spcPts val="0"/>
              </a:spcAft>
              <a:buFontTx/>
              <a:buAutoNum type="arabicPeriod" startAt="5"/>
            </a:pPr>
            <a:r>
              <a:rPr lang="en-US" sz="1500" dirty="0">
                <a:solidFill>
                  <a:srgbClr val="000000"/>
                </a:solidFill>
              </a:rPr>
              <a:t>Press “Capture”</a:t>
            </a:r>
          </a:p>
          <a:p>
            <a:pPr marL="285750" indent="-285750" fontAlgn="auto">
              <a:spcBef>
                <a:spcPts val="0"/>
              </a:spcBef>
              <a:spcAft>
                <a:spcPts val="0"/>
              </a:spcAft>
              <a:buFontTx/>
              <a:buAutoNum type="arabicPeriod" startAt="5"/>
            </a:pPr>
            <a:r>
              <a:rPr lang="en-US" sz="1500" dirty="0">
                <a:solidFill>
                  <a:srgbClr val="000000"/>
                </a:solidFill>
              </a:rPr>
              <a:t>Record AC performance</a:t>
            </a:r>
          </a:p>
        </p:txBody>
      </p:sp>
      <p:cxnSp>
        <p:nvCxnSpPr>
          <p:cNvPr id="30" name="Straight Arrow Connector 29"/>
          <p:cNvCxnSpPr>
            <a:stCxn id="29" idx="0"/>
          </p:cNvCxnSpPr>
          <p:nvPr/>
        </p:nvCxnSpPr>
        <p:spPr>
          <a:xfrm flipH="1" flipV="1">
            <a:off x="3571876" y="3810000"/>
            <a:ext cx="116134" cy="26492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29" idx="0"/>
          </p:cNvCxnSpPr>
          <p:nvPr/>
        </p:nvCxnSpPr>
        <p:spPr>
          <a:xfrm flipV="1">
            <a:off x="3688010" y="3667126"/>
            <a:ext cx="931616" cy="40780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aphicFrame>
        <p:nvGraphicFramePr>
          <p:cNvPr id="18" name="Table 17"/>
          <p:cNvGraphicFramePr>
            <a:graphicFrameLocks noGrp="1"/>
          </p:cNvGraphicFramePr>
          <p:nvPr>
            <p:extLst>
              <p:ext uri="{D42A27DB-BD31-4B8C-83A1-F6EECF244321}">
                <p14:modId xmlns:p14="http://schemas.microsoft.com/office/powerpoint/2010/main" val="3821547274"/>
              </p:ext>
            </p:extLst>
          </p:nvPr>
        </p:nvGraphicFramePr>
        <p:xfrm>
          <a:off x="6191250" y="723900"/>
          <a:ext cx="2805178" cy="1270000"/>
        </p:xfrm>
        <a:graphic>
          <a:graphicData uri="http://schemas.openxmlformats.org/drawingml/2006/table">
            <a:tbl>
              <a:tblPr firstRow="1" bandRow="1">
                <a:tableStyleId>{5C22544A-7EE6-4342-B048-85BDC9FD1C3A}</a:tableStyleId>
              </a:tblPr>
              <a:tblGrid>
                <a:gridCol w="952500"/>
                <a:gridCol w="571500"/>
                <a:gridCol w="523875"/>
                <a:gridCol w="757303"/>
              </a:tblGrid>
              <a:tr h="342900">
                <a:tc>
                  <a:txBody>
                    <a:bodyPr/>
                    <a:lstStyle/>
                    <a:p>
                      <a:endParaRPr lang="en-US" sz="900" dirty="0"/>
                    </a:p>
                  </a:txBody>
                  <a:tcPr marL="57150" marR="57150" marT="28575" marB="28575"/>
                </a:tc>
                <a:tc>
                  <a:txBody>
                    <a:bodyPr/>
                    <a:lstStyle/>
                    <a:p>
                      <a:r>
                        <a:rPr lang="en-US" sz="900" dirty="0" smtClean="0"/>
                        <a:t>fs</a:t>
                      </a:r>
                      <a:endParaRPr lang="en-US" sz="900" dirty="0"/>
                    </a:p>
                  </a:txBody>
                  <a:tcPr marL="57150" marR="57150" marT="28575" marB="28575"/>
                </a:tc>
                <a:tc>
                  <a:txBody>
                    <a:bodyPr/>
                    <a:lstStyle/>
                    <a:p>
                      <a:r>
                        <a:rPr lang="en-US" sz="900" dirty="0" smtClean="0"/>
                        <a:t>SNR (dB)</a:t>
                      </a:r>
                      <a:endParaRPr lang="en-US" sz="900" dirty="0"/>
                    </a:p>
                  </a:txBody>
                  <a:tcPr marL="57150" marR="57150" marT="28575" marB="28575"/>
                </a:tc>
                <a:tc>
                  <a:txBody>
                    <a:bodyPr/>
                    <a:lstStyle/>
                    <a:p>
                      <a:r>
                        <a:rPr lang="en-US" sz="900" dirty="0" smtClean="0"/>
                        <a:t>THD (dB)</a:t>
                      </a:r>
                      <a:endParaRPr lang="en-US" sz="900" dirty="0"/>
                    </a:p>
                  </a:txBody>
                  <a:tcPr marL="57150" marR="57150" marT="28575" marB="28575"/>
                </a:tc>
              </a:tr>
              <a:tr h="231775">
                <a:tc>
                  <a:txBody>
                    <a:bodyPr/>
                    <a:lstStyle/>
                    <a:p>
                      <a:r>
                        <a:rPr lang="en-US" sz="900" dirty="0" smtClean="0"/>
                        <a:t>Spec.</a:t>
                      </a:r>
                      <a:endParaRPr lang="en-US" sz="900" dirty="0"/>
                    </a:p>
                  </a:txBody>
                  <a:tcPr marL="57150" marR="57150" marT="28575" marB="28575"/>
                </a:tc>
                <a:tc>
                  <a:txBody>
                    <a:bodyPr/>
                    <a:lstStyle/>
                    <a:p>
                      <a:r>
                        <a:rPr lang="en-US" sz="900" dirty="0" smtClean="0"/>
                        <a:t>1M</a:t>
                      </a:r>
                      <a:endParaRPr lang="en-US" sz="900" dirty="0"/>
                    </a:p>
                  </a:txBody>
                  <a:tcPr marL="57150" marR="57150" marT="28575" marB="28575"/>
                </a:tc>
                <a:tc>
                  <a:txBody>
                    <a:bodyPr/>
                    <a:lstStyle/>
                    <a:p>
                      <a:r>
                        <a:rPr lang="en-US" sz="900" dirty="0" smtClean="0"/>
                        <a:t>93</a:t>
                      </a:r>
                      <a:endParaRPr lang="en-US" sz="900" dirty="0"/>
                    </a:p>
                  </a:txBody>
                  <a:tcPr marL="57150" marR="57150" marT="28575" marB="28575"/>
                </a:tc>
                <a:tc>
                  <a:txBody>
                    <a:bodyPr/>
                    <a:lstStyle/>
                    <a:p>
                      <a:r>
                        <a:rPr lang="en-US" sz="900" dirty="0" smtClean="0"/>
                        <a:t>-108</a:t>
                      </a:r>
                      <a:endParaRPr lang="en-US" sz="900" dirty="0"/>
                    </a:p>
                  </a:txBody>
                  <a:tcPr marL="57150" marR="57150" marT="28575" marB="28575"/>
                </a:tc>
              </a:tr>
              <a:tr h="231775">
                <a:tc>
                  <a:txBody>
                    <a:bodyPr/>
                    <a:lstStyle/>
                    <a:p>
                      <a:r>
                        <a:rPr lang="en-US" sz="900" dirty="0" smtClean="0"/>
                        <a:t>REF6050</a:t>
                      </a:r>
                      <a:endParaRPr lang="en-US" sz="900" dirty="0"/>
                    </a:p>
                  </a:txBody>
                  <a:tcPr marL="57150" marR="57150" marT="28575" marB="28575"/>
                </a:tc>
                <a:tc>
                  <a:txBody>
                    <a:bodyPr/>
                    <a:lstStyle/>
                    <a:p>
                      <a:r>
                        <a:rPr lang="en-US" sz="900" b="0" dirty="0" smtClean="0"/>
                        <a:t>1M</a:t>
                      </a:r>
                      <a:endParaRPr lang="en-US" sz="900" b="0" dirty="0"/>
                    </a:p>
                  </a:txBody>
                  <a:tcPr marL="57150" marR="57150" marT="28575" marB="28575"/>
                </a:tc>
                <a:tc>
                  <a:txBody>
                    <a:bodyPr/>
                    <a:lstStyle/>
                    <a:p>
                      <a:r>
                        <a:rPr lang="en-US" sz="900" b="0" dirty="0" smtClean="0"/>
                        <a:t>92.6</a:t>
                      </a:r>
                      <a:endParaRPr lang="en-US" sz="900" b="0" dirty="0"/>
                    </a:p>
                  </a:txBody>
                  <a:tcPr marL="57150" marR="57150" marT="28575" marB="28575"/>
                </a:tc>
                <a:tc>
                  <a:txBody>
                    <a:bodyPr/>
                    <a:lstStyle/>
                    <a:p>
                      <a:r>
                        <a:rPr lang="en-US" sz="900" b="0" dirty="0" smtClean="0"/>
                        <a:t>-108.1</a:t>
                      </a:r>
                      <a:endParaRPr lang="en-US" sz="900" b="0" dirty="0"/>
                    </a:p>
                  </a:txBody>
                  <a:tcPr marL="57150" marR="57150" marT="28575" marB="28575"/>
                </a:tc>
              </a:tr>
              <a:tr h="231775">
                <a:tc>
                  <a:txBody>
                    <a:bodyPr/>
                    <a:lstStyle/>
                    <a:p>
                      <a:r>
                        <a:rPr lang="en-US" sz="900" b="0" dirty="0" smtClean="0"/>
                        <a:t>REF6050</a:t>
                      </a:r>
                      <a:endParaRPr lang="en-US" sz="900" b="0" dirty="0"/>
                    </a:p>
                  </a:txBody>
                  <a:tcPr marL="57150" marR="57150" marT="28575" marB="28575"/>
                </a:tc>
                <a:tc>
                  <a:txBody>
                    <a:bodyPr/>
                    <a:lstStyle/>
                    <a:p>
                      <a:r>
                        <a:rPr lang="en-US" sz="900" b="0" dirty="0" smtClean="0"/>
                        <a:t>500k</a:t>
                      </a:r>
                      <a:endParaRPr lang="en-US" sz="900" b="0" dirty="0"/>
                    </a:p>
                  </a:txBody>
                  <a:tcPr marL="57150" marR="57150" marT="28575" marB="28575"/>
                </a:tc>
                <a:tc>
                  <a:txBody>
                    <a:bodyPr/>
                    <a:lstStyle/>
                    <a:p>
                      <a:r>
                        <a:rPr lang="en-US" sz="900" b="0" dirty="0" smtClean="0"/>
                        <a:t>92.7</a:t>
                      </a:r>
                      <a:endParaRPr lang="en-US" sz="900" b="0" dirty="0"/>
                    </a:p>
                  </a:txBody>
                  <a:tcPr marL="57150" marR="57150" marT="28575" marB="28575"/>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900" b="0" dirty="0" smtClean="0"/>
                        <a:t>-109.3</a:t>
                      </a:r>
                    </a:p>
                  </a:txBody>
                  <a:tcPr marL="57150" marR="57150" marT="28575" marB="28575"/>
                </a:tc>
              </a:tr>
              <a:tr h="231775">
                <a:tc>
                  <a:txBody>
                    <a:bodyPr/>
                    <a:lstStyle/>
                    <a:p>
                      <a:r>
                        <a:rPr lang="en-US" sz="900" b="0" dirty="0" smtClean="0"/>
                        <a:t>REF6050</a:t>
                      </a:r>
                      <a:endParaRPr lang="en-US" sz="900" b="0" dirty="0"/>
                    </a:p>
                  </a:txBody>
                  <a:tcPr marL="57150" marR="57150" marT="28575" marB="28575"/>
                </a:tc>
                <a:tc>
                  <a:txBody>
                    <a:bodyPr/>
                    <a:lstStyle/>
                    <a:p>
                      <a:r>
                        <a:rPr lang="en-US" sz="900" b="0" dirty="0" smtClean="0"/>
                        <a:t>100k</a:t>
                      </a:r>
                      <a:endParaRPr lang="en-US" sz="900" b="0" dirty="0"/>
                    </a:p>
                  </a:txBody>
                  <a:tcPr marL="57150" marR="57150" marT="28575" marB="28575"/>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900" b="0" dirty="0" smtClean="0"/>
                        <a:t>92.3</a:t>
                      </a:r>
                    </a:p>
                  </a:txBody>
                  <a:tcPr marL="57150" marR="57150" marT="28575" marB="28575"/>
                </a:tc>
                <a:tc>
                  <a:txBody>
                    <a:bodyPr/>
                    <a:lstStyle/>
                    <a:p>
                      <a:r>
                        <a:rPr lang="en-US" sz="900" b="0" dirty="0" smtClean="0"/>
                        <a:t>-108.1</a:t>
                      </a:r>
                      <a:endParaRPr lang="en-US" sz="900" b="0" dirty="0"/>
                    </a:p>
                  </a:txBody>
                  <a:tcPr marL="57150" marR="57150" marT="28575" marB="28575"/>
                </a:tc>
              </a:tr>
            </a:tbl>
          </a:graphicData>
        </a:graphic>
      </p:graphicFrame>
    </p:spTree>
    <p:extLst>
      <p:ext uri="{BB962C8B-B14F-4D97-AF65-F5344CB8AC3E}">
        <p14:creationId xmlns:p14="http://schemas.microsoft.com/office/powerpoint/2010/main" val="298256854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 change</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72</a:t>
            </a:fld>
            <a:endParaRPr lang="en-US">
              <a:solidFill>
                <a:srgbClr val="000000"/>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546146168"/>
              </p:ext>
            </p:extLst>
          </p:nvPr>
        </p:nvGraphicFramePr>
        <p:xfrm>
          <a:off x="357189" y="668736"/>
          <a:ext cx="8429625" cy="3805039"/>
        </p:xfrm>
        <a:graphic>
          <a:graphicData uri="http://schemas.openxmlformats.org/presentationml/2006/ole">
            <mc:AlternateContent xmlns:mc="http://schemas.openxmlformats.org/markup-compatibility/2006">
              <mc:Choice xmlns:v="urn:schemas-microsoft-com:vml" Requires="v">
                <p:oleObj spid="_x0000_s137243" name="Visio" r:id="rId4" imgW="13487414" imgH="6088392" progId="Visio.Drawing.15">
                  <p:embed/>
                </p:oleObj>
              </mc:Choice>
              <mc:Fallback>
                <p:oleObj name="Visio" r:id="rId4" imgW="13487414" imgH="6088392" progId="Visio.Drawing.15">
                  <p:embed/>
                  <p:pic>
                    <p:nvPicPr>
                      <p:cNvPr id="0" name=""/>
                      <p:cNvPicPr/>
                      <p:nvPr/>
                    </p:nvPicPr>
                    <p:blipFill>
                      <a:blip r:embed="rId5"/>
                      <a:stretch>
                        <a:fillRect/>
                      </a:stretch>
                    </p:blipFill>
                    <p:spPr>
                      <a:xfrm>
                        <a:off x="357189" y="668736"/>
                        <a:ext cx="8429625" cy="3805039"/>
                      </a:xfrm>
                      <a:prstGeom prst="rect">
                        <a:avLst/>
                      </a:prstGeom>
                    </p:spPr>
                  </p:pic>
                </p:oleObj>
              </mc:Fallback>
            </mc:AlternateContent>
          </a:graphicData>
        </a:graphic>
      </p:graphicFrame>
    </p:spTree>
    <p:extLst>
      <p:ext uri="{BB962C8B-B14F-4D97-AF65-F5344CB8AC3E}">
        <p14:creationId xmlns:p14="http://schemas.microsoft.com/office/powerpoint/2010/main" val="122486820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5579" y="685800"/>
            <a:ext cx="5654421" cy="39728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REF6050: 1Msps, 500ksps, and 100ksps settling</a:t>
            </a:r>
            <a:endParaRPr lang="en-US" dirty="0"/>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73</a:t>
            </a:fld>
            <a:endParaRPr lang="en-US">
              <a:solidFill>
                <a:srgbClr val="000000"/>
              </a:solidFill>
            </a:endParaRPr>
          </a:p>
        </p:txBody>
      </p:sp>
      <p:sp>
        <p:nvSpPr>
          <p:cNvPr id="26" name="Rounded Rectangle 25"/>
          <p:cNvSpPr/>
          <p:nvPr/>
        </p:nvSpPr>
        <p:spPr>
          <a:xfrm>
            <a:off x="47625" y="2476500"/>
            <a:ext cx="1917954" cy="7620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marL="285750" indent="-285750" fontAlgn="auto">
              <a:spcBef>
                <a:spcPts val="0"/>
              </a:spcBef>
              <a:spcAft>
                <a:spcPts val="0"/>
              </a:spcAft>
              <a:buFontTx/>
              <a:buAutoNum type="arabicPeriod" startAt="2"/>
            </a:pPr>
            <a:r>
              <a:rPr lang="en-US" sz="1500" dirty="0">
                <a:solidFill>
                  <a:srgbClr val="000000"/>
                </a:solidFill>
              </a:rPr>
              <a:t>Sampling Rate 1Msps, 500ksps, and 100ksps</a:t>
            </a:r>
          </a:p>
        </p:txBody>
      </p:sp>
      <p:cxnSp>
        <p:nvCxnSpPr>
          <p:cNvPr id="27" name="Straight Arrow Connector 26"/>
          <p:cNvCxnSpPr/>
          <p:nvPr/>
        </p:nvCxnSpPr>
        <p:spPr>
          <a:xfrm>
            <a:off x="1965387" y="2809876"/>
            <a:ext cx="341186" cy="4286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190501" y="3429001"/>
            <a:ext cx="1857375" cy="546607"/>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3.  Number of sets to average to 20.</a:t>
            </a:r>
          </a:p>
        </p:txBody>
      </p:sp>
      <p:cxnSp>
        <p:nvCxnSpPr>
          <p:cNvPr id="17" name="Straight Arrow Connector 16"/>
          <p:cNvCxnSpPr>
            <a:stCxn id="16" idx="3"/>
          </p:cNvCxnSpPr>
          <p:nvPr/>
        </p:nvCxnSpPr>
        <p:spPr>
          <a:xfrm>
            <a:off x="2047875" y="3702304"/>
            <a:ext cx="1047750" cy="8405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553054" y="4070857"/>
            <a:ext cx="1428750"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5.  Start test</a:t>
            </a:r>
          </a:p>
        </p:txBody>
      </p:sp>
      <p:cxnSp>
        <p:nvCxnSpPr>
          <p:cNvPr id="19" name="Straight Arrow Connector 18"/>
          <p:cNvCxnSpPr/>
          <p:nvPr/>
        </p:nvCxnSpPr>
        <p:spPr>
          <a:xfrm flipV="1">
            <a:off x="1981805" y="4308982"/>
            <a:ext cx="923321" cy="4009"/>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4667251" y="3786359"/>
            <a:ext cx="1762125" cy="642766"/>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4.  Min </a:t>
            </a:r>
            <a:r>
              <a:rPr lang="en-US" sz="1500" dirty="0" err="1">
                <a:solidFill>
                  <a:srgbClr val="000000"/>
                </a:solidFill>
              </a:rPr>
              <a:t>Interset</a:t>
            </a:r>
            <a:r>
              <a:rPr lang="en-US" sz="1500" dirty="0">
                <a:solidFill>
                  <a:srgbClr val="000000"/>
                </a:solidFill>
              </a:rPr>
              <a:t> delay (</a:t>
            </a:r>
            <a:r>
              <a:rPr lang="en-US" sz="1500" dirty="0" err="1">
                <a:solidFill>
                  <a:srgbClr val="000000"/>
                </a:solidFill>
              </a:rPr>
              <a:t>ms</a:t>
            </a:r>
            <a:r>
              <a:rPr lang="en-US" sz="1500" dirty="0">
                <a:solidFill>
                  <a:srgbClr val="000000"/>
                </a:solidFill>
              </a:rPr>
              <a:t>) to 100</a:t>
            </a:r>
          </a:p>
        </p:txBody>
      </p:sp>
      <p:cxnSp>
        <p:nvCxnSpPr>
          <p:cNvPr id="22" name="Straight Arrow Connector 21"/>
          <p:cNvCxnSpPr>
            <a:stCxn id="21" idx="1"/>
          </p:cNvCxnSpPr>
          <p:nvPr/>
        </p:nvCxnSpPr>
        <p:spPr>
          <a:xfrm flipH="1" flipV="1">
            <a:off x="4286250" y="3786360"/>
            <a:ext cx="381000" cy="32138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a:xfrm>
            <a:off x="7620000" y="3770201"/>
            <a:ext cx="1428750"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fontAlgn="auto">
              <a:spcBef>
                <a:spcPts val="0"/>
              </a:spcBef>
              <a:spcAft>
                <a:spcPts val="0"/>
              </a:spcAft>
            </a:pPr>
            <a:r>
              <a:rPr lang="en-US" sz="1500" dirty="0">
                <a:solidFill>
                  <a:srgbClr val="000000"/>
                </a:solidFill>
              </a:rPr>
              <a:t>6.  Reference droop</a:t>
            </a:r>
          </a:p>
        </p:txBody>
      </p:sp>
      <p:cxnSp>
        <p:nvCxnSpPr>
          <p:cNvPr id="28" name="Straight Arrow Connector 27"/>
          <p:cNvCxnSpPr/>
          <p:nvPr/>
        </p:nvCxnSpPr>
        <p:spPr>
          <a:xfrm flipH="1" flipV="1">
            <a:off x="7000876" y="3786360"/>
            <a:ext cx="619125" cy="23328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aphicFrame>
        <p:nvGraphicFramePr>
          <p:cNvPr id="20" name="Table 19"/>
          <p:cNvGraphicFramePr>
            <a:graphicFrameLocks noGrp="1"/>
          </p:cNvGraphicFramePr>
          <p:nvPr>
            <p:extLst>
              <p:ext uri="{D42A27DB-BD31-4B8C-83A1-F6EECF244321}">
                <p14:modId xmlns:p14="http://schemas.microsoft.com/office/powerpoint/2010/main" val="2076280627"/>
              </p:ext>
            </p:extLst>
          </p:nvPr>
        </p:nvGraphicFramePr>
        <p:xfrm>
          <a:off x="6215064" y="685800"/>
          <a:ext cx="2809875" cy="1038225"/>
        </p:xfrm>
        <a:graphic>
          <a:graphicData uri="http://schemas.openxmlformats.org/drawingml/2006/table">
            <a:tbl>
              <a:tblPr firstRow="1" bandRow="1">
                <a:tableStyleId>{5C22544A-7EE6-4342-B048-85BDC9FD1C3A}</a:tableStyleId>
              </a:tblPr>
              <a:tblGrid>
                <a:gridCol w="1306919"/>
                <a:gridCol w="784151"/>
                <a:gridCol w="718805"/>
              </a:tblGrid>
              <a:tr h="342900">
                <a:tc>
                  <a:txBody>
                    <a:bodyPr/>
                    <a:lstStyle/>
                    <a:p>
                      <a:endParaRPr lang="en-US" sz="900" dirty="0"/>
                    </a:p>
                  </a:txBody>
                  <a:tcPr marL="57150" marR="57150" marT="28575" marB="28575"/>
                </a:tc>
                <a:tc>
                  <a:txBody>
                    <a:bodyPr/>
                    <a:lstStyle/>
                    <a:p>
                      <a:r>
                        <a:rPr lang="en-US" sz="900" dirty="0" smtClean="0"/>
                        <a:t>fs</a:t>
                      </a:r>
                      <a:endParaRPr lang="en-US" sz="900" dirty="0"/>
                    </a:p>
                  </a:txBody>
                  <a:tcPr marL="57150" marR="57150" marT="28575" marB="28575"/>
                </a:tc>
                <a:tc>
                  <a:txBody>
                    <a:bodyPr/>
                    <a:lstStyle/>
                    <a:p>
                      <a:r>
                        <a:rPr lang="en-US" sz="900" dirty="0" smtClean="0"/>
                        <a:t>Droop (LSB)</a:t>
                      </a:r>
                      <a:endParaRPr lang="en-US" sz="900" dirty="0"/>
                    </a:p>
                  </a:txBody>
                  <a:tcPr marL="57150" marR="57150" marT="28575" marB="28575"/>
                </a:tc>
              </a:tr>
              <a:tr h="231775">
                <a:tc>
                  <a:txBody>
                    <a:bodyPr/>
                    <a:lstStyle/>
                    <a:p>
                      <a:r>
                        <a:rPr lang="en-US" sz="900" dirty="0" smtClean="0"/>
                        <a:t>REF6050</a:t>
                      </a:r>
                      <a:endParaRPr lang="en-US" sz="900" dirty="0"/>
                    </a:p>
                  </a:txBody>
                  <a:tcPr marL="57150" marR="57150" marT="28575" marB="28575"/>
                </a:tc>
                <a:tc>
                  <a:txBody>
                    <a:bodyPr/>
                    <a:lstStyle/>
                    <a:p>
                      <a:r>
                        <a:rPr lang="en-US" sz="900" dirty="0" smtClean="0"/>
                        <a:t>1M</a:t>
                      </a:r>
                      <a:endParaRPr lang="en-US" sz="900" dirty="0"/>
                    </a:p>
                  </a:txBody>
                  <a:tcPr marL="57150" marR="57150" marT="28575" marB="28575"/>
                </a:tc>
                <a:tc>
                  <a:txBody>
                    <a:bodyPr/>
                    <a:lstStyle/>
                    <a:p>
                      <a:r>
                        <a:rPr lang="en-US" sz="900" dirty="0" smtClean="0"/>
                        <a:t>1.15</a:t>
                      </a:r>
                      <a:endParaRPr lang="en-US" sz="900" dirty="0"/>
                    </a:p>
                  </a:txBody>
                  <a:tcPr marL="57150" marR="57150" marT="28575" marB="28575"/>
                </a:tc>
              </a:tr>
              <a:tr h="231775">
                <a:tc>
                  <a:txBody>
                    <a:bodyPr/>
                    <a:lstStyle/>
                    <a:p>
                      <a:r>
                        <a:rPr lang="en-US" sz="900" b="0" dirty="0" smtClean="0"/>
                        <a:t>REF6050</a:t>
                      </a:r>
                      <a:endParaRPr lang="en-US" sz="900" b="0" dirty="0"/>
                    </a:p>
                  </a:txBody>
                  <a:tcPr marL="57150" marR="57150" marT="28575" marB="28575"/>
                </a:tc>
                <a:tc>
                  <a:txBody>
                    <a:bodyPr/>
                    <a:lstStyle/>
                    <a:p>
                      <a:r>
                        <a:rPr lang="en-US" sz="900" b="0" dirty="0" smtClean="0"/>
                        <a:t>500k</a:t>
                      </a:r>
                      <a:endParaRPr lang="en-US" sz="900" b="0" dirty="0"/>
                    </a:p>
                  </a:txBody>
                  <a:tcPr marL="57150" marR="57150" marT="28575" marB="28575"/>
                </a:tc>
                <a:tc>
                  <a:txBody>
                    <a:bodyPr/>
                    <a:lstStyle/>
                    <a:p>
                      <a:r>
                        <a:rPr lang="en-US" sz="900" b="0" dirty="0" smtClean="0"/>
                        <a:t>0.8</a:t>
                      </a:r>
                      <a:endParaRPr lang="en-US" sz="900" b="0" dirty="0"/>
                    </a:p>
                  </a:txBody>
                  <a:tcPr marL="57150" marR="57150" marT="28575" marB="28575"/>
                </a:tc>
              </a:tr>
              <a:tr h="231775">
                <a:tc>
                  <a:txBody>
                    <a:bodyPr/>
                    <a:lstStyle/>
                    <a:p>
                      <a:r>
                        <a:rPr lang="en-US" sz="900" b="0" dirty="0" smtClean="0"/>
                        <a:t>REF6050</a:t>
                      </a:r>
                      <a:endParaRPr lang="en-US" sz="900" b="0" dirty="0"/>
                    </a:p>
                  </a:txBody>
                  <a:tcPr marL="57150" marR="57150" marT="28575" marB="28575"/>
                </a:tc>
                <a:tc>
                  <a:txBody>
                    <a:bodyPr/>
                    <a:lstStyle/>
                    <a:p>
                      <a:r>
                        <a:rPr lang="en-US" sz="900" b="0" dirty="0" smtClean="0"/>
                        <a:t>100k</a:t>
                      </a:r>
                      <a:endParaRPr lang="en-US" sz="900" b="0" dirty="0"/>
                    </a:p>
                  </a:txBody>
                  <a:tcPr marL="57150" marR="57150" marT="28575" marB="28575"/>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900" b="0" dirty="0" smtClean="0"/>
                        <a:t>0.8</a:t>
                      </a:r>
                    </a:p>
                  </a:txBody>
                  <a:tcPr marL="57150" marR="57150" marT="28575" marB="28575"/>
                </a:tc>
              </a:tr>
            </a:tbl>
          </a:graphicData>
        </a:graphic>
      </p:graphicFrame>
      <p:sp>
        <p:nvSpPr>
          <p:cNvPr id="23" name="Rounded Rectangle 22"/>
          <p:cNvSpPr/>
          <p:nvPr/>
        </p:nvSpPr>
        <p:spPr>
          <a:xfrm>
            <a:off x="47626" y="1476375"/>
            <a:ext cx="2007869" cy="4762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marL="285750" indent="-285750" fontAlgn="auto">
              <a:spcBef>
                <a:spcPts val="0"/>
              </a:spcBef>
              <a:spcAft>
                <a:spcPts val="0"/>
              </a:spcAft>
              <a:buFontTx/>
              <a:buAutoNum type="arabicPeriod"/>
            </a:pPr>
            <a:r>
              <a:rPr lang="en-US" sz="1500" dirty="0">
                <a:solidFill>
                  <a:srgbClr val="000000"/>
                </a:solidFill>
              </a:rPr>
              <a:t>Select “reference settling”</a:t>
            </a:r>
          </a:p>
        </p:txBody>
      </p:sp>
      <p:cxnSp>
        <p:nvCxnSpPr>
          <p:cNvPr id="24" name="Straight Arrow Connector 23"/>
          <p:cNvCxnSpPr>
            <a:stCxn id="23" idx="3"/>
          </p:cNvCxnSpPr>
          <p:nvPr/>
        </p:nvCxnSpPr>
        <p:spPr>
          <a:xfrm flipV="1">
            <a:off x="2055494" y="1476376"/>
            <a:ext cx="251079" cy="2381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126276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Expected results</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74</a:t>
            </a:fld>
            <a:endParaRPr lang="en-US">
              <a:solidFill>
                <a:srgbClr val="000000"/>
              </a:solidFill>
            </a:endParaRPr>
          </a:p>
        </p:txBody>
      </p:sp>
      <p:sp>
        <p:nvSpPr>
          <p:cNvPr id="7" name="Rounded Rectangle 6"/>
          <p:cNvSpPr/>
          <p:nvPr/>
        </p:nvSpPr>
        <p:spPr>
          <a:xfrm>
            <a:off x="5476875" y="95250"/>
            <a:ext cx="3238500" cy="7620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fontAlgn="auto">
              <a:spcBef>
                <a:spcPts val="0"/>
              </a:spcBef>
              <a:spcAft>
                <a:spcPts val="0"/>
              </a:spcAft>
            </a:pPr>
            <a:r>
              <a:rPr lang="en-US" sz="1500" dirty="0">
                <a:solidFill>
                  <a:srgbClr val="000000"/>
                </a:solidFill>
              </a:rPr>
              <a:t>Your results should show the same trend as the expected result but the specific values will differ.</a:t>
            </a:r>
          </a:p>
        </p:txBody>
      </p:sp>
      <p:graphicFrame>
        <p:nvGraphicFramePr>
          <p:cNvPr id="8" name="Table 7"/>
          <p:cNvGraphicFramePr>
            <a:graphicFrameLocks noGrp="1"/>
          </p:cNvGraphicFramePr>
          <p:nvPr>
            <p:extLst>
              <p:ext uri="{D42A27DB-BD31-4B8C-83A1-F6EECF244321}">
                <p14:modId xmlns:p14="http://schemas.microsoft.com/office/powerpoint/2010/main" val="3126863979"/>
              </p:ext>
            </p:extLst>
          </p:nvPr>
        </p:nvGraphicFramePr>
        <p:xfrm>
          <a:off x="190501" y="942975"/>
          <a:ext cx="8810625" cy="2708910"/>
        </p:xfrm>
        <a:graphic>
          <a:graphicData uri="http://schemas.openxmlformats.org/drawingml/2006/table">
            <a:tbl>
              <a:tblPr firstRow="1" bandRow="1">
                <a:tableStyleId>{5C22544A-7EE6-4342-B048-85BDC9FD1C3A}</a:tableStyleId>
              </a:tblPr>
              <a:tblGrid>
                <a:gridCol w="387280"/>
                <a:gridCol w="1791171"/>
                <a:gridCol w="1194947"/>
                <a:gridCol w="579477"/>
                <a:gridCol w="714375"/>
                <a:gridCol w="1369466"/>
                <a:gridCol w="620699"/>
                <a:gridCol w="700909"/>
                <a:gridCol w="1452301"/>
              </a:tblGrid>
              <a:tr h="231775">
                <a:tc gridSpan="2">
                  <a:txBody>
                    <a:bodyPr/>
                    <a:lstStyle/>
                    <a:p>
                      <a:endParaRPr lang="en-US" sz="1200" dirty="0"/>
                    </a:p>
                  </a:txBody>
                  <a:tcPr marL="57150" marR="57150" marT="28575" marB="28575"/>
                </a:tc>
                <a:tc hMerge="1">
                  <a:txBody>
                    <a:bodyPr/>
                    <a:lstStyle/>
                    <a:p>
                      <a:endParaRPr lang="en-US" dirty="0"/>
                    </a:p>
                  </a:txBody>
                  <a:tcPr/>
                </a:tc>
                <a:tc>
                  <a:txBody>
                    <a:bodyPr/>
                    <a:lstStyle/>
                    <a:p>
                      <a:endParaRPr lang="en-US" sz="1200" dirty="0"/>
                    </a:p>
                  </a:txBody>
                  <a:tcPr marL="57150" marR="57150" marT="28575" marB="28575"/>
                </a:tc>
                <a:tc gridSpan="3">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200" baseline="0" dirty="0" smtClean="0"/>
                        <a:t>Measured Results</a:t>
                      </a:r>
                    </a:p>
                  </a:txBody>
                  <a:tcPr marL="57150" marR="57150" marT="28575" marB="28575"/>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c gridSpan="3">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200" baseline="0" dirty="0" smtClean="0"/>
                        <a:t>Example Measurements</a:t>
                      </a:r>
                    </a:p>
                  </a:txBody>
                  <a:tcPr marL="57150" marR="57150" marT="28575" marB="28575">
                    <a:solidFill>
                      <a:schemeClr val="bg1">
                        <a:lumMod val="50000"/>
                      </a:schemeClr>
                    </a:solidFill>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c hMerge="1">
                  <a:txBody>
                    <a:bodyPr/>
                    <a:lstStyle/>
                    <a:p>
                      <a:pPr marL="0" marR="0" indent="0" algn="l" defTabSz="1218864" rtl="0" eaLnBrk="1" fontAlgn="auto" latinLnBrk="0" hangingPunct="1">
                        <a:lnSpc>
                          <a:spcPct val="100000"/>
                        </a:lnSpc>
                        <a:spcBef>
                          <a:spcPts val="0"/>
                        </a:spcBef>
                        <a:spcAft>
                          <a:spcPts val="0"/>
                        </a:spcAft>
                        <a:buClrTx/>
                        <a:buSzTx/>
                        <a:buFontTx/>
                        <a:buNone/>
                        <a:tabLst/>
                        <a:defRPr/>
                      </a:pPr>
                      <a:endParaRPr lang="en-US" baseline="0" dirty="0" smtClean="0"/>
                    </a:p>
                  </a:txBody>
                  <a:tcPr/>
                </a:tc>
              </a:tr>
              <a:tr h="485775">
                <a:tc gridSpan="2">
                  <a:txBody>
                    <a:bodyPr/>
                    <a:lstStyle/>
                    <a:p>
                      <a:r>
                        <a:rPr lang="en-US" sz="1200" dirty="0" smtClean="0">
                          <a:solidFill>
                            <a:schemeClr val="bg1"/>
                          </a:solidFill>
                        </a:rPr>
                        <a:t>Reference</a:t>
                      </a:r>
                      <a:endParaRPr lang="en-US" sz="1200" dirty="0">
                        <a:solidFill>
                          <a:schemeClr val="bg1"/>
                        </a:solidFill>
                      </a:endParaRPr>
                    </a:p>
                  </a:txBody>
                  <a:tcPr marL="57150" marR="57150" marT="28575" marB="28575">
                    <a:lnB w="12700" cap="flat" cmpd="sng" algn="ctr">
                      <a:solidFill>
                        <a:schemeClr val="tx1"/>
                      </a:solidFill>
                      <a:prstDash val="solid"/>
                      <a:round/>
                      <a:headEnd type="none" w="med" len="med"/>
                      <a:tailEnd type="none" w="med" len="med"/>
                    </a:lnB>
                    <a:solidFill>
                      <a:srgbClr val="DE0000"/>
                    </a:solidFill>
                  </a:tcPr>
                </a:tc>
                <a:tc hMerge="1">
                  <a:txBody>
                    <a:bodyPr/>
                    <a:lstStyle/>
                    <a:p>
                      <a:endParaRPr lang="en-US" dirty="0">
                        <a:solidFill>
                          <a:schemeClr val="bg1"/>
                        </a:solidFill>
                      </a:endParaRPr>
                    </a:p>
                  </a:txBody>
                  <a:tcPr>
                    <a:lnB w="12700" cap="flat" cmpd="sng" algn="ctr">
                      <a:solidFill>
                        <a:schemeClr val="tx1"/>
                      </a:solidFill>
                      <a:prstDash val="solid"/>
                      <a:round/>
                      <a:headEnd type="none" w="med" len="med"/>
                      <a:tailEnd type="none" w="med" len="med"/>
                    </a:lnB>
                    <a:solidFill>
                      <a:srgbClr val="DE0000"/>
                    </a:solidFill>
                  </a:tcPr>
                </a:tc>
                <a:tc>
                  <a:txBody>
                    <a:bodyPr/>
                    <a:lstStyle/>
                    <a:p>
                      <a:r>
                        <a:rPr lang="en-US" sz="1200" dirty="0" smtClean="0">
                          <a:solidFill>
                            <a:schemeClr val="bg1"/>
                          </a:solidFill>
                        </a:rPr>
                        <a:t>Sampling Rate</a:t>
                      </a:r>
                      <a:endParaRPr lang="en-US" sz="1200" dirty="0">
                        <a:solidFill>
                          <a:schemeClr val="bg1"/>
                        </a:solidFill>
                      </a:endParaRPr>
                    </a:p>
                  </a:txBody>
                  <a:tcPr marL="57150" marR="57150" marT="28575" marB="28575">
                    <a:lnB w="12700" cap="flat" cmpd="sng" algn="ctr">
                      <a:solidFill>
                        <a:schemeClr val="tx1"/>
                      </a:solidFill>
                      <a:prstDash val="solid"/>
                      <a:round/>
                      <a:headEnd type="none" w="med" len="med"/>
                      <a:tailEnd type="none" w="med" len="med"/>
                    </a:lnB>
                    <a:solidFill>
                      <a:srgbClr val="DE0000"/>
                    </a:solidFill>
                  </a:tcPr>
                </a:tc>
                <a:tc>
                  <a:txBody>
                    <a:bodyPr/>
                    <a:lstStyle/>
                    <a:p>
                      <a:r>
                        <a:rPr lang="en-US" sz="1200" dirty="0" smtClean="0">
                          <a:solidFill>
                            <a:schemeClr val="bg1"/>
                          </a:solidFill>
                        </a:rPr>
                        <a:t>SNR</a:t>
                      </a:r>
                      <a:endParaRPr lang="en-US" sz="1200" baseline="-25000" dirty="0" smtClean="0">
                        <a:solidFill>
                          <a:schemeClr val="bg1"/>
                        </a:solidFill>
                      </a:endParaRPr>
                    </a:p>
                    <a:p>
                      <a:pPr marL="0" marR="0" indent="0" algn="l" defTabSz="1218864" rtl="0" eaLnBrk="1" fontAlgn="auto" latinLnBrk="0" hangingPunct="1">
                        <a:lnSpc>
                          <a:spcPct val="100000"/>
                        </a:lnSpc>
                        <a:spcBef>
                          <a:spcPts val="0"/>
                        </a:spcBef>
                        <a:spcAft>
                          <a:spcPts val="0"/>
                        </a:spcAft>
                        <a:buClrTx/>
                        <a:buSzTx/>
                        <a:buFontTx/>
                        <a:buNone/>
                        <a:tabLst/>
                        <a:defRPr/>
                      </a:pPr>
                      <a:r>
                        <a:rPr lang="en-US" sz="1200" baseline="0" dirty="0" smtClean="0">
                          <a:solidFill>
                            <a:schemeClr val="bg1"/>
                          </a:solidFill>
                        </a:rPr>
                        <a:t>(dB)</a:t>
                      </a:r>
                    </a:p>
                  </a:txBody>
                  <a:tcPr marL="57150" marR="57150" marT="28575" marB="28575">
                    <a:lnB w="12700" cap="flat" cmpd="sng" algn="ctr">
                      <a:solidFill>
                        <a:schemeClr val="tx1"/>
                      </a:solidFill>
                      <a:prstDash val="solid"/>
                      <a:round/>
                      <a:headEnd type="none" w="med" len="med"/>
                      <a:tailEnd type="none" w="med" len="med"/>
                    </a:lnB>
                    <a:solidFill>
                      <a:srgbClr val="DE0000"/>
                    </a:solidFill>
                  </a:tcPr>
                </a:tc>
                <a:tc>
                  <a:txBody>
                    <a:bodyPr/>
                    <a:lstStyle/>
                    <a:p>
                      <a:r>
                        <a:rPr lang="en-US" sz="1200" dirty="0" smtClean="0">
                          <a:solidFill>
                            <a:schemeClr val="bg1"/>
                          </a:solidFill>
                        </a:rPr>
                        <a:t>THD</a:t>
                      </a:r>
                      <a:endParaRPr lang="en-US" sz="1200" baseline="-25000" dirty="0" smtClean="0">
                        <a:solidFill>
                          <a:schemeClr val="bg1"/>
                        </a:solidFill>
                      </a:endParaRPr>
                    </a:p>
                    <a:p>
                      <a:pPr marL="0" marR="0" indent="0" algn="l" defTabSz="1218864" rtl="0" eaLnBrk="1" fontAlgn="auto" latinLnBrk="0" hangingPunct="1">
                        <a:lnSpc>
                          <a:spcPct val="100000"/>
                        </a:lnSpc>
                        <a:spcBef>
                          <a:spcPts val="0"/>
                        </a:spcBef>
                        <a:spcAft>
                          <a:spcPts val="0"/>
                        </a:spcAft>
                        <a:buClrTx/>
                        <a:buSzTx/>
                        <a:buFontTx/>
                        <a:buNone/>
                        <a:tabLst/>
                        <a:defRPr/>
                      </a:pPr>
                      <a:r>
                        <a:rPr lang="en-US" sz="1200" baseline="0" dirty="0" smtClean="0">
                          <a:solidFill>
                            <a:schemeClr val="bg1"/>
                          </a:solidFill>
                        </a:rPr>
                        <a:t>(dB)</a:t>
                      </a:r>
                    </a:p>
                  </a:txBody>
                  <a:tcPr marL="57150" marR="57150" marT="28575" marB="28575">
                    <a:lnB w="12700" cap="flat" cmpd="sng" algn="ctr">
                      <a:solidFill>
                        <a:schemeClr val="tx1"/>
                      </a:solidFill>
                      <a:prstDash val="solid"/>
                      <a:round/>
                      <a:headEnd type="none" w="med" len="med"/>
                      <a:tailEnd type="none" w="med" len="med"/>
                    </a:lnB>
                    <a:solidFill>
                      <a:srgbClr val="DE0000"/>
                    </a:solid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200" baseline="0" dirty="0" smtClean="0">
                          <a:solidFill>
                            <a:schemeClr val="bg1"/>
                          </a:solidFill>
                        </a:rPr>
                        <a:t>Reference settling</a:t>
                      </a:r>
                    </a:p>
                    <a:p>
                      <a:pPr marL="0" marR="0" indent="0" algn="l" defTabSz="1218864" rtl="0" eaLnBrk="1" fontAlgn="auto" latinLnBrk="0" hangingPunct="1">
                        <a:lnSpc>
                          <a:spcPct val="100000"/>
                        </a:lnSpc>
                        <a:spcBef>
                          <a:spcPts val="0"/>
                        </a:spcBef>
                        <a:spcAft>
                          <a:spcPts val="0"/>
                        </a:spcAft>
                        <a:buClrTx/>
                        <a:buSzTx/>
                        <a:buFontTx/>
                        <a:buNone/>
                        <a:tabLst/>
                        <a:defRPr/>
                      </a:pPr>
                      <a:r>
                        <a:rPr lang="en-US" sz="1200" baseline="0" dirty="0" smtClean="0">
                          <a:solidFill>
                            <a:schemeClr val="bg1"/>
                          </a:solidFill>
                        </a:rPr>
                        <a:t>Vin = 4.9V DC</a:t>
                      </a:r>
                    </a:p>
                  </a:txBody>
                  <a:tcPr marL="57150" marR="57150" marT="28575" marB="28575">
                    <a:lnB w="12700" cap="flat" cmpd="sng" algn="ctr">
                      <a:solidFill>
                        <a:schemeClr val="tx1"/>
                      </a:solidFill>
                      <a:prstDash val="solid"/>
                      <a:round/>
                      <a:headEnd type="none" w="med" len="med"/>
                      <a:tailEnd type="none" w="med" len="med"/>
                    </a:lnB>
                    <a:solidFill>
                      <a:srgbClr val="DE0000"/>
                    </a:solidFill>
                  </a:tcPr>
                </a:tc>
                <a:tc>
                  <a:txBody>
                    <a:bodyPr/>
                    <a:lstStyle/>
                    <a:p>
                      <a:r>
                        <a:rPr lang="en-US" sz="1200" dirty="0" smtClean="0">
                          <a:solidFill>
                            <a:schemeClr val="bg1"/>
                          </a:solidFill>
                        </a:rPr>
                        <a:t>SNR</a:t>
                      </a:r>
                      <a:endParaRPr lang="en-US" sz="1200" baseline="-25000" dirty="0" smtClean="0">
                        <a:solidFill>
                          <a:schemeClr val="bg1"/>
                        </a:solidFill>
                      </a:endParaRPr>
                    </a:p>
                    <a:p>
                      <a:pPr marL="0" marR="0" indent="0" algn="l" defTabSz="1218864" rtl="0" eaLnBrk="1" fontAlgn="auto" latinLnBrk="0" hangingPunct="1">
                        <a:lnSpc>
                          <a:spcPct val="100000"/>
                        </a:lnSpc>
                        <a:spcBef>
                          <a:spcPts val="0"/>
                        </a:spcBef>
                        <a:spcAft>
                          <a:spcPts val="0"/>
                        </a:spcAft>
                        <a:buClrTx/>
                        <a:buSzTx/>
                        <a:buFontTx/>
                        <a:buNone/>
                        <a:tabLst/>
                        <a:defRPr/>
                      </a:pPr>
                      <a:r>
                        <a:rPr lang="en-US" sz="1200" baseline="0" dirty="0" smtClean="0">
                          <a:solidFill>
                            <a:schemeClr val="bg1"/>
                          </a:solidFill>
                        </a:rPr>
                        <a:t>(dB)</a:t>
                      </a:r>
                    </a:p>
                  </a:txBody>
                  <a:tcPr marL="57150" marR="57150" marT="28575" marB="28575">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r>
                        <a:rPr lang="en-US" sz="1200" dirty="0" smtClean="0">
                          <a:solidFill>
                            <a:schemeClr val="bg1"/>
                          </a:solidFill>
                        </a:rPr>
                        <a:t>THD</a:t>
                      </a:r>
                      <a:endParaRPr lang="en-US" sz="1200" baseline="-25000" dirty="0" smtClean="0">
                        <a:solidFill>
                          <a:schemeClr val="bg1"/>
                        </a:solidFill>
                      </a:endParaRPr>
                    </a:p>
                    <a:p>
                      <a:pPr marL="0" marR="0" indent="0" algn="l" defTabSz="1218864" rtl="0" eaLnBrk="1" fontAlgn="auto" latinLnBrk="0" hangingPunct="1">
                        <a:lnSpc>
                          <a:spcPct val="100000"/>
                        </a:lnSpc>
                        <a:spcBef>
                          <a:spcPts val="0"/>
                        </a:spcBef>
                        <a:spcAft>
                          <a:spcPts val="0"/>
                        </a:spcAft>
                        <a:buClrTx/>
                        <a:buSzTx/>
                        <a:buFontTx/>
                        <a:buNone/>
                        <a:tabLst/>
                        <a:defRPr/>
                      </a:pPr>
                      <a:r>
                        <a:rPr lang="en-US" sz="1200" baseline="0" dirty="0" smtClean="0">
                          <a:solidFill>
                            <a:schemeClr val="bg1"/>
                          </a:solidFill>
                        </a:rPr>
                        <a:t>(dB)</a:t>
                      </a:r>
                    </a:p>
                  </a:txBody>
                  <a:tcPr marL="57150" marR="57150" marT="28575" marB="28575">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marR="0" indent="0" algn="l" defTabSz="1218864" rtl="0" eaLnBrk="1" fontAlgn="auto" latinLnBrk="0" hangingPunct="1">
                        <a:lnSpc>
                          <a:spcPct val="100000"/>
                        </a:lnSpc>
                        <a:spcBef>
                          <a:spcPts val="0"/>
                        </a:spcBef>
                        <a:spcAft>
                          <a:spcPts val="0"/>
                        </a:spcAft>
                        <a:buClrTx/>
                        <a:buSzTx/>
                        <a:buFontTx/>
                        <a:buNone/>
                        <a:tabLst/>
                        <a:defRPr/>
                      </a:pPr>
                      <a:r>
                        <a:rPr lang="en-US" sz="1200" baseline="0" dirty="0" smtClean="0">
                          <a:solidFill>
                            <a:schemeClr val="bg1"/>
                          </a:solidFill>
                        </a:rPr>
                        <a:t>Reference Droop </a:t>
                      </a:r>
                    </a:p>
                    <a:p>
                      <a:pPr marL="0" marR="0" indent="0" algn="l" defTabSz="1218864" rtl="0" eaLnBrk="1" fontAlgn="auto" latinLnBrk="0" hangingPunct="1">
                        <a:lnSpc>
                          <a:spcPct val="100000"/>
                        </a:lnSpc>
                        <a:spcBef>
                          <a:spcPts val="0"/>
                        </a:spcBef>
                        <a:spcAft>
                          <a:spcPts val="0"/>
                        </a:spcAft>
                        <a:buClrTx/>
                        <a:buSzTx/>
                        <a:buFontTx/>
                        <a:buNone/>
                        <a:tabLst/>
                        <a:defRPr/>
                      </a:pPr>
                      <a:r>
                        <a:rPr lang="en-US" sz="1200" baseline="0" dirty="0" smtClean="0">
                          <a:solidFill>
                            <a:schemeClr val="bg1"/>
                          </a:solidFill>
                        </a:rPr>
                        <a:t>Vin = 4.9V DC</a:t>
                      </a:r>
                    </a:p>
                    <a:p>
                      <a:pPr marL="0" marR="0" indent="0" algn="l" defTabSz="1218864" rtl="0" eaLnBrk="1" fontAlgn="auto" latinLnBrk="0" hangingPunct="1">
                        <a:lnSpc>
                          <a:spcPct val="100000"/>
                        </a:lnSpc>
                        <a:spcBef>
                          <a:spcPts val="0"/>
                        </a:spcBef>
                        <a:spcAft>
                          <a:spcPts val="0"/>
                        </a:spcAft>
                        <a:buClrTx/>
                        <a:buSzTx/>
                        <a:buFontTx/>
                        <a:buNone/>
                        <a:tabLst/>
                        <a:defRPr/>
                      </a:pPr>
                      <a:r>
                        <a:rPr lang="en-US" sz="1200" baseline="0" dirty="0" smtClean="0">
                          <a:solidFill>
                            <a:schemeClr val="bg1"/>
                          </a:solidFill>
                        </a:rPr>
                        <a:t>(codes)</a:t>
                      </a:r>
                    </a:p>
                  </a:txBody>
                  <a:tcPr marL="57150" marR="57150" marT="28575" marB="28575">
                    <a:lnB w="12700" cap="flat" cmpd="sng" algn="ctr">
                      <a:solidFill>
                        <a:schemeClr val="tx1"/>
                      </a:solidFill>
                      <a:prstDash val="solid"/>
                      <a:round/>
                      <a:headEnd type="none" w="med" len="med"/>
                      <a:tailEnd type="none" w="med" len="med"/>
                    </a:lnB>
                    <a:solidFill>
                      <a:schemeClr val="bg1">
                        <a:lumMod val="50000"/>
                      </a:schemeClr>
                    </a:solidFill>
                  </a:tcPr>
                </a:tc>
              </a:tr>
              <a:tr h="342900">
                <a:tc>
                  <a:txBody>
                    <a:bodyPr/>
                    <a:lstStyle/>
                    <a:p>
                      <a:endParaRPr lang="en-US" sz="1200" dirty="0"/>
                    </a:p>
                  </a:txBody>
                  <a:tcPr marL="57150" marR="57150" marT="28575" marB="28575"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t>Data</a:t>
                      </a:r>
                      <a:r>
                        <a:rPr lang="en-US" sz="1200" baseline="0" dirty="0" smtClean="0"/>
                        <a:t> Sheet Typical Specification</a:t>
                      </a:r>
                      <a:endParaRPr lang="en-US" sz="1200" dirty="0"/>
                    </a:p>
                  </a:txBody>
                  <a:tcPr marL="57150" marR="57150" marT="28575" marB="28575"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t>1M</a:t>
                      </a:r>
                      <a:endParaRPr lang="en-US" sz="1200" dirty="0"/>
                    </a:p>
                  </a:txBody>
                  <a:tcPr marL="57150" marR="57150" marT="28575" marB="28575"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smtClean="0">
                          <a:solidFill>
                            <a:srgbClr val="000000"/>
                          </a:solidFill>
                          <a:effectLst/>
                          <a:latin typeface="+mj-lt"/>
                        </a:rPr>
                        <a:t>93</a:t>
                      </a:r>
                      <a:endParaRPr lang="en-US" sz="12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smtClean="0">
                          <a:solidFill>
                            <a:srgbClr val="000000"/>
                          </a:solidFill>
                          <a:effectLst/>
                          <a:latin typeface="+mj-lt"/>
                        </a:rPr>
                        <a:t>-108</a:t>
                      </a:r>
                      <a:endParaRPr lang="en-US" sz="12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2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smtClean="0">
                          <a:solidFill>
                            <a:srgbClr val="000000"/>
                          </a:solidFill>
                          <a:effectLst/>
                          <a:latin typeface="+mj-lt"/>
                        </a:rPr>
                        <a:t>93</a:t>
                      </a:r>
                      <a:endParaRPr lang="en-US" sz="12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b"/>
                      <a:r>
                        <a:rPr lang="en-US" sz="1200" b="0" i="0" u="none" strike="noStrike" dirty="0" smtClean="0">
                          <a:solidFill>
                            <a:srgbClr val="000000"/>
                          </a:solidFill>
                          <a:effectLst/>
                          <a:latin typeface="+mj-lt"/>
                        </a:rPr>
                        <a:t>-108</a:t>
                      </a:r>
                      <a:endParaRPr lang="en-US" sz="12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b"/>
                      <a:endParaRPr lang="en-US" sz="1200" b="0" i="0" u="none" strike="noStrike" dirty="0">
                        <a:solidFill>
                          <a:srgbClr val="000000"/>
                        </a:solidFill>
                        <a:effectLst/>
                        <a:latin typeface="+mj-lt"/>
                      </a:endParaRPr>
                    </a:p>
                  </a:txBody>
                  <a:tcPr marL="4763" marR="4763" marT="4763"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3363">
                <a:tc>
                  <a:txBody>
                    <a:bodyPr/>
                    <a:lstStyle/>
                    <a:p>
                      <a:r>
                        <a:rPr lang="en-US" sz="1200" dirty="0" smtClean="0"/>
                        <a:t>1</a:t>
                      </a:r>
                      <a:endParaRPr lang="en-US" sz="1200" dirty="0"/>
                    </a:p>
                  </a:txBody>
                  <a:tcPr marL="57150" marR="57150" marT="28575" marB="28575"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n-US" sz="1200" dirty="0" smtClean="0"/>
                        <a:t>REF5050</a:t>
                      </a:r>
                      <a:endParaRPr lang="en-US" sz="1200" dirty="0"/>
                    </a:p>
                  </a:txBody>
                  <a:tcPr marL="57150" marR="57150" marT="28575" marB="28575" anchor="ctr">
                    <a:lnT w="12700" cap="flat" cmpd="sng" algn="ctr">
                      <a:solidFill>
                        <a:schemeClr val="tx1"/>
                      </a:solidFill>
                      <a:prstDash val="solid"/>
                      <a:round/>
                      <a:headEnd type="none" w="med" len="med"/>
                      <a:tailEnd type="none" w="med" len="med"/>
                    </a:lnT>
                  </a:tcPr>
                </a:tc>
                <a:tc>
                  <a:txBody>
                    <a:bodyPr/>
                    <a:lstStyle/>
                    <a:p>
                      <a:r>
                        <a:rPr lang="en-US" sz="1200" dirty="0" smtClean="0"/>
                        <a:t>1M</a:t>
                      </a:r>
                      <a:endParaRPr lang="en-US" sz="1200" dirty="0"/>
                    </a:p>
                  </a:txBody>
                  <a:tcPr marL="57150" marR="57150" marT="28575" marB="28575" anchor="ctr">
                    <a:lnT w="12700" cap="flat" cmpd="sng" algn="ctr">
                      <a:solidFill>
                        <a:schemeClr val="tx1"/>
                      </a:solidFill>
                      <a:prstDash val="solid"/>
                      <a:round/>
                      <a:headEnd type="none" w="med" len="med"/>
                      <a:tailEnd type="none" w="med" len="med"/>
                    </a:lnT>
                  </a:tcPr>
                </a:tc>
                <a:tc>
                  <a:txBody>
                    <a:bodyPr/>
                    <a:lstStyle/>
                    <a:p>
                      <a:pPr algn="ctr" fontAlgn="b"/>
                      <a:endParaRPr lang="en-US" sz="12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tcPr>
                </a:tc>
                <a:tc>
                  <a:txBody>
                    <a:bodyPr/>
                    <a:lstStyle/>
                    <a:p>
                      <a:pPr algn="ctr" fontAlgn="b"/>
                      <a:endParaRPr lang="en-US" sz="12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tcPr>
                </a:tc>
                <a:tc>
                  <a:txBody>
                    <a:bodyPr/>
                    <a:lstStyle/>
                    <a:p>
                      <a:pPr algn="ctr" fontAlgn="b"/>
                      <a:endParaRPr lang="en-US" sz="12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tcPr>
                </a:tc>
                <a:tc>
                  <a:txBody>
                    <a:bodyPr/>
                    <a:lstStyle/>
                    <a:p>
                      <a:pPr algn="ctr"/>
                      <a:r>
                        <a:rPr lang="en-US" sz="1200" b="0" dirty="0" smtClean="0"/>
                        <a:t>92.2</a:t>
                      </a:r>
                      <a:endParaRPr lang="en-US" sz="1200" b="0" dirty="0"/>
                    </a:p>
                  </a:txBody>
                  <a:tcPr marL="57150" marR="57150" marT="28575" marB="28575">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1200" b="0" dirty="0" smtClean="0"/>
                        <a:t>-91.4</a:t>
                      </a:r>
                      <a:endParaRPr lang="en-US" sz="1200" b="0" dirty="0"/>
                    </a:p>
                  </a:txBody>
                  <a:tcPr marL="57150" marR="57150" marT="28575" marB="28575">
                    <a:lnT w="12700" cap="flat" cmpd="sng" algn="ctr">
                      <a:solidFill>
                        <a:schemeClr val="tx1"/>
                      </a:solidFill>
                      <a:prstDash val="solid"/>
                      <a:round/>
                      <a:headEnd type="none" w="med" len="med"/>
                      <a:tailEnd type="none" w="med" len="med"/>
                    </a:lnT>
                    <a:solidFill>
                      <a:schemeClr val="bg1">
                        <a:lumMod val="75000"/>
                      </a:schemeClr>
                    </a:solidFill>
                  </a:tcPr>
                </a:tc>
                <a:tc>
                  <a:txBody>
                    <a:bodyPr/>
                    <a:lstStyle/>
                    <a:p>
                      <a:pPr algn="ctr"/>
                      <a:r>
                        <a:rPr lang="en-US" sz="1200" b="0" dirty="0" smtClean="0"/>
                        <a:t>10.9</a:t>
                      </a:r>
                      <a:endParaRPr lang="en-US" sz="1200" b="0" dirty="0"/>
                    </a:p>
                  </a:txBody>
                  <a:tcPr marL="57150" marR="57150" marT="28575" marB="2857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75000"/>
                      </a:schemeClr>
                    </a:solidFill>
                  </a:tcPr>
                </a:tc>
              </a:tr>
              <a:tr h="233363">
                <a:tc>
                  <a:txBody>
                    <a:bodyPr/>
                    <a:lstStyle/>
                    <a:p>
                      <a:r>
                        <a:rPr lang="en-US" sz="1200" dirty="0" smtClean="0"/>
                        <a:t>2</a:t>
                      </a:r>
                      <a:endParaRPr lang="en-US" sz="1200" dirty="0"/>
                    </a:p>
                  </a:txBody>
                  <a:tcPr marL="57150" marR="57150" marT="28575" marB="28575" anchor="ctr">
                    <a:lnL w="12700" cap="flat" cmpd="sng" algn="ctr">
                      <a:solidFill>
                        <a:schemeClr val="tx1"/>
                      </a:solidFill>
                      <a:prstDash val="solid"/>
                      <a:round/>
                      <a:headEnd type="none" w="med" len="med"/>
                      <a:tailEnd type="none" w="med" len="med"/>
                    </a:lnL>
                  </a:tcPr>
                </a:tc>
                <a:tc>
                  <a:txBody>
                    <a:bodyPr/>
                    <a:lstStyle/>
                    <a:p>
                      <a:r>
                        <a:rPr lang="en-US" sz="1200" dirty="0" smtClean="0"/>
                        <a:t>REF5050</a:t>
                      </a:r>
                      <a:endParaRPr lang="en-US" sz="1200" dirty="0"/>
                    </a:p>
                  </a:txBody>
                  <a:tcPr marL="57150" marR="57150" marT="28575" marB="28575" anchor="ctr"/>
                </a:tc>
                <a:tc>
                  <a:txBody>
                    <a:bodyPr/>
                    <a:lstStyle/>
                    <a:p>
                      <a:r>
                        <a:rPr lang="en-US" sz="1200" dirty="0" smtClean="0"/>
                        <a:t>500k</a:t>
                      </a:r>
                      <a:endParaRPr lang="en-US" sz="1200" dirty="0"/>
                    </a:p>
                  </a:txBody>
                  <a:tcPr marL="57150" marR="57150" marT="28575" marB="28575" anchor="ctr"/>
                </a:tc>
                <a:tc>
                  <a:txBody>
                    <a:bodyPr/>
                    <a:lstStyle/>
                    <a:p>
                      <a:pPr algn="ctr" fontAlgn="b"/>
                      <a:endParaRPr lang="en-US" sz="1200" b="0" i="0" u="none" strike="noStrike" dirty="0">
                        <a:solidFill>
                          <a:srgbClr val="000000"/>
                        </a:solidFill>
                        <a:effectLst/>
                        <a:latin typeface="+mj-lt"/>
                      </a:endParaRPr>
                    </a:p>
                  </a:txBody>
                  <a:tcPr marL="4763" marR="4763" marT="4763" marB="0" anchor="ctr"/>
                </a:tc>
                <a:tc>
                  <a:txBody>
                    <a:bodyPr/>
                    <a:lstStyle/>
                    <a:p>
                      <a:pPr algn="ctr" fontAlgn="b"/>
                      <a:endParaRPr lang="en-US" sz="1200" b="0" i="0" u="none" strike="noStrike" dirty="0">
                        <a:solidFill>
                          <a:srgbClr val="000000"/>
                        </a:solidFill>
                        <a:effectLst/>
                        <a:latin typeface="+mj-lt"/>
                      </a:endParaRPr>
                    </a:p>
                  </a:txBody>
                  <a:tcPr marL="4763" marR="4763" marT="4763" marB="0" anchor="ctr"/>
                </a:tc>
                <a:tc>
                  <a:txBody>
                    <a:bodyPr/>
                    <a:lstStyle/>
                    <a:p>
                      <a:pPr algn="ctr" fontAlgn="b"/>
                      <a:endParaRPr lang="en-US" sz="1200" b="0" i="0" u="none" strike="noStrike" dirty="0">
                        <a:solidFill>
                          <a:srgbClr val="000000"/>
                        </a:solidFill>
                        <a:effectLst/>
                        <a:latin typeface="+mj-lt"/>
                      </a:endParaRPr>
                    </a:p>
                  </a:txBody>
                  <a:tcPr marL="4763" marR="4763" marT="4763" marB="0" anchor="ctr"/>
                </a:tc>
                <a:tc>
                  <a:txBody>
                    <a:bodyPr/>
                    <a:lstStyle/>
                    <a:p>
                      <a:pPr algn="ctr"/>
                      <a:r>
                        <a:rPr lang="en-US" sz="1200" b="0" dirty="0" smtClean="0"/>
                        <a:t>92.1</a:t>
                      </a:r>
                      <a:endParaRPr lang="en-US" sz="1200" b="0" dirty="0"/>
                    </a:p>
                  </a:txBody>
                  <a:tcPr marL="57150" marR="57150" marT="28575" marB="28575">
                    <a:solidFill>
                      <a:schemeClr val="bg1">
                        <a:lumMod val="85000"/>
                      </a:schemeClr>
                    </a:solidFill>
                  </a:tcPr>
                </a:tc>
                <a:tc>
                  <a:txBody>
                    <a:bodyPr/>
                    <a:lstStyle/>
                    <a:p>
                      <a:pPr algn="ctr"/>
                      <a:r>
                        <a:rPr lang="en-US" sz="1200" b="0" dirty="0" smtClean="0"/>
                        <a:t>-97.1</a:t>
                      </a:r>
                      <a:endParaRPr lang="en-US" sz="1200" b="0" dirty="0"/>
                    </a:p>
                  </a:txBody>
                  <a:tcPr marL="57150" marR="57150" marT="28575" marB="28575">
                    <a:solidFill>
                      <a:schemeClr val="bg1">
                        <a:lumMod val="85000"/>
                      </a:schemeClr>
                    </a:solidFill>
                  </a:tcPr>
                </a:tc>
                <a:tc>
                  <a:txBody>
                    <a:bodyPr/>
                    <a:lstStyle/>
                    <a:p>
                      <a:pPr algn="ctr"/>
                      <a:r>
                        <a:rPr lang="en-US" sz="1200" b="0" dirty="0" smtClean="0"/>
                        <a:t>5.35</a:t>
                      </a:r>
                      <a:endParaRPr lang="en-US" sz="1200" b="0" dirty="0"/>
                    </a:p>
                  </a:txBody>
                  <a:tcPr marL="57150" marR="57150" marT="28575" marB="28575">
                    <a:lnR w="12700" cap="flat" cmpd="sng" algn="ctr">
                      <a:solidFill>
                        <a:schemeClr val="tx1"/>
                      </a:solidFill>
                      <a:prstDash val="solid"/>
                      <a:round/>
                      <a:headEnd type="none" w="med" len="med"/>
                      <a:tailEnd type="none" w="med" len="med"/>
                    </a:lnR>
                    <a:solidFill>
                      <a:schemeClr val="bg1">
                        <a:lumMod val="85000"/>
                      </a:schemeClr>
                    </a:solidFill>
                  </a:tcPr>
                </a:tc>
              </a:tr>
              <a:tr h="233363">
                <a:tc>
                  <a:txBody>
                    <a:bodyPr/>
                    <a:lstStyle/>
                    <a:p>
                      <a:r>
                        <a:rPr lang="en-US" sz="1200" dirty="0" smtClean="0"/>
                        <a:t>3</a:t>
                      </a:r>
                      <a:endParaRPr lang="en-US" sz="1200" dirty="0"/>
                    </a:p>
                  </a:txBody>
                  <a:tcPr marL="57150" marR="57150" marT="28575" marB="28575"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n-US" sz="1200" dirty="0" smtClean="0"/>
                        <a:t>REF5050</a:t>
                      </a:r>
                      <a:endParaRPr lang="en-US" sz="1200" dirty="0"/>
                    </a:p>
                  </a:txBody>
                  <a:tcPr marL="57150" marR="57150" marT="28575" marB="28575" anchor="ctr">
                    <a:lnB w="12700" cap="flat" cmpd="sng" algn="ctr">
                      <a:solidFill>
                        <a:schemeClr val="tx1"/>
                      </a:solidFill>
                      <a:prstDash val="solid"/>
                      <a:round/>
                      <a:headEnd type="none" w="med" len="med"/>
                      <a:tailEnd type="none" w="med" len="med"/>
                    </a:lnB>
                  </a:tcPr>
                </a:tc>
                <a:tc>
                  <a:txBody>
                    <a:bodyPr/>
                    <a:lstStyle/>
                    <a:p>
                      <a:r>
                        <a:rPr lang="en-US" sz="1200" dirty="0" smtClean="0"/>
                        <a:t>100k</a:t>
                      </a:r>
                      <a:endParaRPr lang="en-US" sz="1200" dirty="0"/>
                    </a:p>
                  </a:txBody>
                  <a:tcPr marL="57150" marR="57150" marT="28575" marB="28575" anchor="ctr">
                    <a:lnB w="12700" cap="flat" cmpd="sng" algn="ctr">
                      <a:solidFill>
                        <a:schemeClr val="tx1"/>
                      </a:solidFill>
                      <a:prstDash val="solid"/>
                      <a:round/>
                      <a:headEnd type="none" w="med" len="med"/>
                      <a:tailEnd type="none" w="med" len="med"/>
                    </a:lnB>
                  </a:tcPr>
                </a:tc>
                <a:tc>
                  <a:txBody>
                    <a:bodyPr/>
                    <a:lstStyle/>
                    <a:p>
                      <a:pPr algn="ctr" fontAlgn="b"/>
                      <a:endParaRPr lang="en-US" sz="1200" b="0" i="0" u="none" strike="noStrike" dirty="0">
                        <a:solidFill>
                          <a:srgbClr val="000000"/>
                        </a:solidFill>
                        <a:effectLst/>
                        <a:latin typeface="+mj-lt"/>
                      </a:endParaRPr>
                    </a:p>
                  </a:txBody>
                  <a:tcPr marL="4763" marR="4763" marT="4763" marB="0" anchor="ctr">
                    <a:lnB w="12700" cap="flat" cmpd="sng" algn="ctr">
                      <a:solidFill>
                        <a:schemeClr val="tx1"/>
                      </a:solidFill>
                      <a:prstDash val="solid"/>
                      <a:round/>
                      <a:headEnd type="none" w="med" len="med"/>
                      <a:tailEnd type="none" w="med" len="med"/>
                    </a:lnB>
                  </a:tcPr>
                </a:tc>
                <a:tc>
                  <a:txBody>
                    <a:bodyPr/>
                    <a:lstStyle/>
                    <a:p>
                      <a:pPr algn="ctr" fontAlgn="b"/>
                      <a:endParaRPr lang="en-US" sz="1200" b="0" i="0" u="none" strike="noStrike" dirty="0">
                        <a:solidFill>
                          <a:srgbClr val="000000"/>
                        </a:solidFill>
                        <a:effectLst/>
                        <a:latin typeface="+mj-lt"/>
                      </a:endParaRPr>
                    </a:p>
                  </a:txBody>
                  <a:tcPr marL="4763" marR="4763" marT="4763" marB="0" anchor="ctr">
                    <a:lnB w="12700" cap="flat" cmpd="sng" algn="ctr">
                      <a:solidFill>
                        <a:schemeClr val="tx1"/>
                      </a:solidFill>
                      <a:prstDash val="solid"/>
                      <a:round/>
                      <a:headEnd type="none" w="med" len="med"/>
                      <a:tailEnd type="none" w="med" len="med"/>
                    </a:lnB>
                  </a:tcPr>
                </a:tc>
                <a:tc>
                  <a:txBody>
                    <a:bodyPr/>
                    <a:lstStyle/>
                    <a:p>
                      <a:pPr algn="ctr" fontAlgn="b"/>
                      <a:endParaRPr lang="en-US" sz="1200" b="0" i="0" u="none" strike="noStrike" dirty="0">
                        <a:solidFill>
                          <a:srgbClr val="000000"/>
                        </a:solidFill>
                        <a:effectLst/>
                        <a:latin typeface="+mj-lt"/>
                      </a:endParaRPr>
                    </a:p>
                  </a:txBody>
                  <a:tcPr marL="4763" marR="4763" marT="4763" marB="0" anchor="ctr">
                    <a:lnB w="12700" cap="flat" cmpd="sng" algn="ctr">
                      <a:solidFill>
                        <a:schemeClr val="tx1"/>
                      </a:solidFill>
                      <a:prstDash val="solid"/>
                      <a:round/>
                      <a:headEnd type="none" w="med" len="med"/>
                      <a:tailEnd type="none" w="med" len="med"/>
                    </a:lnB>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200" b="0" dirty="0" smtClean="0"/>
                        <a:t>92.0</a:t>
                      </a:r>
                    </a:p>
                  </a:txBody>
                  <a:tcPr marL="57150" marR="57150" marT="28575" marB="28575">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n-US" sz="1200" b="0" dirty="0" smtClean="0"/>
                        <a:t>-108.2</a:t>
                      </a:r>
                      <a:endParaRPr lang="en-US" sz="1200" b="0" dirty="0"/>
                    </a:p>
                  </a:txBody>
                  <a:tcPr marL="57150" marR="57150" marT="28575" marB="28575">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200" b="0" dirty="0" smtClean="0"/>
                        <a:t>1.4</a:t>
                      </a:r>
                    </a:p>
                  </a:txBody>
                  <a:tcPr marL="57150" marR="57150" marT="28575" marB="28575">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75000"/>
                      </a:schemeClr>
                    </a:solidFill>
                  </a:tcPr>
                </a:tc>
              </a:tr>
              <a:tr h="233363">
                <a:tc>
                  <a:txBody>
                    <a:bodyPr/>
                    <a:lstStyle/>
                    <a:p>
                      <a:r>
                        <a:rPr lang="en-US" sz="1200" dirty="0" smtClean="0"/>
                        <a:t>4</a:t>
                      </a:r>
                      <a:endParaRPr lang="en-US" sz="1200" dirty="0"/>
                    </a:p>
                  </a:txBody>
                  <a:tcPr marL="57150" marR="57150" marT="28575" marB="28575"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r>
                        <a:rPr lang="en-US" sz="1200" dirty="0" smtClean="0"/>
                        <a:t>REF6050</a:t>
                      </a:r>
                      <a:endParaRPr lang="en-US" sz="1200" dirty="0"/>
                    </a:p>
                  </a:txBody>
                  <a:tcPr marL="57150" marR="57150" marT="28575" marB="28575" anchor="ctr">
                    <a:lnT w="12700" cap="flat" cmpd="sng" algn="ctr">
                      <a:solidFill>
                        <a:schemeClr val="tx1"/>
                      </a:solidFill>
                      <a:prstDash val="solid"/>
                      <a:round/>
                      <a:headEnd type="none" w="med" len="med"/>
                      <a:tailEnd type="none" w="med" len="med"/>
                    </a:lnT>
                  </a:tcPr>
                </a:tc>
                <a:tc>
                  <a:txBody>
                    <a:bodyPr/>
                    <a:lstStyle/>
                    <a:p>
                      <a:r>
                        <a:rPr lang="en-US" sz="1200" dirty="0" smtClean="0"/>
                        <a:t>1M</a:t>
                      </a:r>
                      <a:endParaRPr lang="en-US" sz="1200" dirty="0"/>
                    </a:p>
                  </a:txBody>
                  <a:tcPr marL="57150" marR="57150" marT="28575" marB="28575" anchor="ctr">
                    <a:lnT w="12700" cap="flat" cmpd="sng" algn="ctr">
                      <a:solidFill>
                        <a:schemeClr val="tx1"/>
                      </a:solidFill>
                      <a:prstDash val="solid"/>
                      <a:round/>
                      <a:headEnd type="none" w="med" len="med"/>
                      <a:tailEnd type="none" w="med" len="med"/>
                    </a:lnT>
                  </a:tcPr>
                </a:tc>
                <a:tc>
                  <a:txBody>
                    <a:bodyPr/>
                    <a:lstStyle/>
                    <a:p>
                      <a:pPr algn="ctr" fontAlgn="b"/>
                      <a:endParaRPr lang="en-US" sz="12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tcPr>
                </a:tc>
                <a:tc>
                  <a:txBody>
                    <a:bodyPr/>
                    <a:lstStyle/>
                    <a:p>
                      <a:pPr algn="ctr" fontAlgn="b"/>
                      <a:endParaRPr lang="en-US" sz="12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tcPr>
                </a:tc>
                <a:tc>
                  <a:txBody>
                    <a:bodyPr/>
                    <a:lstStyle/>
                    <a:p>
                      <a:pPr algn="ctr" fontAlgn="b"/>
                      <a:endParaRPr lang="en-US" sz="1200" b="0" i="0" u="none" strike="noStrike" dirty="0">
                        <a:solidFill>
                          <a:srgbClr val="000000"/>
                        </a:solidFill>
                        <a:effectLst/>
                        <a:latin typeface="+mj-lt"/>
                      </a:endParaRPr>
                    </a:p>
                  </a:txBody>
                  <a:tcPr marL="4763" marR="4763" marT="4763" marB="0" anchor="ctr">
                    <a:lnT w="12700" cap="flat" cmpd="sng" algn="ctr">
                      <a:solidFill>
                        <a:schemeClr val="tx1"/>
                      </a:solidFill>
                      <a:prstDash val="solid"/>
                      <a:round/>
                      <a:headEnd type="none" w="med" len="med"/>
                      <a:tailEnd type="none" w="med" len="med"/>
                    </a:lnT>
                  </a:tcPr>
                </a:tc>
                <a:tc>
                  <a:txBody>
                    <a:bodyPr/>
                    <a:lstStyle/>
                    <a:p>
                      <a:pPr algn="ctr"/>
                      <a:r>
                        <a:rPr lang="en-US" sz="1200" b="0" dirty="0" smtClean="0"/>
                        <a:t>92.6</a:t>
                      </a:r>
                      <a:endParaRPr lang="en-US" sz="1200" b="0" dirty="0"/>
                    </a:p>
                  </a:txBody>
                  <a:tcPr marL="57150" marR="57150" marT="28575" marB="28575">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a:r>
                        <a:rPr lang="en-US" sz="1200" b="0" dirty="0" smtClean="0"/>
                        <a:t>-108.1</a:t>
                      </a:r>
                      <a:endParaRPr lang="en-US" sz="1200" b="0" dirty="0"/>
                    </a:p>
                  </a:txBody>
                  <a:tcPr marL="57150" marR="57150" marT="28575" marB="28575">
                    <a:lnT w="12700" cap="flat" cmpd="sng" algn="ctr">
                      <a:solidFill>
                        <a:schemeClr val="tx1"/>
                      </a:solidFill>
                      <a:prstDash val="solid"/>
                      <a:round/>
                      <a:headEnd type="none" w="med" len="med"/>
                      <a:tailEnd type="none" w="med" len="med"/>
                    </a:lnT>
                    <a:solidFill>
                      <a:schemeClr val="bg1">
                        <a:lumMod val="85000"/>
                      </a:schemeClr>
                    </a:solidFill>
                  </a:tcPr>
                </a:tc>
                <a:tc>
                  <a:txBody>
                    <a:bodyPr/>
                    <a:lstStyle/>
                    <a:p>
                      <a:pPr algn="ctr"/>
                      <a:r>
                        <a:rPr lang="en-US" sz="1200" b="0" dirty="0" smtClean="0"/>
                        <a:t>1.15</a:t>
                      </a:r>
                      <a:endParaRPr lang="en-US" sz="1200" b="0" dirty="0"/>
                    </a:p>
                  </a:txBody>
                  <a:tcPr marL="57150" marR="57150" marT="28575" marB="2857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85000"/>
                      </a:schemeClr>
                    </a:solidFill>
                  </a:tcPr>
                </a:tc>
              </a:tr>
              <a:tr h="233363">
                <a:tc>
                  <a:txBody>
                    <a:bodyPr/>
                    <a:lstStyle/>
                    <a:p>
                      <a:r>
                        <a:rPr lang="en-US" sz="1200" dirty="0" smtClean="0"/>
                        <a:t>5</a:t>
                      </a:r>
                      <a:endParaRPr lang="en-US" sz="1200" dirty="0"/>
                    </a:p>
                  </a:txBody>
                  <a:tcPr marL="57150" marR="57150" marT="28575" marB="28575" anchor="ctr">
                    <a:lnL w="12700" cap="flat" cmpd="sng" algn="ctr">
                      <a:solidFill>
                        <a:schemeClr val="tx1"/>
                      </a:solidFill>
                      <a:prstDash val="solid"/>
                      <a:round/>
                      <a:headEnd type="none" w="med" len="med"/>
                      <a:tailEnd type="none" w="med" len="med"/>
                    </a:lnL>
                  </a:tcPr>
                </a:tc>
                <a:tc>
                  <a:txBody>
                    <a:bodyPr/>
                    <a:lstStyle/>
                    <a:p>
                      <a:r>
                        <a:rPr lang="en-US" sz="1200" dirty="0" smtClean="0"/>
                        <a:t>REF6050</a:t>
                      </a:r>
                      <a:endParaRPr lang="en-US" sz="1200" dirty="0"/>
                    </a:p>
                  </a:txBody>
                  <a:tcPr marL="57150" marR="57150" marT="28575" marB="28575" anchor="ctr"/>
                </a:tc>
                <a:tc>
                  <a:txBody>
                    <a:bodyPr/>
                    <a:lstStyle/>
                    <a:p>
                      <a:r>
                        <a:rPr lang="en-US" sz="1200" dirty="0" smtClean="0"/>
                        <a:t>500k</a:t>
                      </a:r>
                      <a:endParaRPr lang="en-US" sz="1200" dirty="0"/>
                    </a:p>
                  </a:txBody>
                  <a:tcPr marL="57150" marR="57150" marT="28575" marB="28575" anchor="ctr"/>
                </a:tc>
                <a:tc>
                  <a:txBody>
                    <a:bodyPr/>
                    <a:lstStyle/>
                    <a:p>
                      <a:pPr algn="ctr" fontAlgn="b"/>
                      <a:endParaRPr lang="en-US" sz="1200" b="0" i="0" u="none" strike="noStrike" dirty="0">
                        <a:solidFill>
                          <a:srgbClr val="000000"/>
                        </a:solidFill>
                        <a:effectLst/>
                        <a:latin typeface="+mj-lt"/>
                      </a:endParaRPr>
                    </a:p>
                  </a:txBody>
                  <a:tcPr marL="4763" marR="4763" marT="4763" marB="0" anchor="ctr"/>
                </a:tc>
                <a:tc>
                  <a:txBody>
                    <a:bodyPr/>
                    <a:lstStyle/>
                    <a:p>
                      <a:pPr algn="ctr" fontAlgn="b"/>
                      <a:endParaRPr lang="en-US" sz="1200" b="0" i="0" u="none" strike="noStrike" dirty="0">
                        <a:solidFill>
                          <a:srgbClr val="000000"/>
                        </a:solidFill>
                        <a:effectLst/>
                        <a:latin typeface="+mj-lt"/>
                      </a:endParaRPr>
                    </a:p>
                  </a:txBody>
                  <a:tcPr marL="4763" marR="4763" marT="4763" marB="0" anchor="ctr"/>
                </a:tc>
                <a:tc>
                  <a:txBody>
                    <a:bodyPr/>
                    <a:lstStyle/>
                    <a:p>
                      <a:pPr algn="ctr" fontAlgn="b"/>
                      <a:endParaRPr lang="en-US" sz="1200" b="0" i="0" u="none" strike="noStrike" dirty="0">
                        <a:solidFill>
                          <a:srgbClr val="000000"/>
                        </a:solidFill>
                        <a:effectLst/>
                        <a:latin typeface="+mj-lt"/>
                      </a:endParaRPr>
                    </a:p>
                  </a:txBody>
                  <a:tcPr marL="4763" marR="4763" marT="4763" marB="0" anchor="ctr"/>
                </a:tc>
                <a:tc>
                  <a:txBody>
                    <a:bodyPr/>
                    <a:lstStyle/>
                    <a:p>
                      <a:pPr algn="ctr"/>
                      <a:r>
                        <a:rPr lang="en-US" sz="1200" b="0" dirty="0" smtClean="0"/>
                        <a:t>92.7</a:t>
                      </a:r>
                      <a:endParaRPr lang="en-US" sz="1200" b="0" dirty="0"/>
                    </a:p>
                  </a:txBody>
                  <a:tcPr marL="57150" marR="57150" marT="28575" marB="28575">
                    <a:solidFill>
                      <a:schemeClr val="bg1">
                        <a:lumMod val="75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200" b="0" dirty="0" smtClean="0"/>
                        <a:t>-109.3</a:t>
                      </a:r>
                    </a:p>
                  </a:txBody>
                  <a:tcPr marL="57150" marR="57150" marT="28575" marB="28575">
                    <a:solidFill>
                      <a:schemeClr val="bg1">
                        <a:lumMod val="75000"/>
                      </a:schemeClr>
                    </a:solidFill>
                  </a:tcPr>
                </a:tc>
                <a:tc>
                  <a:txBody>
                    <a:bodyPr/>
                    <a:lstStyle/>
                    <a:p>
                      <a:pPr algn="ctr"/>
                      <a:r>
                        <a:rPr lang="en-US" sz="1200" b="0" dirty="0" smtClean="0"/>
                        <a:t>0.8</a:t>
                      </a:r>
                      <a:endParaRPr lang="en-US" sz="1200" b="0" dirty="0"/>
                    </a:p>
                  </a:txBody>
                  <a:tcPr marL="57150" marR="57150" marT="28575" marB="28575">
                    <a:lnR w="12700" cap="flat" cmpd="sng" algn="ctr">
                      <a:solidFill>
                        <a:schemeClr val="tx1"/>
                      </a:solidFill>
                      <a:prstDash val="solid"/>
                      <a:round/>
                      <a:headEnd type="none" w="med" len="med"/>
                      <a:tailEnd type="none" w="med" len="med"/>
                    </a:lnR>
                    <a:solidFill>
                      <a:schemeClr val="bg1">
                        <a:lumMod val="75000"/>
                      </a:schemeClr>
                    </a:solidFill>
                  </a:tcPr>
                </a:tc>
              </a:tr>
              <a:tr h="233363">
                <a:tc>
                  <a:txBody>
                    <a:bodyPr/>
                    <a:lstStyle/>
                    <a:p>
                      <a:r>
                        <a:rPr lang="en-US" sz="1200" dirty="0" smtClean="0"/>
                        <a:t>6</a:t>
                      </a:r>
                      <a:endParaRPr lang="en-US" sz="1200" dirty="0"/>
                    </a:p>
                  </a:txBody>
                  <a:tcPr marL="57150" marR="57150" marT="28575" marB="28575"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n-US" sz="1200" dirty="0" smtClean="0"/>
                        <a:t>REF6050</a:t>
                      </a:r>
                      <a:endParaRPr lang="en-US" sz="1200" dirty="0"/>
                    </a:p>
                  </a:txBody>
                  <a:tcPr marL="57150" marR="57150" marT="28575" marB="28575" anchor="ctr">
                    <a:lnB w="12700" cap="flat" cmpd="sng" algn="ctr">
                      <a:solidFill>
                        <a:schemeClr val="tx1"/>
                      </a:solidFill>
                      <a:prstDash val="solid"/>
                      <a:round/>
                      <a:headEnd type="none" w="med" len="med"/>
                      <a:tailEnd type="none" w="med" len="med"/>
                    </a:lnB>
                  </a:tcPr>
                </a:tc>
                <a:tc>
                  <a:txBody>
                    <a:bodyPr/>
                    <a:lstStyle/>
                    <a:p>
                      <a:r>
                        <a:rPr lang="en-US" sz="1200" dirty="0" smtClean="0"/>
                        <a:t>100k</a:t>
                      </a:r>
                      <a:endParaRPr lang="en-US" sz="1200" dirty="0"/>
                    </a:p>
                  </a:txBody>
                  <a:tcPr marL="57150" marR="57150" marT="28575" marB="28575" anchor="ctr">
                    <a:lnB w="12700" cap="flat" cmpd="sng" algn="ctr">
                      <a:solidFill>
                        <a:schemeClr val="tx1"/>
                      </a:solidFill>
                      <a:prstDash val="solid"/>
                      <a:round/>
                      <a:headEnd type="none" w="med" len="med"/>
                      <a:tailEnd type="none" w="med" len="med"/>
                    </a:lnB>
                  </a:tcPr>
                </a:tc>
                <a:tc>
                  <a:txBody>
                    <a:bodyPr/>
                    <a:lstStyle/>
                    <a:p>
                      <a:pPr algn="ctr" fontAlgn="b"/>
                      <a:endParaRPr lang="en-US" sz="1200" b="0" i="0" u="none" strike="noStrike" dirty="0">
                        <a:solidFill>
                          <a:srgbClr val="000000"/>
                        </a:solidFill>
                        <a:effectLst/>
                        <a:latin typeface="+mj-lt"/>
                      </a:endParaRPr>
                    </a:p>
                  </a:txBody>
                  <a:tcPr marL="4763" marR="4763" marT="4763" marB="0" anchor="ctr">
                    <a:lnB w="12700" cap="flat" cmpd="sng" algn="ctr">
                      <a:solidFill>
                        <a:schemeClr val="tx1"/>
                      </a:solidFill>
                      <a:prstDash val="solid"/>
                      <a:round/>
                      <a:headEnd type="none" w="med" len="med"/>
                      <a:tailEnd type="none" w="med" len="med"/>
                    </a:lnB>
                  </a:tcPr>
                </a:tc>
                <a:tc>
                  <a:txBody>
                    <a:bodyPr/>
                    <a:lstStyle/>
                    <a:p>
                      <a:pPr algn="ctr" fontAlgn="b"/>
                      <a:endParaRPr lang="en-US" sz="1200" b="0" i="0" u="none" strike="noStrike" dirty="0">
                        <a:solidFill>
                          <a:srgbClr val="000000"/>
                        </a:solidFill>
                        <a:effectLst/>
                        <a:latin typeface="+mj-lt"/>
                      </a:endParaRPr>
                    </a:p>
                  </a:txBody>
                  <a:tcPr marL="4763" marR="4763" marT="4763" marB="0" anchor="ctr">
                    <a:lnB w="12700" cap="flat" cmpd="sng" algn="ctr">
                      <a:solidFill>
                        <a:schemeClr val="tx1"/>
                      </a:solidFill>
                      <a:prstDash val="solid"/>
                      <a:round/>
                      <a:headEnd type="none" w="med" len="med"/>
                      <a:tailEnd type="none" w="med" len="med"/>
                    </a:lnB>
                  </a:tcPr>
                </a:tc>
                <a:tc>
                  <a:txBody>
                    <a:bodyPr/>
                    <a:lstStyle/>
                    <a:p>
                      <a:pPr algn="ctr" fontAlgn="b"/>
                      <a:endParaRPr lang="en-US" sz="1200" b="0" i="0" u="none" strike="noStrike" dirty="0">
                        <a:solidFill>
                          <a:srgbClr val="000000"/>
                        </a:solidFill>
                        <a:effectLst/>
                        <a:latin typeface="+mj-lt"/>
                      </a:endParaRPr>
                    </a:p>
                  </a:txBody>
                  <a:tcPr marL="4763" marR="4763" marT="4763" marB="0" anchor="ctr">
                    <a:lnB w="12700" cap="flat" cmpd="sng" algn="ctr">
                      <a:solidFill>
                        <a:schemeClr val="tx1"/>
                      </a:solidFill>
                      <a:prstDash val="solid"/>
                      <a:round/>
                      <a:headEnd type="none" w="med" len="med"/>
                      <a:tailEnd type="none" w="med" len="med"/>
                    </a:lnB>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200" b="0" dirty="0" smtClean="0"/>
                        <a:t>92.3</a:t>
                      </a:r>
                    </a:p>
                  </a:txBody>
                  <a:tcPr marL="57150" marR="57150" marT="28575" marB="28575">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b="0" dirty="0" smtClean="0"/>
                        <a:t>-108.1</a:t>
                      </a:r>
                      <a:endParaRPr lang="en-US" sz="1200" b="0" dirty="0"/>
                    </a:p>
                  </a:txBody>
                  <a:tcPr marL="57150" marR="57150" marT="28575" marB="28575">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1218864" rtl="0" eaLnBrk="1" fontAlgn="auto" latinLnBrk="0" hangingPunct="1">
                        <a:lnSpc>
                          <a:spcPct val="100000"/>
                        </a:lnSpc>
                        <a:spcBef>
                          <a:spcPts val="0"/>
                        </a:spcBef>
                        <a:spcAft>
                          <a:spcPts val="0"/>
                        </a:spcAft>
                        <a:buClrTx/>
                        <a:buSzTx/>
                        <a:buFontTx/>
                        <a:buNone/>
                        <a:tabLst/>
                        <a:defRPr/>
                      </a:pPr>
                      <a:r>
                        <a:rPr lang="en-US" sz="1200" b="0" dirty="0" smtClean="0"/>
                        <a:t>0.8</a:t>
                      </a:r>
                    </a:p>
                  </a:txBody>
                  <a:tcPr marL="57150" marR="57150" marT="28575" marB="28575">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85000"/>
                      </a:schemeClr>
                    </a:solidFill>
                  </a:tcPr>
                </a:tc>
              </a:tr>
            </a:tbl>
          </a:graphicData>
        </a:graphic>
      </p:graphicFrame>
    </p:spTree>
    <p:extLst>
      <p:ext uri="{BB962C8B-B14F-4D97-AF65-F5344CB8AC3E}">
        <p14:creationId xmlns:p14="http://schemas.microsoft.com/office/powerpoint/2010/main" val="364988395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75</a:t>
            </a:fld>
            <a:endParaRPr lang="en-US">
              <a:solidFill>
                <a:srgbClr val="000000"/>
              </a:solidFill>
            </a:endParaRPr>
          </a:p>
        </p:txBody>
      </p:sp>
      <p:sp>
        <p:nvSpPr>
          <p:cNvPr id="4" name="Title 1"/>
          <p:cNvSpPr txBox="1">
            <a:spLocks/>
          </p:cNvSpPr>
          <p:nvPr/>
        </p:nvSpPr>
        <p:spPr>
          <a:xfrm>
            <a:off x="1714501" y="2015133"/>
            <a:ext cx="6048375" cy="508993"/>
          </a:xfrm>
          <a:prstGeom prst="rect">
            <a:avLst/>
          </a:prstGeom>
        </p:spPr>
        <p:txBody>
          <a:bodyPr lIns="57150" tIns="28575" rIns="57150" bIns="28575"/>
          <a:lstStyle>
            <a:lvl1pPr algn="l" rtl="0" eaLnBrk="0" fontAlgn="base" hangingPunct="0">
              <a:lnSpc>
                <a:spcPct val="85000"/>
              </a:lnSpc>
              <a:spcBef>
                <a:spcPct val="0"/>
              </a:spcBef>
              <a:spcAft>
                <a:spcPct val="0"/>
              </a:spcAft>
              <a:defRPr sz="4300" b="1">
                <a:solidFill>
                  <a:schemeClr val="tx2"/>
                </a:solidFill>
                <a:latin typeface="+mj-lt"/>
                <a:ea typeface="+mj-ea"/>
                <a:cs typeface="+mj-cs"/>
              </a:defRPr>
            </a:lvl1pPr>
            <a:lvl2pPr algn="l" rtl="0" eaLnBrk="0" fontAlgn="base" hangingPunct="0">
              <a:lnSpc>
                <a:spcPct val="85000"/>
              </a:lnSpc>
              <a:spcBef>
                <a:spcPct val="0"/>
              </a:spcBef>
              <a:spcAft>
                <a:spcPct val="0"/>
              </a:spcAft>
              <a:defRPr sz="4300" b="1">
                <a:solidFill>
                  <a:schemeClr val="tx2"/>
                </a:solidFill>
                <a:latin typeface="Arial" charset="0"/>
              </a:defRPr>
            </a:lvl2pPr>
            <a:lvl3pPr algn="l" rtl="0" eaLnBrk="0" fontAlgn="base" hangingPunct="0">
              <a:lnSpc>
                <a:spcPct val="85000"/>
              </a:lnSpc>
              <a:spcBef>
                <a:spcPct val="0"/>
              </a:spcBef>
              <a:spcAft>
                <a:spcPct val="0"/>
              </a:spcAft>
              <a:defRPr sz="4300" b="1">
                <a:solidFill>
                  <a:schemeClr val="tx2"/>
                </a:solidFill>
                <a:latin typeface="Arial" charset="0"/>
              </a:defRPr>
            </a:lvl3pPr>
            <a:lvl4pPr algn="l" rtl="0" eaLnBrk="0" fontAlgn="base" hangingPunct="0">
              <a:lnSpc>
                <a:spcPct val="85000"/>
              </a:lnSpc>
              <a:spcBef>
                <a:spcPct val="0"/>
              </a:spcBef>
              <a:spcAft>
                <a:spcPct val="0"/>
              </a:spcAft>
              <a:defRPr sz="4300" b="1">
                <a:solidFill>
                  <a:schemeClr val="tx2"/>
                </a:solidFill>
                <a:latin typeface="Arial" charset="0"/>
              </a:defRPr>
            </a:lvl4pPr>
            <a:lvl5pPr algn="l" rtl="0" eaLnBrk="0" fontAlgn="base" hangingPunct="0">
              <a:lnSpc>
                <a:spcPct val="85000"/>
              </a:lnSpc>
              <a:spcBef>
                <a:spcPct val="0"/>
              </a:spcBef>
              <a:spcAft>
                <a:spcPct val="0"/>
              </a:spcAft>
              <a:defRPr sz="4300" b="1">
                <a:solidFill>
                  <a:schemeClr val="tx2"/>
                </a:solidFill>
                <a:latin typeface="Arial" charset="0"/>
              </a:defRPr>
            </a:lvl5pPr>
            <a:lvl6pPr marL="609432" algn="l" rtl="0" fontAlgn="base">
              <a:lnSpc>
                <a:spcPct val="85000"/>
              </a:lnSpc>
              <a:spcBef>
                <a:spcPct val="0"/>
              </a:spcBef>
              <a:spcAft>
                <a:spcPct val="0"/>
              </a:spcAft>
              <a:defRPr sz="4300" b="1">
                <a:solidFill>
                  <a:srgbClr val="FF0000"/>
                </a:solidFill>
                <a:latin typeface="Arial" charset="0"/>
              </a:defRPr>
            </a:lvl6pPr>
            <a:lvl7pPr marL="1218864" algn="l" rtl="0" fontAlgn="base">
              <a:lnSpc>
                <a:spcPct val="85000"/>
              </a:lnSpc>
              <a:spcBef>
                <a:spcPct val="0"/>
              </a:spcBef>
              <a:spcAft>
                <a:spcPct val="0"/>
              </a:spcAft>
              <a:defRPr sz="4300" b="1">
                <a:solidFill>
                  <a:srgbClr val="FF0000"/>
                </a:solidFill>
                <a:latin typeface="Arial" charset="0"/>
              </a:defRPr>
            </a:lvl7pPr>
            <a:lvl8pPr marL="1828293" algn="l" rtl="0" fontAlgn="base">
              <a:lnSpc>
                <a:spcPct val="85000"/>
              </a:lnSpc>
              <a:spcBef>
                <a:spcPct val="0"/>
              </a:spcBef>
              <a:spcAft>
                <a:spcPct val="0"/>
              </a:spcAft>
              <a:defRPr sz="4300" b="1">
                <a:solidFill>
                  <a:srgbClr val="FF0000"/>
                </a:solidFill>
                <a:latin typeface="Arial" charset="0"/>
              </a:defRPr>
            </a:lvl8pPr>
            <a:lvl9pPr marL="2437717" algn="l" rtl="0" fontAlgn="base">
              <a:lnSpc>
                <a:spcPct val="85000"/>
              </a:lnSpc>
              <a:spcBef>
                <a:spcPct val="0"/>
              </a:spcBef>
              <a:spcAft>
                <a:spcPct val="0"/>
              </a:spcAft>
              <a:defRPr sz="4300" b="1">
                <a:solidFill>
                  <a:srgbClr val="FF0000"/>
                </a:solidFill>
                <a:latin typeface="Arial" charset="0"/>
              </a:defRPr>
            </a:lvl9pPr>
          </a:lstStyle>
          <a:p>
            <a:pPr algn="ctr"/>
            <a:r>
              <a:rPr lang="en-US" sz="4500" kern="0" dirty="0">
                <a:solidFill>
                  <a:srgbClr val="DE0000"/>
                </a:solidFill>
              </a:rPr>
              <a:t>Thanks for your time!</a:t>
            </a:r>
          </a:p>
        </p:txBody>
      </p:sp>
    </p:spTree>
    <p:extLst>
      <p:ext uri="{BB962C8B-B14F-4D97-AF65-F5344CB8AC3E}">
        <p14:creationId xmlns:p14="http://schemas.microsoft.com/office/powerpoint/2010/main" val="21522573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0.1Hz to 10Hz Noise: 1/f noise (flicker noise)</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8</a:t>
            </a:fld>
            <a:endParaRPr lang="en-US" dirty="0"/>
          </a:p>
        </p:txBody>
      </p:sp>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484" y="845346"/>
            <a:ext cx="4125516" cy="3452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p:cNvSpPr txBox="1"/>
          <p:nvPr/>
        </p:nvSpPr>
        <p:spPr>
          <a:xfrm>
            <a:off x="5000625" y="1285876"/>
            <a:ext cx="3619500" cy="1719702"/>
          </a:xfrm>
          <a:prstGeom prst="rect">
            <a:avLst/>
          </a:prstGeom>
          <a:noFill/>
        </p:spPr>
        <p:txBody>
          <a:bodyPr wrap="square" lIns="57150" tIns="28575" rIns="57150" bIns="28575" rtlCol="0">
            <a:spAutoFit/>
          </a:bodyPr>
          <a:lstStyle/>
          <a:p>
            <a:pPr marL="285750" indent="-285750">
              <a:buFont typeface="Arial" panose="020B0604020202020204" pitchFamily="34" charset="0"/>
              <a:buChar char="•"/>
            </a:pPr>
            <a:r>
              <a:rPr lang="en-US" dirty="0" smtClean="0"/>
              <a:t>Measured using a special band pass filter and oscilloscope.</a:t>
            </a:r>
          </a:p>
          <a:p>
            <a:pPr marL="285750" indent="-285750">
              <a:buFont typeface="Arial" panose="020B0604020202020204" pitchFamily="34" charset="0"/>
              <a:buChar char="•"/>
            </a:pPr>
            <a:r>
              <a:rPr lang="en-US" dirty="0"/>
              <a:t>Not practical to filter 1/f. </a:t>
            </a:r>
            <a:endParaRPr lang="en-US" dirty="0" smtClean="0"/>
          </a:p>
          <a:p>
            <a:pPr marL="285750" indent="-285750">
              <a:buFont typeface="Arial" panose="020B0604020202020204" pitchFamily="34" charset="0"/>
              <a:buChar char="•"/>
            </a:pPr>
            <a:r>
              <a:rPr lang="en-US" dirty="0"/>
              <a:t>Looks like temperature drift.</a:t>
            </a:r>
          </a:p>
          <a:p>
            <a:pPr marL="285750" indent="-285750">
              <a:buFont typeface="Arial" panose="020B0604020202020204" pitchFamily="34" charset="0"/>
              <a:buChar char="•"/>
            </a:pPr>
            <a:r>
              <a:rPr lang="en-US" dirty="0" smtClean="0"/>
              <a:t>Good relative comparison of 1/f noise for different references.</a:t>
            </a:r>
          </a:p>
        </p:txBody>
      </p:sp>
    </p:spTree>
    <p:extLst>
      <p:ext uri="{BB962C8B-B14F-4D97-AF65-F5344CB8AC3E}">
        <p14:creationId xmlns:p14="http://schemas.microsoft.com/office/powerpoint/2010/main" val="41116907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Broadband Noise</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pPr>
                <a:defRPr/>
              </a:pPr>
              <a:t>9</a:t>
            </a:fld>
            <a:endParaRPr lang="en-US" dirty="0"/>
          </a:p>
        </p:txBody>
      </p:sp>
      <p:pic>
        <p:nvPicPr>
          <p:cNvPr id="4608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2875" y="856884"/>
            <a:ext cx="5397500" cy="347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1809751" y="1476375"/>
            <a:ext cx="1381125" cy="66675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r>
              <a:rPr lang="en-US" dirty="0" smtClean="0">
                <a:solidFill>
                  <a:schemeClr val="tx1"/>
                </a:solidFill>
              </a:rPr>
              <a:t>1/f noise</a:t>
            </a:r>
            <a:endParaRPr lang="en-US" dirty="0">
              <a:solidFill>
                <a:schemeClr val="tx1"/>
              </a:solidFill>
            </a:endParaRPr>
          </a:p>
        </p:txBody>
      </p:sp>
      <p:cxnSp>
        <p:nvCxnSpPr>
          <p:cNvPr id="7" name="Straight Arrow Connector 6"/>
          <p:cNvCxnSpPr/>
          <p:nvPr/>
        </p:nvCxnSpPr>
        <p:spPr>
          <a:xfrm flipH="1">
            <a:off x="1333500" y="1809750"/>
            <a:ext cx="474052" cy="1905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5476876" y="2667000"/>
            <a:ext cx="2143125" cy="952500"/>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r>
              <a:rPr lang="en-US" dirty="0" smtClean="0">
                <a:solidFill>
                  <a:schemeClr val="tx1"/>
                </a:solidFill>
              </a:rPr>
              <a:t>Broadband noise minimized with filtering</a:t>
            </a:r>
            <a:endParaRPr lang="en-US" dirty="0">
              <a:solidFill>
                <a:schemeClr val="tx1"/>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2034909279"/>
              </p:ext>
            </p:extLst>
          </p:nvPr>
        </p:nvGraphicFramePr>
        <p:xfrm>
          <a:off x="5429250" y="528836"/>
          <a:ext cx="3485802" cy="1376164"/>
        </p:xfrm>
        <a:graphic>
          <a:graphicData uri="http://schemas.openxmlformats.org/presentationml/2006/ole">
            <mc:AlternateContent xmlns:mc="http://schemas.openxmlformats.org/markup-compatibility/2006">
              <mc:Choice xmlns:v="urn:schemas-microsoft-com:vml" Requires="v">
                <p:oleObj spid="_x0000_s63063" name="Visio" r:id="rId5" imgW="3840426" imgH="1516320" progId="Visio.Drawing.15">
                  <p:embed/>
                </p:oleObj>
              </mc:Choice>
              <mc:Fallback>
                <p:oleObj name="Visio" r:id="rId5" imgW="3840426" imgH="1516320" progId="Visio.Drawing.15">
                  <p:embed/>
                  <p:pic>
                    <p:nvPicPr>
                      <p:cNvPr id="0" name=""/>
                      <p:cNvPicPr/>
                      <p:nvPr/>
                    </p:nvPicPr>
                    <p:blipFill>
                      <a:blip r:embed="rId6"/>
                      <a:stretch>
                        <a:fillRect/>
                      </a:stretch>
                    </p:blipFill>
                    <p:spPr>
                      <a:xfrm>
                        <a:off x="5429250" y="528836"/>
                        <a:ext cx="3485802" cy="1376164"/>
                      </a:xfrm>
                      <a:prstGeom prst="rect">
                        <a:avLst/>
                      </a:prstGeom>
                    </p:spPr>
                  </p:pic>
                </p:oleObj>
              </mc:Fallback>
            </mc:AlternateContent>
          </a:graphicData>
        </a:graphic>
      </p:graphicFrame>
      <p:sp>
        <p:nvSpPr>
          <p:cNvPr id="5" name="Rounded Rectangle 4"/>
          <p:cNvSpPr/>
          <p:nvPr/>
        </p:nvSpPr>
        <p:spPr>
          <a:xfrm>
            <a:off x="5334000" y="333376"/>
            <a:ext cx="3619500" cy="166687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8" name="Rounded Rectangle 7"/>
          <p:cNvSpPr/>
          <p:nvPr/>
        </p:nvSpPr>
        <p:spPr>
          <a:xfrm>
            <a:off x="6548437" y="1019176"/>
            <a:ext cx="738188" cy="885825"/>
          </a:xfrm>
          <a:prstGeom prst="roundRect">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cxnSp>
        <p:nvCxnSpPr>
          <p:cNvPr id="12" name="Straight Arrow Connector 11"/>
          <p:cNvCxnSpPr>
            <a:stCxn id="9" idx="0"/>
          </p:cNvCxnSpPr>
          <p:nvPr/>
        </p:nvCxnSpPr>
        <p:spPr>
          <a:xfrm flipV="1">
            <a:off x="6548438" y="1905000"/>
            <a:ext cx="176212" cy="7620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3924301" y="4257676"/>
            <a:ext cx="2143125" cy="542925"/>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r>
              <a:rPr lang="en-US" dirty="0" smtClean="0">
                <a:solidFill>
                  <a:schemeClr val="tx1"/>
                </a:solidFill>
              </a:rPr>
              <a:t>Broadband noise</a:t>
            </a:r>
            <a:endParaRPr lang="en-US" dirty="0">
              <a:solidFill>
                <a:schemeClr val="tx1"/>
              </a:solidFill>
            </a:endParaRPr>
          </a:p>
        </p:txBody>
      </p:sp>
      <p:cxnSp>
        <p:nvCxnSpPr>
          <p:cNvPr id="14" name="Straight Arrow Connector 13"/>
          <p:cNvCxnSpPr/>
          <p:nvPr/>
        </p:nvCxnSpPr>
        <p:spPr>
          <a:xfrm flipH="1" flipV="1">
            <a:off x="4400552" y="3376613"/>
            <a:ext cx="229789" cy="88106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6097155"/>
      </p:ext>
    </p:extLst>
  </p:cSld>
  <p:clrMapOvr>
    <a:masterClrMapping/>
  </p:clrMapOvr>
  <p:timing>
    <p:tnLst>
      <p:par>
        <p:cTn id="1" dur="indefinite" restart="never" nodeType="tmRoot"/>
      </p:par>
    </p:tnLst>
  </p:timing>
</p:sld>
</file>

<file path=ppt/theme/theme1.xml><?xml version="1.0" encoding="utf-8"?>
<a:theme xmlns:a="http://schemas.openxmlformats.org/drawingml/2006/main" name="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89F876E1E1ECC44B7AEB038587DA72F" ma:contentTypeVersion="0" ma:contentTypeDescription="Create a new document." ma:contentTypeScope="" ma:versionID="4d50402b6b88d0b3425e8d162410e535">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78DB964-7B6C-4FC5-9A21-DE7084205C39}">
  <ds:schemaRefs>
    <ds:schemaRef ds:uri="http://schemas.microsoft.com/sharepoint/v3/contenttype/forms"/>
  </ds:schemaRefs>
</ds:datastoreItem>
</file>

<file path=customXml/itemProps2.xml><?xml version="1.0" encoding="utf-8"?>
<ds:datastoreItem xmlns:ds="http://schemas.openxmlformats.org/officeDocument/2006/customXml" ds:itemID="{C1D30B8F-6463-40D8-9E58-620E46AC8BF3}">
  <ds:schemaRefs>
    <ds:schemaRef ds:uri="http://schemas.openxmlformats.org/package/2006/metadata/core-properties"/>
    <ds:schemaRef ds:uri="http://purl.org/dc/elements/1.1/"/>
    <ds:schemaRef ds:uri="http://schemas.microsoft.com/office/2006/metadata/properties"/>
    <ds:schemaRef ds:uri="http://schemas.microsoft.com/office/2006/documentManagement/types"/>
    <ds:schemaRef ds:uri="http://www.w3.org/XML/1998/namespace"/>
    <ds:schemaRef ds:uri="http://purl.org/dc/terms/"/>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06F8E4E6-8270-4A12-AACA-6A5E749908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16642</TotalTime>
  <Words>11028</Words>
  <Application>Microsoft Office PowerPoint</Application>
  <PresentationFormat>On-screen Show (16:9)</PresentationFormat>
  <Paragraphs>1011</Paragraphs>
  <Slides>75</Slides>
  <Notes>74</Notes>
  <HiddenSlides>0</HiddenSlides>
  <MMClips>0</MMClips>
  <ScaleCrop>false</ScaleCrop>
  <HeadingPairs>
    <vt:vector size="6" baseType="variant">
      <vt:variant>
        <vt:lpstr>Theme</vt:lpstr>
      </vt:variant>
      <vt:variant>
        <vt:i4>2</vt:i4>
      </vt:variant>
      <vt:variant>
        <vt:lpstr>Embedded OLE Servers</vt:lpstr>
      </vt:variant>
      <vt:variant>
        <vt:i4>3</vt:i4>
      </vt:variant>
      <vt:variant>
        <vt:lpstr>Slide Titles</vt:lpstr>
      </vt:variant>
      <vt:variant>
        <vt:i4>75</vt:i4>
      </vt:variant>
    </vt:vector>
  </HeadingPairs>
  <TitlesOfParts>
    <vt:vector size="80" baseType="lpstr">
      <vt:lpstr>FinalPowerpoint</vt:lpstr>
      <vt:lpstr>1_FinalPowerpoint</vt:lpstr>
      <vt:lpstr>Visio</vt:lpstr>
      <vt:lpstr>Equation</vt:lpstr>
      <vt:lpstr>Packager Shell Object</vt:lpstr>
      <vt:lpstr>Voltage Reference Introduction TIPL 4501  TI Precision Labs – ADCs</vt:lpstr>
      <vt:lpstr>PowerPoint Presentation</vt:lpstr>
      <vt:lpstr>Series or Shunt Reference</vt:lpstr>
      <vt:lpstr>Initial Accuracy</vt:lpstr>
      <vt:lpstr>Initial Accuracy and Solder Shift</vt:lpstr>
      <vt:lpstr>Long Term Shift (stability)</vt:lpstr>
      <vt:lpstr>Temperature Drift (Box Method)</vt:lpstr>
      <vt:lpstr>0.1Hz to 10Hz Noise: 1/f noise (flicker noise)</vt:lpstr>
      <vt:lpstr>Broadband Noise</vt:lpstr>
      <vt:lpstr>Output Impedance</vt:lpstr>
      <vt:lpstr>Important reference specification </vt:lpstr>
      <vt:lpstr>Thanks for your time! Please try the quiz.</vt:lpstr>
      <vt:lpstr>Overview of Reference  Drive Topologies  TIPL 4502  TI Precision Labs – ADCs</vt:lpstr>
      <vt:lpstr>PowerPoint Presentation</vt:lpstr>
      <vt:lpstr>ADC Reference input is not  a high impedance</vt:lpstr>
      <vt:lpstr>What is a reference buffer?</vt:lpstr>
      <vt:lpstr>When is the reference buffer required?</vt:lpstr>
      <vt:lpstr>Performance limitations from unbuffered reference</vt:lpstr>
      <vt:lpstr>Unbuffered Reference: ADS8860 + REF5050</vt:lpstr>
      <vt:lpstr>Performance improvement using buffered reference</vt:lpstr>
      <vt:lpstr>Buffered vs. Unbuffered.</vt:lpstr>
      <vt:lpstr>Buffered reference isn’t always required</vt:lpstr>
      <vt:lpstr>Composite Amplifier Topology</vt:lpstr>
      <vt:lpstr>Device with internal reference buffer: ADS89xxB</vt:lpstr>
      <vt:lpstr>Thanks for your time! Please try the quiz.</vt:lpstr>
      <vt:lpstr>SAR REF Input:  The Capacitive DAC (CDAC) TIPL 4503  TI Precision Labs – ADCs</vt:lpstr>
      <vt:lpstr>PowerPoint Presentation</vt:lpstr>
      <vt:lpstr>Acquisition phase</vt:lpstr>
      <vt:lpstr>Conversion Phase</vt:lpstr>
      <vt:lpstr>SAR ADC Architecture: The Capacitive DAC (1)  </vt:lpstr>
      <vt:lpstr>SAR ADC Architecture: The Capacitive DAC (2)  </vt:lpstr>
      <vt:lpstr>SAR ADC Architecture: The Capacitive DAC (3)  </vt:lpstr>
      <vt:lpstr>SAR ADC Architecture: The Capacitive DAC (4)  </vt:lpstr>
      <vt:lpstr>SAR ADC Architecture: The Capacitive DAC (5)  </vt:lpstr>
      <vt:lpstr>SAR ADC Architecture: The Capacitive DAC (6)  </vt:lpstr>
      <vt:lpstr>SAR ADC Architecture: The Capacitive DAC (7)  </vt:lpstr>
      <vt:lpstr>SAR ADC Architecture</vt:lpstr>
      <vt:lpstr>Thanks for your time! Please try the quiz.</vt:lpstr>
      <vt:lpstr>PowerPoint Presentation</vt:lpstr>
      <vt:lpstr>Important Datasheet Parameters</vt:lpstr>
      <vt:lpstr>Estimate REFIN Capacitive Load: </vt:lpstr>
      <vt:lpstr>Conversion Period and Conversion Clock Timing</vt:lpstr>
      <vt:lpstr>TINA SPICE Equivalent Model</vt:lpstr>
      <vt:lpstr>TINA SPICE Equivalent Model</vt:lpstr>
      <vt:lpstr>Example simulation: transient results</vt:lpstr>
      <vt:lpstr>Key Result: Error Signal</vt:lpstr>
      <vt:lpstr>Key Result: Error Signal</vt:lpstr>
      <vt:lpstr>Key Result: Average Current</vt:lpstr>
      <vt:lpstr>Key Result: Average Current</vt:lpstr>
      <vt:lpstr>PowerPoint Presentation</vt:lpstr>
      <vt:lpstr>REFIN TI Device Specific Model</vt:lpstr>
      <vt:lpstr>REFIN TI Device Specific Model: transient results</vt:lpstr>
      <vt:lpstr>SAR ADC Reference Drive Hands-on TI Precision Labs – ADCs</vt:lpstr>
      <vt:lpstr>Circuits under test</vt:lpstr>
      <vt:lpstr>Expected results</vt:lpstr>
      <vt:lpstr>Connect the hardware</vt:lpstr>
      <vt:lpstr>Start &amp; Setup the Plabs-SAR-EVM Software</vt:lpstr>
      <vt:lpstr>REF5050: 1Msps, THD, SNR</vt:lpstr>
      <vt:lpstr>REF5050: 500ksps, THD, SNR</vt:lpstr>
      <vt:lpstr>REF5050: 100ksps, THD, SNR</vt:lpstr>
      <vt:lpstr>Reducing sampling rate improves performance</vt:lpstr>
      <vt:lpstr>Reference Settling Test – How it works</vt:lpstr>
      <vt:lpstr>Hardware change</vt:lpstr>
      <vt:lpstr>REF5050: 1Msps, Settling</vt:lpstr>
      <vt:lpstr>Zoom in on Settling</vt:lpstr>
      <vt:lpstr>REF5050: 500ksps, Settling</vt:lpstr>
      <vt:lpstr>REF5050: 100ksps, Settling</vt:lpstr>
      <vt:lpstr>Disconnect USB and Close Software</vt:lpstr>
      <vt:lpstr>Connect the hardware</vt:lpstr>
      <vt:lpstr>Start &amp; Setup the Plabs-SAR-EVM Software</vt:lpstr>
      <vt:lpstr>REF6050: 1Msps, 500ksps, 100ksps: SNR, THD</vt:lpstr>
      <vt:lpstr>Hardware change</vt:lpstr>
      <vt:lpstr>REF6050: 1Msps, 500ksps, and 100ksps settling</vt:lpstr>
      <vt:lpstr>Expected results</vt:lpstr>
      <vt:lpstr>PowerPoint Presentation</vt:lpstr>
    </vt:vector>
  </TitlesOfParts>
  <Company>Texas Instruments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Here</dc:title>
  <dc:creator>suzetteh@ti.com</dc:creator>
  <cp:lastModifiedBy>a0872662</cp:lastModifiedBy>
  <cp:revision>904</cp:revision>
  <dcterms:created xsi:type="dcterms:W3CDTF">2007-12-19T20:51:45Z</dcterms:created>
  <dcterms:modified xsi:type="dcterms:W3CDTF">2018-07-15T03:58:33Z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0x010100A89F876E1E1ECC44B7AEB038587DA72F</vt:lpwstr>
  </property>
</Properties>
</file>