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513" r:id="rId2"/>
    <p:sldId id="516" r:id="rId3"/>
    <p:sldId id="436" r:id="rId4"/>
    <p:sldId id="514" r:id="rId5"/>
    <p:sldId id="515" r:id="rId6"/>
    <p:sldId id="437" r:id="rId7"/>
    <p:sldId id="511" r:id="rId8"/>
    <p:sldId id="441" r:id="rId9"/>
    <p:sldId id="512" r:id="rId10"/>
    <p:sldId id="442" r:id="rId11"/>
    <p:sldId id="443" r:id="rId12"/>
    <p:sldId id="503" r:id="rId13"/>
    <p:sldId id="485" r:id="rId14"/>
    <p:sldId id="486" r:id="rId15"/>
    <p:sldId id="476" r:id="rId16"/>
    <p:sldId id="504" r:id="rId17"/>
    <p:sldId id="505" r:id="rId18"/>
    <p:sldId id="483" r:id="rId19"/>
    <p:sldId id="495" r:id="rId20"/>
    <p:sldId id="448" r:id="rId21"/>
    <p:sldId id="497" r:id="rId22"/>
    <p:sldId id="506" r:id="rId23"/>
    <p:sldId id="509" r:id="rId24"/>
    <p:sldId id="507" r:id="rId25"/>
    <p:sldId id="490" r:id="rId26"/>
    <p:sldId id="491" r:id="rId27"/>
    <p:sldId id="492" r:id="rId28"/>
    <p:sldId id="493" r:id="rId29"/>
    <p:sldId id="508" r:id="rId30"/>
    <p:sldId id="445" r:id="rId31"/>
    <p:sldId id="429" r:id="rId32"/>
    <p:sldId id="258" r:id="rId33"/>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78">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79" autoAdjust="0"/>
    <p:restoredTop sz="94152" autoAdjust="0"/>
  </p:normalViewPr>
  <p:slideViewPr>
    <p:cSldViewPr snapToGrid="0">
      <p:cViewPr varScale="1">
        <p:scale>
          <a:sx n="85" d="100"/>
          <a:sy n="85" d="100"/>
        </p:scale>
        <p:origin x="912" y="84"/>
      </p:cViewPr>
      <p:guideLst>
        <p:guide orient="horz" pos="1620"/>
        <p:guide pos="287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9" d="100"/>
          <a:sy n="49" d="100"/>
        </p:scale>
        <p:origin x="-1512" y="-9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sz="10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a:t>
            </a:fld>
            <a:endParaRPr lang="en-US"/>
          </a:p>
        </p:txBody>
      </p:sp>
    </p:spTree>
    <p:extLst>
      <p:ext uri="{BB962C8B-B14F-4D97-AF65-F5344CB8AC3E}">
        <p14:creationId xmlns:p14="http://schemas.microsoft.com/office/powerpoint/2010/main" val="2448542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this next common issue, it is still a half-bridge topology. On the right, ch-1 in yellow captures the HB_VSS signal, and ch-3 in pink captures the low side output LO. Can you spot the problem here based on the waveforms shown?</a:t>
            </a:r>
          </a:p>
          <a:p>
            <a:endParaRPr lang="en-US" dirty="0"/>
          </a:p>
          <a:p>
            <a:r>
              <a:rPr lang="en-US" dirty="0"/>
              <a:t>Did you notice the long duty cycle operation on the LO channel? If so, that is good critical point. That is causing overcharging of the bootstrap capacitor through the red path highlighted.</a:t>
            </a:r>
          </a:p>
          <a:p>
            <a:endParaRPr lang="en-US" dirty="0"/>
          </a:p>
          <a:p>
            <a:r>
              <a:rPr lang="en-US" dirty="0"/>
              <a:t>Notice that this is the opposite of the previous situation where the low-side FET had too little duty cycle. </a:t>
            </a:r>
          </a:p>
          <a:p>
            <a:endParaRPr lang="en-US" dirty="0"/>
          </a:p>
          <a:p>
            <a:r>
              <a:rPr lang="en-US" dirty="0"/>
              <a:t>In this case, the on time of the low side output LO lasts well above 500us. That is creating overcharging on the HB_HS capacitor, which as a result, is causing oscillations and overshoot on the HB node shown in yellow by ch-1. This overshoot and ringing reaches almost 40V, which is well above HB_HS abs max of most modern drivers.</a:t>
            </a:r>
          </a:p>
          <a:p>
            <a:endParaRPr lang="en-US" dirty="0"/>
          </a:p>
          <a:p>
            <a:r>
              <a:rPr lang="en-US" dirty="0"/>
              <a:t>One way to remedy this issue is to increase the HB_HS capacitance value, allowing to increase energy storage capability of the capacitor. </a:t>
            </a:r>
          </a:p>
          <a:p>
            <a:endParaRPr lang="en-US" dirty="0"/>
          </a:p>
          <a:p>
            <a:r>
              <a:rPr lang="en-US" dirty="0"/>
              <a:t>An alternate method is to increase the bootstrap resistor, allowing to reduce peak currents charging the HB_HS network, and therefore increasing the time constant RC to charge the HB_HS capacitor. This time constant occurring during the high side off time or low side on time explains the dependency on duty cycle. This duty cycle being constant, the boot resistor and HB_HS cap should be tuned appropriately to achieve the desired start up time.</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11</a:t>
            </a:fld>
            <a:endParaRPr lang="en-US"/>
          </a:p>
        </p:txBody>
      </p:sp>
    </p:spTree>
    <p:extLst>
      <p:ext uri="{BB962C8B-B14F-4D97-AF65-F5344CB8AC3E}">
        <p14:creationId xmlns:p14="http://schemas.microsoft.com/office/powerpoint/2010/main" val="1660881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The next issue is another half bridge gate driver where the high side HB_HS supply is on and captured by </a:t>
            </a:r>
            <a:r>
              <a:rPr lang="en-US" sz="1000" kern="1200" dirty="0" err="1">
                <a:solidFill>
                  <a:schemeClr val="tx1"/>
                </a:solidFill>
                <a:effectLst/>
                <a:latin typeface="Arial" charset="0"/>
                <a:ea typeface="+mn-ea"/>
                <a:cs typeface="+mn-cs"/>
              </a:rPr>
              <a:t>VCboot</a:t>
            </a:r>
            <a:r>
              <a:rPr lang="en-US" sz="1000" kern="1200" dirty="0">
                <a:solidFill>
                  <a:schemeClr val="tx1"/>
                </a:solidFill>
                <a:effectLst/>
                <a:latin typeface="Arial" charset="0"/>
                <a:ea typeface="+mn-ea"/>
                <a:cs typeface="+mn-cs"/>
              </a:rPr>
              <a:t> in blue. The driver is also enabled, as shown by ch-1, the yellow waveform. The PWM input, HI and LI, are both on as well.</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The pink curve on the wave form shows the low side output switching normally, but the high side output is flat, stuck to 0V and no switching occurring as shown by the green curve. What could be causing this issue and why?</a:t>
            </a:r>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12</a:t>
            </a:fld>
            <a:endParaRPr lang="en-US"/>
          </a:p>
        </p:txBody>
      </p:sp>
    </p:spTree>
    <p:extLst>
      <p:ext uri="{BB962C8B-B14F-4D97-AF65-F5344CB8AC3E}">
        <p14:creationId xmlns:p14="http://schemas.microsoft.com/office/powerpoint/2010/main" val="859295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Notice the input LO is enabled well before the HB_HS supply reached the UVLO rising threshold.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This design does not take into account the UVLO delay occurring during powerup, leading to skipped or missing pulses.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We can see the HO pulses switching 50us later after the supply has reached the UVLO rising threshold. This UVLO delay is dependent on the driver and must be accounted for.</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13</a:t>
            </a:fld>
            <a:endParaRPr lang="en-US"/>
          </a:p>
        </p:txBody>
      </p:sp>
    </p:spTree>
    <p:extLst>
      <p:ext uri="{BB962C8B-B14F-4D97-AF65-F5344CB8AC3E}">
        <p14:creationId xmlns:p14="http://schemas.microsoft.com/office/powerpoint/2010/main" val="1230467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Before the driver is ready to deliver proper output state, there is a power up delay from the UVLO rising edge to output. This delay varies according to the driver. This may be as high as 50us for some drivers.</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It is, therefore, recommended to consider proper margin before launching the PWM signal after the drivers bias are ready.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The figures on the right show powerup UVLO delay timing diagram for input and VDD supplies. It is necessary to synchronize the input signals only after the bias supplies are both ready.</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This example shows sufficient margin where the PWM signals are launched well after the driver supply has crossed the UVLO threshold.</a:t>
            </a:r>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14</a:t>
            </a:fld>
            <a:endParaRPr lang="en-US"/>
          </a:p>
        </p:txBody>
      </p:sp>
    </p:spTree>
    <p:extLst>
      <p:ext uri="{BB962C8B-B14F-4D97-AF65-F5344CB8AC3E}">
        <p14:creationId xmlns:p14="http://schemas.microsoft.com/office/powerpoint/2010/main" val="3687694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The next common issue, we have another bridge topology similar to previous examples. </a:t>
            </a:r>
          </a:p>
          <a:p>
            <a:r>
              <a:rPr lang="en-US" sz="1000" kern="1200" dirty="0">
                <a:solidFill>
                  <a:schemeClr val="tx1"/>
                </a:solidFill>
                <a:effectLst/>
                <a:latin typeface="Arial" charset="0"/>
                <a:ea typeface="+mn-ea"/>
                <a:cs typeface="+mn-cs"/>
              </a:rPr>
              <a:t>Ch-1, shows the PWM input INA, CH-2 captures the output while CH-3 in red captures the switch node HS signals and CH-4 the inductor current in DC_DC step down converter application. </a:t>
            </a:r>
          </a:p>
          <a:p>
            <a:r>
              <a:rPr lang="en-US" sz="1000" kern="1200" dirty="0">
                <a:solidFill>
                  <a:schemeClr val="tx1"/>
                </a:solidFill>
                <a:effectLst/>
                <a:latin typeface="Arial" charset="0"/>
                <a:ea typeface="+mn-ea"/>
                <a:cs typeface="+mn-cs"/>
              </a:rPr>
              <a:t>Do you see anything wrong with the waveform?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Did you notice the noisy PWM signal coupling to the power stage causing severe overshoot across the system.</a:t>
            </a:r>
          </a:p>
          <a:p>
            <a:r>
              <a:rPr lang="en-US" sz="1000" kern="1200" dirty="0">
                <a:solidFill>
                  <a:schemeClr val="tx1"/>
                </a:solidFill>
                <a:effectLst/>
                <a:latin typeface="Arial" charset="0"/>
                <a:ea typeface="+mn-ea"/>
                <a:cs typeface="+mn-cs"/>
              </a:rPr>
              <a:t>During High frequency switching applications, it is common to encounter ground bounce due to high dv/dt and di/dt from the power stage.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This factor combined with poor layout could cause noisy signals on driver’s inputs which will couple throughout the gate drive portion.</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Though it is recommended that users avoid shaping the signals to the gate driver in an attempt to slow down (or delay) the signal at the output.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However, a small input RC filter can be used to mitigate the ringing introduced by non-ideal layout or long PCB traces.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Such a filter may use resistor values in the range of 0 Ω to100 Ω and a capacitor values between 10 pF and 100 </a:t>
            </a:r>
            <a:r>
              <a:rPr lang="en-US" sz="1000" kern="1200" dirty="0" err="1">
                <a:solidFill>
                  <a:schemeClr val="tx1"/>
                </a:solidFill>
                <a:effectLst/>
                <a:latin typeface="Arial" charset="0"/>
                <a:ea typeface="+mn-ea"/>
                <a:cs typeface="+mn-cs"/>
              </a:rPr>
              <a:t>pF.</a:t>
            </a:r>
            <a:r>
              <a:rPr lang="en-US" sz="1000" kern="1200" dirty="0">
                <a:solidFill>
                  <a:schemeClr val="tx1"/>
                </a:solidFill>
                <a:effectLst/>
                <a:latin typeface="Arial" charset="0"/>
                <a:ea typeface="+mn-ea"/>
                <a:cs typeface="+mn-cs"/>
              </a:rPr>
              <a:t>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When selecting these components, it is important to pay attention to the trade-off between good noise immunity and propagation delay.</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15</a:t>
            </a:fld>
            <a:endParaRPr lang="en-US"/>
          </a:p>
        </p:txBody>
      </p:sp>
    </p:spTree>
    <p:extLst>
      <p:ext uri="{BB962C8B-B14F-4D97-AF65-F5344CB8AC3E}">
        <p14:creationId xmlns:p14="http://schemas.microsoft.com/office/powerpoint/2010/main" val="4024325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next issue is a phase shifted full bridge topology where VAB CH-1, captures the voltage across the 2 switch nodes HS and CH-2 capture the phase current. </a:t>
            </a:r>
          </a:p>
          <a:p>
            <a:endParaRPr lang="en-US" dirty="0"/>
          </a:p>
          <a:p>
            <a:r>
              <a:rPr lang="en-US" dirty="0"/>
              <a:t>What could be causing the glitch on the VAB voltage? </a:t>
            </a:r>
          </a:p>
          <a:p>
            <a:endParaRPr lang="en-US" dirty="0"/>
          </a:p>
          <a:p>
            <a:r>
              <a:rPr lang="en-US" dirty="0"/>
              <a:t>I will open up the poll for possible root causes.</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16</a:t>
            </a:fld>
            <a:endParaRPr lang="en-US"/>
          </a:p>
        </p:txBody>
      </p:sp>
    </p:spTree>
    <p:extLst>
      <p:ext uri="{BB962C8B-B14F-4D97-AF65-F5344CB8AC3E}">
        <p14:creationId xmlns:p14="http://schemas.microsoft.com/office/powerpoint/2010/main" val="1722017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noticed the glitches on the VAB voltage which may traced back to the one of the bridge driver’s channels increased propagation delays. </a:t>
            </a:r>
          </a:p>
          <a:p>
            <a:endParaRPr lang="en-US" dirty="0"/>
          </a:p>
          <a:p>
            <a:r>
              <a:rPr lang="en-US" dirty="0"/>
              <a:t>In this scenario, CH_A INA to OUTA is being delayed by 1.2us well beyond the typical specification of 50ns. This delay is seen down at the full bridge causing the glitch on the power stage captured here by CH-1. </a:t>
            </a:r>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17</a:t>
            </a:fld>
            <a:endParaRPr lang="en-US"/>
          </a:p>
        </p:txBody>
      </p:sp>
    </p:spTree>
    <p:extLst>
      <p:ext uri="{BB962C8B-B14F-4D97-AF65-F5344CB8AC3E}">
        <p14:creationId xmlns:p14="http://schemas.microsoft.com/office/powerpoint/2010/main" val="506056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issue is commonly attributed to leaving functional pins floating which may cause noise coupling into the driver IC. This specific case shows the dead time pin left floating when it should be either tied to an external resistor for dead time setting; OR tied to VCC to allow overlap of the 2 channels. </a:t>
            </a:r>
          </a:p>
          <a:p>
            <a:endParaRPr lang="en-US" dirty="0"/>
          </a:p>
          <a:p>
            <a:r>
              <a:rPr lang="en-US" dirty="0"/>
              <a:t>The functional pins should not be left floating when unused including input pins which should be tied to GND when that channel is not in use.</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18</a:t>
            </a:fld>
            <a:endParaRPr lang="en-US" dirty="0"/>
          </a:p>
        </p:txBody>
      </p:sp>
    </p:spTree>
    <p:extLst>
      <p:ext uri="{BB962C8B-B14F-4D97-AF65-F5344CB8AC3E}">
        <p14:creationId xmlns:p14="http://schemas.microsoft.com/office/powerpoint/2010/main" val="530011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For parasitics, junction capacitance, </a:t>
            </a:r>
            <a:r>
              <a:rPr lang="en-US" dirty="0" err="1"/>
              <a:t>pcb</a:t>
            </a:r>
            <a:r>
              <a:rPr lang="en-US" baseline="0" dirty="0"/>
              <a:t> trace, wire bond inductance and resistance are all parasitics in the gate drive portion. </a:t>
            </a:r>
          </a:p>
          <a:p>
            <a:endParaRPr lang="en-US" baseline="0" dirty="0"/>
          </a:p>
          <a:p>
            <a:r>
              <a:rPr lang="en-US" baseline="0" dirty="0"/>
              <a:t>Therefore, the turn-on/off will be a little bit more complicated.</a:t>
            </a:r>
          </a:p>
          <a:p>
            <a:endParaRPr lang="en-US" dirty="0"/>
          </a:p>
          <a:p>
            <a:r>
              <a:rPr lang="en-US" dirty="0"/>
              <a:t>For SIC and SI MOSFETs, there is a body diode also</a:t>
            </a:r>
            <a:r>
              <a:rPr lang="en-US" baseline="0" dirty="0"/>
              <a:t> considered as parasitics.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19</a:t>
            </a:fld>
            <a:endParaRPr lang="en-US" dirty="0"/>
          </a:p>
        </p:txBody>
      </p:sp>
    </p:spTree>
    <p:extLst>
      <p:ext uri="{BB962C8B-B14F-4D97-AF65-F5344CB8AC3E}">
        <p14:creationId xmlns:p14="http://schemas.microsoft.com/office/powerpoint/2010/main" val="2022867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typical half-bridge topology from the previous examples, we have low side channel in green, the switch node HS voltage and the high side channel HO.</a:t>
            </a:r>
          </a:p>
          <a:p>
            <a:endParaRPr lang="en-US" dirty="0"/>
          </a:p>
          <a:p>
            <a:r>
              <a:rPr lang="en-US" dirty="0"/>
              <a:t>Assume the VCC and HB_HS bias voltages are all within normal ranges and that PWM signals are also within the recommended operating conditions.</a:t>
            </a:r>
          </a:p>
          <a:p>
            <a:endParaRPr lang="en-US" dirty="0"/>
          </a:p>
          <a:p>
            <a:r>
              <a:rPr lang="en-US" dirty="0"/>
              <a:t>What could be wrong when HO turns off considering parasitic in the gate drive circuit? </a:t>
            </a:r>
          </a:p>
          <a:p>
            <a:endParaRPr lang="en-US" dirty="0"/>
          </a:p>
          <a:p>
            <a:r>
              <a:rPr lang="en-US" dirty="0"/>
              <a:t>I will open the poll while you examine the waveforms and potential root cause?</a:t>
            </a:r>
          </a:p>
          <a:p>
            <a:r>
              <a:rPr lang="en-US" dirty="0"/>
              <a:t> </a:t>
            </a:r>
          </a:p>
          <a:p>
            <a:r>
              <a:rPr lang="en-US" dirty="0"/>
              <a:t>Notice the false logic on the LO channels which is supposed to saturate to the gate drive voltage when the HO and HS turns off. But instead, LO gets stuck low before eventually reaching the gate drive voltage.</a:t>
            </a:r>
          </a:p>
          <a:p>
            <a:endParaRPr lang="en-US" dirty="0"/>
          </a:p>
          <a:p>
            <a:r>
              <a:rPr lang="en-US" dirty="0"/>
              <a:t>This is typically associate to high dv/dt on the high side channel HO which, IF coupled with high di/dt through the transistor may cause parasitic current at the gate through the Cgd capacitor. </a:t>
            </a:r>
          </a:p>
          <a:p>
            <a:endParaRPr lang="en-US" dirty="0"/>
          </a:p>
          <a:p>
            <a:r>
              <a:rPr lang="en-US" dirty="0"/>
              <a:t>This parasitic current coupled with the gate resistor may develop a voltage at gate which could turn-on the low-side gate if this voltage exceeds the </a:t>
            </a:r>
            <a:r>
              <a:rPr lang="en-US" dirty="0" err="1"/>
              <a:t>Vgs</a:t>
            </a:r>
            <a:r>
              <a:rPr lang="en-US" dirty="0"/>
              <a:t> threshold of the power transistor.</a:t>
            </a:r>
          </a:p>
          <a:p>
            <a:endParaRPr lang="en-US" dirty="0"/>
          </a:p>
          <a:p>
            <a:r>
              <a:rPr lang="en-US" dirty="0"/>
              <a:t>TO address this issue, it is recommended to use a gate to source resistor which will allow the gate to be pulled low while also provide a path for the parasitic Cgd current to GND away from the driver IC output.</a:t>
            </a:r>
          </a:p>
          <a:p>
            <a:endParaRPr lang="en-US" dirty="0"/>
          </a:p>
          <a:p>
            <a:r>
              <a:rPr lang="en-US" dirty="0"/>
              <a:t>A driver with Miller clamp may also address this issue by providing a low impedance to the parasitic currents.</a:t>
            </a:r>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20</a:t>
            </a:fld>
            <a:endParaRPr lang="en-US"/>
          </a:p>
        </p:txBody>
      </p:sp>
    </p:spTree>
    <p:extLst>
      <p:ext uri="{BB962C8B-B14F-4D97-AF65-F5344CB8AC3E}">
        <p14:creationId xmlns:p14="http://schemas.microsoft.com/office/powerpoint/2010/main" val="1776733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Hello and Welcome, everyone. My name is Mamadou Diallo. I'm an applications engineer in the high power drivers group.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This presentation will discuss pitfalls related to gate drive circuits in automotive &amp; industrial applications specifically driver biasing, bootstrap supply, and its component selection necessary to generate high side bias. I will also discuss the effect of open functional pins and the impact of dv/dt noise in gate drive circuits. </a:t>
            </a:r>
          </a:p>
          <a:p>
            <a:r>
              <a:rPr lang="en-US" sz="1000" kern="1200" dirty="0">
                <a:solidFill>
                  <a:schemeClr val="tx1"/>
                </a:solidFill>
                <a:effectLst/>
                <a:latin typeface="Arial" charset="0"/>
                <a:ea typeface="+mn-ea"/>
                <a:cs typeface="+mn-cs"/>
              </a:rPr>
              <a:t>I will Then identify parasitics and, finally, show issues related to poor layout and how to correct them.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The part numbers mentioned in this presentation will include the 620V half-bridge driver with interlock, UCC27710; the 120V half-bridge gate drivers with integrated boot diode, UCC27201, UCC27282, UCC27284-Q1 and the dual low-side gate driver UCC27524.</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The topologies I will discuss today are relevant to motor drive, switch mode power supply, as well as solar inverters applications. This presentation is meant to be interactive, so for each issue, I will first show some wave forms and schematics, then I will start a polling to give you a chance to identify the problem and possible root causes before finally sharing the answer. </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3</a:t>
            </a:fld>
            <a:endParaRPr lang="en-US" dirty="0"/>
          </a:p>
        </p:txBody>
      </p:sp>
    </p:spTree>
    <p:extLst>
      <p:ext uri="{BB962C8B-B14F-4D97-AF65-F5344CB8AC3E}">
        <p14:creationId xmlns:p14="http://schemas.microsoft.com/office/powerpoint/2010/main" val="41977941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IN this scenario, we have the gate to source voltage oscillating shortly after the initial pullup. Consider this case as another half bridge topology.</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Why is the gate voltage oscillating? What could be causing the this oscillation? </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Please take a moment to brainstorm possible root cause?</a:t>
            </a:r>
          </a:p>
          <a:p>
            <a:endParaRPr lang="en-US" sz="1000" kern="1200" dirty="0">
              <a:solidFill>
                <a:schemeClr val="tx1"/>
              </a:solidFill>
              <a:effectLst/>
              <a:latin typeface="Arial" charset="0"/>
              <a:ea typeface="+mn-ea"/>
              <a:cs typeface="+mn-cs"/>
            </a:endParaRPr>
          </a:p>
          <a:p>
            <a:r>
              <a:rPr lang="en-US" sz="1000" kern="1200" dirty="0">
                <a:solidFill>
                  <a:schemeClr val="tx1"/>
                </a:solidFill>
                <a:effectLst/>
                <a:latin typeface="Arial" charset="0"/>
                <a:ea typeface="+mn-ea"/>
                <a:cs typeface="+mn-cs"/>
              </a:rPr>
              <a:t>Did you guess the power transistor body diode reverse recover losses? If so, yes that is correct. </a:t>
            </a:r>
            <a:r>
              <a:rPr lang="en-US" baseline="0" dirty="0"/>
              <a:t>Under hards-witching application, diode reverse recovery will occur. The critical waveform is shown in the top middle.</a:t>
            </a:r>
          </a:p>
          <a:p>
            <a:endParaRPr lang="en-US" baseline="0" dirty="0"/>
          </a:p>
          <a:p>
            <a:r>
              <a:rPr lang="en-US" baseline="0" dirty="0"/>
              <a:t>This reverse recovery current will be reflected to the top switch and generates more turn-on losses.</a:t>
            </a:r>
          </a:p>
          <a:p>
            <a:endParaRPr lang="en-US" baseline="0" dirty="0"/>
          </a:p>
          <a:p>
            <a:r>
              <a:rPr lang="en-US" baseline="0" dirty="0"/>
              <a:t>With two experiment results for body diode of MOSFET and anti-paralleled diode of IGBT, you could see tremendous amount of inrush current, which is caused by reverse recovery.</a:t>
            </a:r>
          </a:p>
          <a:p>
            <a:endParaRPr lang="en-US" baseline="0" dirty="0"/>
          </a:p>
          <a:p>
            <a:r>
              <a:rPr lang="en-US" baseline="0" dirty="0"/>
              <a:t>The driver IC will typically overshoot under such conditions and likely cause EMI issues in the system.</a:t>
            </a:r>
          </a:p>
          <a:p>
            <a:endParaRPr lang="en-US" baseline="0" dirty="0"/>
          </a:p>
          <a:p>
            <a:r>
              <a:rPr lang="en-US" baseline="0" dirty="0"/>
              <a:t>For Si-</a:t>
            </a:r>
            <a:r>
              <a:rPr lang="en-US" baseline="0" dirty="0" err="1"/>
              <a:t>mosfet</a:t>
            </a:r>
            <a:r>
              <a:rPr lang="en-US" baseline="0" dirty="0"/>
              <a:t>, the over-shoot could be over 5 times that of the nominal switching current while IGBTs have relatively smaller overshoot. The main reason is the body diode is a parasitic diode, not optimized, while the body diode in IGBT could be super fast or soft recovery diodes.</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21</a:t>
            </a:fld>
            <a:endParaRPr lang="en-US" dirty="0"/>
          </a:p>
        </p:txBody>
      </p:sp>
    </p:spTree>
    <p:extLst>
      <p:ext uri="{BB962C8B-B14F-4D97-AF65-F5344CB8AC3E}">
        <p14:creationId xmlns:p14="http://schemas.microsoft.com/office/powerpoint/2010/main" val="1947169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baseline="0" dirty="0"/>
              <a:t>The Reverse recovery property of the body diode of the switching FET is crucial as it can increase losses causing current/voltage overshoot and increase di/</a:t>
            </a:r>
            <a:r>
              <a:rPr lang="en-US" baseline="0" dirty="0" err="1"/>
              <a:t>dt.</a:t>
            </a:r>
            <a:endParaRPr lang="en-US" baseline="0" dirty="0"/>
          </a:p>
          <a:p>
            <a:endParaRPr lang="en-US" baseline="0" dirty="0"/>
          </a:p>
          <a:p>
            <a:r>
              <a:rPr lang="en-US" baseline="0" dirty="0"/>
              <a:t>It can also causes gate oscillation as shown </a:t>
            </a:r>
          </a:p>
          <a:p>
            <a:endParaRPr lang="en-US" baseline="0" dirty="0"/>
          </a:p>
          <a:p>
            <a:r>
              <a:rPr lang="en-US" baseline="0" dirty="0"/>
              <a:t>Large di/dt coupled with common source inductance will slow down the switching transitions. </a:t>
            </a:r>
          </a:p>
          <a:p>
            <a:endParaRPr lang="en-US" baseline="0" dirty="0"/>
          </a:p>
          <a:p>
            <a:r>
              <a:rPr lang="en-US" baseline="0" dirty="0"/>
              <a:t>To remedy this issue, it is typically recommended to increase the turn-on resistance and adding an anti parallel diode to separate the turn off time at the gate in an effort to limit the </a:t>
            </a:r>
            <a:r>
              <a:rPr lang="en-US" baseline="0" dirty="0" err="1"/>
              <a:t>dv.dt</a:t>
            </a:r>
            <a:r>
              <a:rPr lang="en-US" baseline="0" dirty="0"/>
              <a:t> at the gate and consequently limiting the di/dt through the power stage. </a:t>
            </a:r>
          </a:p>
          <a:p>
            <a:endParaRPr lang="en-US" baseline="0" dirty="0"/>
          </a:p>
          <a:p>
            <a:r>
              <a:rPr lang="en-US" baseline="0" dirty="0"/>
              <a:t>Another way to remedy this issue is by using ferrite beads with similar impedance that of the gate resistance at the frequency of interest.</a:t>
            </a:r>
          </a:p>
          <a:p>
            <a:endParaRPr lang="en-US" baseline="0" dirty="0"/>
          </a:p>
          <a:p>
            <a:r>
              <a:rPr lang="en-US" baseline="0" dirty="0"/>
              <a:t>Latest topologies will also use soft switching or ZVS to avoid the body diode parasitic losses.</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22</a:t>
            </a:fld>
            <a:endParaRPr lang="en-US" dirty="0"/>
          </a:p>
        </p:txBody>
      </p:sp>
    </p:spTree>
    <p:extLst>
      <p:ext uri="{BB962C8B-B14F-4D97-AF65-F5344CB8AC3E}">
        <p14:creationId xmlns:p14="http://schemas.microsoft.com/office/powerpoint/2010/main" val="1947169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31</a:t>
            </a:fld>
            <a:endParaRPr lang="en-US" dirty="0"/>
          </a:p>
        </p:txBody>
      </p:sp>
    </p:spTree>
    <p:extLst>
      <p:ext uri="{BB962C8B-B14F-4D97-AF65-F5344CB8AC3E}">
        <p14:creationId xmlns:p14="http://schemas.microsoft.com/office/powerpoint/2010/main" val="2826145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Where do you find gate drivers?</a:t>
            </a:r>
          </a:p>
          <a:p>
            <a:endParaRPr lang="en-US" baseline="0" dirty="0"/>
          </a:p>
          <a:p>
            <a:r>
              <a:rPr lang="en-US" baseline="0" dirty="0"/>
              <a:t>Applications for gate drivers are very wide and I name a few here, Like Battery Management Systems for portable devices and its adaptors. </a:t>
            </a:r>
          </a:p>
          <a:p>
            <a:endParaRPr lang="en-US" baseline="0" dirty="0"/>
          </a:p>
          <a:p>
            <a:r>
              <a:rPr lang="en-US" baseline="0" dirty="0"/>
              <a:t>Server/Telecom/UPS, EV charger/motor drive/ as well as Class D audio. </a:t>
            </a:r>
          </a:p>
          <a:p>
            <a:endParaRPr lang="en-US" baseline="0" dirty="0"/>
          </a:p>
          <a:p>
            <a:r>
              <a:rPr lang="en-US" baseline="0" dirty="0"/>
              <a:t>Appliances in the kitchen, renewables and solid state lighting. </a:t>
            </a:r>
          </a:p>
          <a:p>
            <a:endParaRPr lang="en-US" baseline="0" dirty="0"/>
          </a:p>
          <a:p>
            <a:r>
              <a:rPr lang="en-US" dirty="0"/>
              <a:t>Generally</a:t>
            </a:r>
            <a:r>
              <a:rPr lang="en-US" baseline="0" dirty="0"/>
              <a:t> speaking, gate drivers have been used everywhere for efficient power conversion.</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4</a:t>
            </a:fld>
            <a:endParaRPr lang="en-US"/>
          </a:p>
        </p:txBody>
      </p:sp>
    </p:spTree>
    <p:extLst>
      <p:ext uri="{BB962C8B-B14F-4D97-AF65-F5344CB8AC3E}">
        <p14:creationId xmlns:p14="http://schemas.microsoft.com/office/powerpoint/2010/main" val="3829493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US" kern="0" dirty="0">
                <a:solidFill>
                  <a:srgbClr val="FF0000"/>
                </a:solidFill>
              </a:rPr>
              <a:t>Modern Power Electronics are dominated by Switch Mode Power conversion; </a:t>
            </a:r>
          </a:p>
          <a:p>
            <a:pPr defTabSz="914324">
              <a:defRPr/>
            </a:pPr>
            <a:endParaRPr lang="en-US" kern="0" dirty="0">
              <a:solidFill>
                <a:srgbClr val="FF0000"/>
              </a:solidFill>
            </a:endParaRPr>
          </a:p>
          <a:p>
            <a:pPr defTabSz="914324">
              <a:defRPr/>
            </a:pPr>
            <a:r>
              <a:rPr lang="en-US" kern="0" dirty="0">
                <a:solidFill>
                  <a:srgbClr val="FF0000"/>
                </a:solidFill>
              </a:rPr>
              <a:t>Commonly used devices for power switching are MOSFET and IGBT and these have two states ON/OFF controlled by gate terminal.</a:t>
            </a:r>
          </a:p>
          <a:p>
            <a:pPr defTabSz="914324">
              <a:defRPr/>
            </a:pPr>
            <a:endParaRPr lang="en-US" kern="0" dirty="0">
              <a:solidFill>
                <a:srgbClr val="FF0000"/>
              </a:solidFill>
            </a:endParaRPr>
          </a:p>
          <a:p>
            <a:pPr marL="285726" indent="-285726">
              <a:buFontTx/>
              <a:buChar char="-"/>
            </a:pPr>
            <a:r>
              <a:rPr lang="en-US" dirty="0"/>
              <a:t>GATE terminal controls the ON/OFF state of transistor </a:t>
            </a:r>
          </a:p>
          <a:p>
            <a:pPr marL="285726" indent="-285726">
              <a:buFontTx/>
              <a:buChar char="-"/>
            </a:pPr>
            <a:r>
              <a:rPr lang="en-US" dirty="0"/>
              <a:t>VGS = Voltage Between Gate &amp; Source</a:t>
            </a:r>
          </a:p>
          <a:p>
            <a:pPr marL="285726" indent="-285726">
              <a:buFontTx/>
              <a:buChar char="-"/>
            </a:pPr>
            <a:endParaRPr lang="en-US" dirty="0"/>
          </a:p>
          <a:p>
            <a:pPr marL="285726" indent="-285726">
              <a:buFontTx/>
              <a:buChar char="-"/>
            </a:pPr>
            <a:r>
              <a:rPr lang="en-US" u="sng" dirty="0"/>
              <a:t>To turn ON:</a:t>
            </a:r>
            <a:r>
              <a:rPr lang="en-US" dirty="0"/>
              <a:t> Apply a positive VGS voltage greater than the specified Threshold level</a:t>
            </a:r>
          </a:p>
          <a:p>
            <a:pPr marL="285726" indent="-285726">
              <a:buFontTx/>
              <a:buChar char="-"/>
            </a:pPr>
            <a:r>
              <a:rPr lang="en-US" u="sng" dirty="0"/>
              <a:t>To turn OFF:</a:t>
            </a:r>
            <a:r>
              <a:rPr lang="en-US" dirty="0"/>
              <a:t> V</a:t>
            </a:r>
            <a:r>
              <a:rPr lang="en-US" baseline="-25000" dirty="0"/>
              <a:t>GS</a:t>
            </a:r>
            <a:r>
              <a:rPr lang="en-US" dirty="0"/>
              <a:t> must be lower than the threshold level</a:t>
            </a:r>
          </a:p>
          <a:p>
            <a:pPr marL="285726" indent="-285726">
              <a:buFontTx/>
              <a:buChar char="-"/>
            </a:pPr>
            <a:endParaRPr lang="en-US" dirty="0"/>
          </a:p>
          <a:p>
            <a:pPr marL="285726" indent="-285726">
              <a:buFontTx/>
              <a:buChar char="-"/>
            </a:pPr>
            <a:r>
              <a:rPr lang="en-US" dirty="0"/>
              <a:t>The GATE is a capacitive input, high-impedance terminal</a:t>
            </a:r>
          </a:p>
          <a:p>
            <a:pPr marL="285726" indent="-285726">
              <a:buFontTx/>
              <a:buChar char="-"/>
            </a:pPr>
            <a:r>
              <a:rPr lang="en-US" dirty="0"/>
              <a:t>There are 2 parasitic capacitors inside the MOSFET internal structure (</a:t>
            </a:r>
            <a:r>
              <a:rPr lang="en-US" dirty="0">
                <a:solidFill>
                  <a:srgbClr val="0000FF"/>
                </a:solidFill>
              </a:rPr>
              <a:t>C</a:t>
            </a:r>
            <a:r>
              <a:rPr lang="en-US" baseline="-25000" dirty="0">
                <a:solidFill>
                  <a:srgbClr val="0000FF"/>
                </a:solidFill>
              </a:rPr>
              <a:t>GS</a:t>
            </a:r>
            <a:r>
              <a:rPr lang="en-US" dirty="0"/>
              <a:t>, </a:t>
            </a:r>
            <a:r>
              <a:rPr lang="en-US" dirty="0">
                <a:solidFill>
                  <a:srgbClr val="0000FF"/>
                </a:solidFill>
              </a:rPr>
              <a:t>C</a:t>
            </a:r>
            <a:r>
              <a:rPr lang="en-US" baseline="-25000" dirty="0">
                <a:solidFill>
                  <a:srgbClr val="0000FF"/>
                </a:solidFill>
              </a:rPr>
              <a:t>GD</a:t>
            </a:r>
            <a:r>
              <a:rPr lang="en-US" dirty="0"/>
              <a:t>)</a:t>
            </a:r>
          </a:p>
          <a:p>
            <a:pPr defTabSz="914324">
              <a:defRPr/>
            </a:pPr>
            <a:endParaRPr lang="en-US" kern="0" dirty="0">
              <a:solidFill>
                <a:srgbClr val="FF0000"/>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5</a:t>
            </a:fld>
            <a:endParaRPr lang="en-US"/>
          </a:p>
        </p:txBody>
      </p:sp>
    </p:spTree>
    <p:extLst>
      <p:ext uri="{BB962C8B-B14F-4D97-AF65-F5344CB8AC3E}">
        <p14:creationId xmlns:p14="http://schemas.microsoft.com/office/powerpoint/2010/main" val="2676040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right, let's get started. For our first issue, closely look at the wave form and schematic provided. </a:t>
            </a:r>
          </a:p>
          <a:p>
            <a:endParaRPr lang="en-US" dirty="0"/>
          </a:p>
          <a:p>
            <a:r>
              <a:rPr lang="en-US" dirty="0"/>
              <a:t>This is a half-bridge configuration where a PWM signal is controlling the driver's input. </a:t>
            </a:r>
          </a:p>
          <a:p>
            <a:endParaRPr lang="en-US" dirty="0"/>
          </a:p>
          <a:p>
            <a:r>
              <a:rPr lang="en-US" dirty="0"/>
              <a:t>The bootstrap circuitry-- composed of </a:t>
            </a:r>
            <a:r>
              <a:rPr lang="en-US" dirty="0" err="1"/>
              <a:t>Cbias</a:t>
            </a:r>
            <a:r>
              <a:rPr lang="en-US" dirty="0"/>
              <a:t> on VCC pin, the boot cap or HB_HS capacitor, and the boot diode. This bootstrap network generates bias for the Q1 FET during the high side on time. This high side FET Q1 is referenced by design to the switch node HS. The driver's low side output LO buffers the PWM signal to the Q2 FET reference to ground.</a:t>
            </a:r>
          </a:p>
          <a:p>
            <a:endParaRPr lang="en-US" dirty="0"/>
          </a:p>
          <a:p>
            <a:r>
              <a:rPr lang="en-US" dirty="0"/>
              <a:t>What is could be wrong with the VCC supply? What could be causing the issue? </a:t>
            </a:r>
          </a:p>
          <a:p>
            <a:r>
              <a:rPr lang="en-US" dirty="0"/>
              <a:t>I will go ahead and open a poll to give you a chance to identify the issue and possible root cause.</a:t>
            </a:r>
          </a:p>
          <a:p>
            <a:endParaRPr lang="en-US" dirty="0"/>
          </a:p>
          <a:p>
            <a:r>
              <a:rPr lang="en-US" dirty="0"/>
              <a:t>Notice on the schematic, </a:t>
            </a:r>
            <a:r>
              <a:rPr lang="en-US" dirty="0" err="1"/>
              <a:t>Cbias</a:t>
            </a:r>
            <a:r>
              <a:rPr lang="en-US" dirty="0"/>
              <a:t> equals Cboot equal 1uF each. This situation may cause very high ripple on the VCC supply, leading to driver malfunction, as shown on the waveform where HO and LO are simultaneously switching, potentially causing shoot-through. </a:t>
            </a:r>
          </a:p>
          <a:p>
            <a:endParaRPr lang="en-US" dirty="0"/>
          </a:p>
          <a:p>
            <a:r>
              <a:rPr lang="en-US" dirty="0"/>
              <a:t>As it is, the bias cap is not correctly sized to allow for capacitance shift occurring from DC bias and temperature variations. This can lead to UVLO tripping if the ripple on the VCC reaches the UVLO threshold and disable the gate driver. Another result from this issue is the circuit being susceptible to EMI noise.</a:t>
            </a:r>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6</a:t>
            </a:fld>
            <a:endParaRPr lang="en-US"/>
          </a:p>
        </p:txBody>
      </p:sp>
    </p:spTree>
    <p:extLst>
      <p:ext uri="{BB962C8B-B14F-4D97-AF65-F5344CB8AC3E}">
        <p14:creationId xmlns:p14="http://schemas.microsoft.com/office/powerpoint/2010/main" val="1732284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address this issue, we first need to size the bias capacitor correctly. The charge to replenish the bootstrap capacitor must come from the VCC bypass capacitor. </a:t>
            </a:r>
          </a:p>
          <a:p>
            <a:endParaRPr lang="en-US" dirty="0"/>
          </a:p>
          <a:p>
            <a:r>
              <a:rPr lang="en-US" dirty="0"/>
              <a:t>As a general rule of thumb, C bias should be sized to be at least 10 times larger than the boot cap so that it is not completely drained during the charging time of the boot cap. This allows the boot cap to be properly replenished during the charging sequence. This 10x ratio result in 10% maximum ripple on the VCC capacitor in worst case conditions.</a:t>
            </a:r>
          </a:p>
          <a:p>
            <a:endParaRPr lang="en-US" dirty="0"/>
          </a:p>
          <a:p>
            <a:r>
              <a:rPr lang="en-US" dirty="0"/>
              <a:t>An alternate method to determine C bias is also included in the bottom right corner. It consists of determining the maximum desired ripple on the HB supply delta HB knowing the supply voltage of the gate driver IC, the boot diode forward voltage drop found in the diode datasheet AND the HB pin UVLO falling threshold found in the gate driver datasheet. From there, the min allowed bootstrap capacitor is determined through the ratio of the total gate charge and delta HB. The maximum value for this cap will vary by application.</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7</a:t>
            </a:fld>
            <a:endParaRPr lang="en-US"/>
          </a:p>
        </p:txBody>
      </p:sp>
    </p:spTree>
    <p:extLst>
      <p:ext uri="{BB962C8B-B14F-4D97-AF65-F5344CB8AC3E}">
        <p14:creationId xmlns:p14="http://schemas.microsoft.com/office/powerpoint/2010/main" val="1086540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next issue shows another waveform of a half-bridge configuration. Ch-1  in yellow is the high side input. Ch-2 shows the switch node in red, CH-3 in blue is the low side output, and CH-4 captures the high side output HO. What could be wrong with the HO waveform? Please take a moment to think of an answer.</a:t>
            </a:r>
          </a:p>
          <a:p>
            <a:endParaRPr lang="en-US" dirty="0"/>
          </a:p>
          <a:p>
            <a:r>
              <a:rPr lang="en-US" dirty="0"/>
              <a:t>Did you notice the leakage occurring on the high side gate? </a:t>
            </a:r>
          </a:p>
          <a:p>
            <a:endParaRPr lang="en-US" dirty="0"/>
          </a:p>
          <a:p>
            <a:r>
              <a:rPr lang="en-US" dirty="0"/>
              <a:t>This HO leakage can be caused by a combination of many factors, including low boot cap values not capable of storing the required energy to drive the high side FET. </a:t>
            </a:r>
          </a:p>
          <a:p>
            <a:endParaRPr lang="en-US" dirty="0"/>
          </a:p>
          <a:p>
            <a:r>
              <a:rPr lang="en-US" dirty="0"/>
              <a:t>Another common reason for this may be related to low gate-to-source resistance on the high side. A 3rd probable cause for this might be switching at low frequencies. All of these causes could lead to heating across the junction terminals of the MOSFET as well as ripple on the output.</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8</a:t>
            </a:fld>
            <a:endParaRPr lang="en-US" dirty="0"/>
          </a:p>
        </p:txBody>
      </p:sp>
    </p:spTree>
    <p:extLst>
      <p:ext uri="{BB962C8B-B14F-4D97-AF65-F5344CB8AC3E}">
        <p14:creationId xmlns:p14="http://schemas.microsoft.com/office/powerpoint/2010/main" val="1946361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Solutions to this problem include increasing the bootstrap cap in order to provide the required bias to the high side gate. Increasing the gate to source resistor also helps resolve this issue. </a:t>
            </a:r>
          </a:p>
          <a:p>
            <a:endParaRPr lang="en-US" dirty="0"/>
          </a:p>
          <a:p>
            <a:r>
              <a:rPr lang="en-US" dirty="0"/>
              <a:t>After implementing the changes, it is also critical to maintain the HB_HS capacitor very close to the driver's HB_HS pins.</a:t>
            </a:r>
          </a:p>
          <a:p>
            <a:endParaRPr lang="en-US" dirty="0"/>
          </a:p>
          <a:p>
            <a:r>
              <a:rPr lang="en-US" dirty="0"/>
              <a:t>Shown on the bottom right corner is how to correctly size the HB_HS capacitor knowing the Power transistors total gate charge and the maximum allowed voltage ripple on HB_HS.</a:t>
            </a:r>
          </a:p>
          <a:p>
            <a:endParaRPr lang="en-US" dirty="0"/>
          </a:p>
          <a:p>
            <a:r>
              <a:rPr lang="en-US" dirty="0"/>
              <a:t>Similar to the first section, depending on application, one may approximate the HB_HS capacitor to be 10 times that of the gate to source capacitance.</a:t>
            </a:r>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9</a:t>
            </a:fld>
            <a:endParaRPr lang="en-US"/>
          </a:p>
        </p:txBody>
      </p:sp>
    </p:spTree>
    <p:extLst>
      <p:ext uri="{BB962C8B-B14F-4D97-AF65-F5344CB8AC3E}">
        <p14:creationId xmlns:p14="http://schemas.microsoft.com/office/powerpoint/2010/main" val="443257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next common issue, we still have the same topology from the previous example. </a:t>
            </a:r>
          </a:p>
          <a:p>
            <a:r>
              <a:rPr lang="en-US" dirty="0"/>
              <a:t>Ch-1, the yellow waveform captures the HB to VSS voltage; ch-2, the blue waveform shows the HO to VSS signal; and ch-3 captures the HS switch node in pink. Do you see anything wrong with the waveform? </a:t>
            </a:r>
          </a:p>
          <a:p>
            <a:endParaRPr lang="en-US" dirty="0"/>
          </a:p>
          <a:p>
            <a:r>
              <a:rPr lang="en-US" dirty="0"/>
              <a:t>Did you identify the inconsistent HS waveform? Notice that, during some pulses, the HS signal is switching close to GND while other pulses are limited to 15V-18V? This is typically related to the HB_HS capacitor not fully charging during the low side FET on time.</a:t>
            </a:r>
          </a:p>
          <a:p>
            <a:endParaRPr lang="en-US" dirty="0"/>
          </a:p>
          <a:p>
            <a:r>
              <a:rPr lang="en-US" dirty="0"/>
              <a:t>Keep in mind that the bootstrap capacitor must be allowed to fully replenish every time that the low side FET is on. As it is, the low side transistor on time is too short due to long duty cycles on high side and preventing HS to switch close to GND. The minimum bottom FET on-time is determined such that it is greater than t = CHB_HS * R. R being the series bootstrap resistor.</a:t>
            </a:r>
          </a:p>
          <a:p>
            <a:endParaRPr lang="en-US" dirty="0"/>
          </a:p>
          <a:p>
            <a:r>
              <a:rPr lang="en-US" dirty="0"/>
              <a:t>One possible solution to this issue is to reduce the bootstrap resistor in order to allow peak current from the bias supply to quickly charge the HB_HS capacitor. </a:t>
            </a:r>
          </a:p>
          <a:p>
            <a:endParaRPr lang="en-US" dirty="0"/>
          </a:p>
          <a:p>
            <a:r>
              <a:rPr lang="en-US" dirty="0"/>
              <a:t>The time constant RC may be tuned to achieve the desired startup time. </a:t>
            </a:r>
          </a:p>
          <a:p>
            <a:r>
              <a:rPr lang="en-US" dirty="0"/>
              <a:t>Another solution to this problem is to ensure sufficient minimum on time for the low side switch, which will allow the HS pin to switch close to GND for the HB_HS cap to fully replenish.</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10</a:t>
            </a:fld>
            <a:endParaRPr lang="en-US"/>
          </a:p>
        </p:txBody>
      </p:sp>
    </p:spTree>
    <p:extLst>
      <p:ext uri="{BB962C8B-B14F-4D97-AF65-F5344CB8AC3E}">
        <p14:creationId xmlns:p14="http://schemas.microsoft.com/office/powerpoint/2010/main" val="3790767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5A376EF-9F60-DF48-B8CB-F1963F50440E}"/>
              </a:ext>
            </a:extLst>
          </p:cNvPr>
          <p:cNvGrpSpPr/>
          <p:nvPr userDrawn="1"/>
        </p:nvGrpSpPr>
        <p:grpSpPr>
          <a:xfrm>
            <a:off x="1" y="4613950"/>
            <a:ext cx="8826500" cy="388620"/>
            <a:chOff x="0" y="6321425"/>
            <a:chExt cx="10591800" cy="466344"/>
          </a:xfrm>
        </p:grpSpPr>
        <p:sp>
          <p:nvSpPr>
            <p:cNvPr id="8" name="Rectangle 7">
              <a:extLst>
                <a:ext uri="{FF2B5EF4-FFF2-40B4-BE49-F238E27FC236}">
                  <a16:creationId xmlns:a16="http://schemas.microsoft.com/office/drawing/2014/main"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7" descr="ti_logo_powerpoint_1_line.png">
              <a:extLst>
                <a:ext uri="{FF2B5EF4-FFF2-40B4-BE49-F238E27FC236}">
                  <a16:creationId xmlns:a16="http://schemas.microsoft.com/office/drawing/2014/main"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4237428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56105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912764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54564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236614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4041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64" y="86"/>
            <a:ext cx="9166479" cy="5143413"/>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dirty="0"/>
              <a:t>Click to edit Master subtitle style</a:t>
            </a:r>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12526"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4447073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solidFill>
                  <a:schemeClr val="bg1"/>
                </a:solidFill>
              </a:defRPr>
            </a:lvl1pPr>
          </a:lstStyle>
          <a:p>
            <a:r>
              <a:rPr lang="en-US" dirty="0"/>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390289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21" cstate="print"/>
            <a:srcRect/>
            <a:stretch>
              <a:fillRect/>
            </a:stretch>
          </p:blipFill>
          <p:spPr bwMode="auto">
            <a:xfrm>
              <a:off x="8593138" y="6440488"/>
              <a:ext cx="1874837" cy="231775"/>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19" r:id="rId1"/>
    <p:sldLayoutId id="2147483726" r:id="rId2"/>
    <p:sldLayoutId id="2147483727" r:id="rId3"/>
    <p:sldLayoutId id="2147483728" r:id="rId4"/>
    <p:sldLayoutId id="2147483729" r:id="rId5"/>
    <p:sldLayoutId id="2147483730" r:id="rId6"/>
    <p:sldLayoutId id="2147483725" r:id="rId7"/>
    <p:sldLayoutId id="2147483733"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34" r:id="rId19"/>
  </p:sldLayoutIdLst>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35.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5.png"/><Relationship Id="rId5" Type="http://schemas.openxmlformats.org/officeDocument/2006/relationships/image" Target="../media/image37.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43.png"/><Relationship Id="rId5" Type="http://schemas.openxmlformats.org/officeDocument/2006/relationships/image" Target="../media/image42.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52.png"/><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image" Target="../media/image51.emf"/><Relationship Id="rId5" Type="http://schemas.openxmlformats.org/officeDocument/2006/relationships/oleObject" Target="../embeddings/oleObject2.bin"/><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52.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40.png"/><Relationship Id="rId4" Type="http://schemas.openxmlformats.org/officeDocument/2006/relationships/image" Target="../media/image3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35.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8.png"/><Relationship Id="rId7" Type="http://schemas.openxmlformats.org/officeDocument/2006/relationships/image" Target="../media/image360.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50.png"/><Relationship Id="rId5" Type="http://schemas.openxmlformats.org/officeDocument/2006/relationships/image" Target="../media/image341.png"/></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1.xml"/><Relationship Id="rId7" Type="http://schemas.openxmlformats.org/officeDocument/2006/relationships/image" Target="../media/image360.png"/><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350.png"/><Relationship Id="rId5" Type="http://schemas.openxmlformats.org/officeDocument/2006/relationships/image" Target="../media/image341.png"/><Relationship Id="rId4" Type="http://schemas.openxmlformats.org/officeDocument/2006/relationships/image" Target="../media/image58.png"/><Relationship Id="rId9" Type="http://schemas.openxmlformats.org/officeDocument/2006/relationships/image" Target="../media/image59.emf"/></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image" Target="../media/image44.png"/><Relationship Id="rId1" Type="http://schemas.openxmlformats.org/officeDocument/2006/relationships/slideLayout" Target="../slideLayouts/slideLayout9.xml"/><Relationship Id="rId4" Type="http://schemas.openxmlformats.org/officeDocument/2006/relationships/image" Target="../media/image67.tiff"/></Relationships>
</file>

<file path=ppt/slides/_rels/slide28.xml.rels><?xml version="1.0" encoding="UTF-8" standalone="yes"?>
<Relationships xmlns="http://schemas.openxmlformats.org/package/2006/relationships"><Relationship Id="rId3" Type="http://schemas.openxmlformats.org/officeDocument/2006/relationships/image" Target="../media/image67.tif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image" Target="../media/image59.emf"/><Relationship Id="rId5" Type="http://schemas.openxmlformats.org/officeDocument/2006/relationships/oleObject" Target="../embeddings/oleObject4.bin"/><Relationship Id="rId4" Type="http://schemas.openxmlformats.org/officeDocument/2006/relationships/image" Target="../media/image68.tiff"/></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9.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18" Type="http://schemas.openxmlformats.org/officeDocument/2006/relationships/image" Target="../media/image27.jpeg"/><Relationship Id="rId3" Type="http://schemas.openxmlformats.org/officeDocument/2006/relationships/image" Target="../media/image12.jpeg"/><Relationship Id="rId21" Type="http://schemas.openxmlformats.org/officeDocument/2006/relationships/image" Target="../media/image30.jpeg"/><Relationship Id="rId7" Type="http://schemas.openxmlformats.org/officeDocument/2006/relationships/image" Target="../media/image16.jpeg"/><Relationship Id="rId12" Type="http://schemas.openxmlformats.org/officeDocument/2006/relationships/image" Target="../media/image21.jpeg"/><Relationship Id="rId17" Type="http://schemas.openxmlformats.org/officeDocument/2006/relationships/image" Target="../media/image26.jpeg"/><Relationship Id="rId2" Type="http://schemas.openxmlformats.org/officeDocument/2006/relationships/notesSlide" Target="../notesSlides/notesSlide3.xml"/><Relationship Id="rId16" Type="http://schemas.openxmlformats.org/officeDocument/2006/relationships/image" Target="../media/image25.png"/><Relationship Id="rId20" Type="http://schemas.openxmlformats.org/officeDocument/2006/relationships/image" Target="../media/image29.jpeg"/><Relationship Id="rId1" Type="http://schemas.openxmlformats.org/officeDocument/2006/relationships/slideLayout" Target="../slideLayouts/slideLayout11.xml"/><Relationship Id="rId6" Type="http://schemas.openxmlformats.org/officeDocument/2006/relationships/image" Target="../media/image15.png"/><Relationship Id="rId11" Type="http://schemas.openxmlformats.org/officeDocument/2006/relationships/image" Target="../media/image20.jpeg"/><Relationship Id="rId5" Type="http://schemas.openxmlformats.org/officeDocument/2006/relationships/image" Target="../media/image14.jpeg"/><Relationship Id="rId15" Type="http://schemas.openxmlformats.org/officeDocument/2006/relationships/image" Target="../media/image24.jpeg"/><Relationship Id="rId10" Type="http://schemas.openxmlformats.org/officeDocument/2006/relationships/image" Target="../media/image19.jpeg"/><Relationship Id="rId19" Type="http://schemas.openxmlformats.org/officeDocument/2006/relationships/image" Target="../media/image28.jpe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33.png"/><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4"/>
          <p:cNvSpPr>
            <a:spLocks noGrp="1" noChangeArrowheads="1"/>
          </p:cNvSpPr>
          <p:nvPr>
            <p:ph type="sldNum" sz="quarter" idx="10"/>
          </p:nvPr>
        </p:nvSpPr>
        <p:spPr/>
        <p:txBody>
          <a:bodyPr/>
          <a:lstStyle/>
          <a:p>
            <a:fld id="{07B5736C-021E-4EDA-A2F9-FF199D20DBAA}" type="slidenum">
              <a:rPr lang="en-US" smtClean="0"/>
              <a:pPr/>
              <a:t>1</a:t>
            </a:fld>
            <a:endParaRPr lang="en-US"/>
          </a:p>
        </p:txBody>
      </p:sp>
      <p:pic>
        <p:nvPicPr>
          <p:cNvPr id="6" name="Picture 5">
            <a:extLst>
              <a:ext uri="{FF2B5EF4-FFF2-40B4-BE49-F238E27FC236}">
                <a16:creationId xmlns:a16="http://schemas.microsoft.com/office/drawing/2014/main" id="{F15EA31D-0FC1-B845-B32F-B052B1C966CD}"/>
              </a:ext>
            </a:extLst>
          </p:cNvPr>
          <p:cNvPicPr>
            <a:picLocks noChangeAspect="1"/>
          </p:cNvPicPr>
          <p:nvPr/>
        </p:nvPicPr>
        <p:blipFill>
          <a:blip r:embed="rId3"/>
          <a:stretch>
            <a:fillRect/>
          </a:stretch>
        </p:blipFill>
        <p:spPr>
          <a:xfrm>
            <a:off x="5637" y="0"/>
            <a:ext cx="9132725" cy="5143500"/>
          </a:xfrm>
          <a:prstGeom prst="rect">
            <a:avLst/>
          </a:prstGeom>
        </p:spPr>
      </p:pic>
    </p:spTree>
    <p:extLst>
      <p:ext uri="{BB962C8B-B14F-4D97-AF65-F5344CB8AC3E}">
        <p14:creationId xmlns:p14="http://schemas.microsoft.com/office/powerpoint/2010/main" val="984415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17674" b="11916"/>
          <a:stretch/>
        </p:blipFill>
        <p:spPr bwMode="auto">
          <a:xfrm>
            <a:off x="3473333" y="920417"/>
            <a:ext cx="5050819" cy="3006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369" y="936846"/>
            <a:ext cx="2960557" cy="2465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sz="half" idx="1"/>
          </p:nvPr>
        </p:nvSpPr>
        <p:spPr>
          <a:xfrm>
            <a:off x="171069" y="3640509"/>
            <a:ext cx="2827781" cy="960239"/>
          </a:xfrm>
          <a:solidFill>
            <a:schemeClr val="tx1">
              <a:lumMod val="65000"/>
              <a:lumOff val="35000"/>
            </a:schemeClr>
          </a:solidFill>
          <a:ln>
            <a:solidFill>
              <a:schemeClr val="bg1">
                <a:lumMod val="75000"/>
              </a:schemeClr>
            </a:solidFill>
          </a:ln>
        </p:spPr>
        <p:txBody>
          <a:bodyPr wrap="square" rtlCol="0">
            <a:spAutoFit/>
          </a:bodyPr>
          <a:lstStyle/>
          <a:p>
            <a:pPr marL="0" indent="0" fontAlgn="base">
              <a:lnSpc>
                <a:spcPct val="150000"/>
              </a:lnSpc>
              <a:spcBef>
                <a:spcPct val="0"/>
              </a:spcBef>
              <a:spcAft>
                <a:spcPct val="0"/>
              </a:spcAft>
              <a:buNone/>
            </a:pPr>
            <a:r>
              <a:rPr lang="en-US" sz="1400" b="1" dirty="0">
                <a:solidFill>
                  <a:schemeClr val="bg1"/>
                </a:solidFill>
                <a:latin typeface="+mj-lt"/>
              </a:rPr>
              <a:t>Design guidelines</a:t>
            </a:r>
          </a:p>
          <a:p>
            <a:pPr fontAlgn="base">
              <a:lnSpc>
                <a:spcPct val="130000"/>
              </a:lnSpc>
              <a:spcBef>
                <a:spcPct val="0"/>
              </a:spcBef>
              <a:spcAft>
                <a:spcPct val="0"/>
              </a:spcAft>
            </a:pPr>
            <a:r>
              <a:rPr lang="en-US" sz="1400" b="1" dirty="0">
                <a:solidFill>
                  <a:schemeClr val="bg1"/>
                </a:solidFill>
                <a:latin typeface="+mj-lt"/>
              </a:rPr>
              <a:t>Reduce R</a:t>
            </a:r>
            <a:r>
              <a:rPr lang="en-US" sz="1400" b="1" baseline="-25000" dirty="0">
                <a:solidFill>
                  <a:schemeClr val="bg1"/>
                </a:solidFill>
                <a:latin typeface="+mj-lt"/>
              </a:rPr>
              <a:t>Boot</a:t>
            </a:r>
          </a:p>
          <a:p>
            <a:pPr fontAlgn="base">
              <a:lnSpc>
                <a:spcPct val="130000"/>
              </a:lnSpc>
              <a:spcBef>
                <a:spcPct val="0"/>
              </a:spcBef>
              <a:spcAft>
                <a:spcPct val="0"/>
              </a:spcAft>
            </a:pPr>
            <a:r>
              <a:rPr lang="en-US" sz="1400" b="1" dirty="0">
                <a:solidFill>
                  <a:schemeClr val="bg1"/>
                </a:solidFill>
                <a:latin typeface="+mj-lt"/>
              </a:rPr>
              <a:t>Minimum top switch ON time</a:t>
            </a:r>
          </a:p>
        </p:txBody>
      </p:sp>
      <p:sp>
        <p:nvSpPr>
          <p:cNvPr id="9" name="Freeform 8"/>
          <p:cNvSpPr/>
          <p:nvPr/>
        </p:nvSpPr>
        <p:spPr>
          <a:xfrm>
            <a:off x="922020" y="788921"/>
            <a:ext cx="2141598" cy="2608413"/>
          </a:xfrm>
          <a:custGeom>
            <a:avLst/>
            <a:gdLst>
              <a:gd name="connsiteX0" fmla="*/ 0 w 2141598"/>
              <a:gd name="connsiteY0" fmla="*/ 0 h 2042160"/>
              <a:gd name="connsiteX1" fmla="*/ 1196340 w 2141598"/>
              <a:gd name="connsiteY1" fmla="*/ 7620 h 2042160"/>
              <a:gd name="connsiteX2" fmla="*/ 1295400 w 2141598"/>
              <a:gd name="connsiteY2" fmla="*/ 22860 h 2042160"/>
              <a:gd name="connsiteX3" fmla="*/ 1333500 w 2141598"/>
              <a:gd name="connsiteY3" fmla="*/ 45720 h 2042160"/>
              <a:gd name="connsiteX4" fmla="*/ 1341120 w 2141598"/>
              <a:gd name="connsiteY4" fmla="*/ 99060 h 2042160"/>
              <a:gd name="connsiteX5" fmla="*/ 1363980 w 2141598"/>
              <a:gd name="connsiteY5" fmla="*/ 175260 h 2042160"/>
              <a:gd name="connsiteX6" fmla="*/ 1371600 w 2141598"/>
              <a:gd name="connsiteY6" fmla="*/ 434340 h 2042160"/>
              <a:gd name="connsiteX7" fmla="*/ 1379220 w 2141598"/>
              <a:gd name="connsiteY7" fmla="*/ 464820 h 2042160"/>
              <a:gd name="connsiteX8" fmla="*/ 1371600 w 2141598"/>
              <a:gd name="connsiteY8" fmla="*/ 929640 h 2042160"/>
              <a:gd name="connsiteX9" fmla="*/ 1379220 w 2141598"/>
              <a:gd name="connsiteY9" fmla="*/ 1089660 h 2042160"/>
              <a:gd name="connsiteX10" fmla="*/ 1394460 w 2141598"/>
              <a:gd name="connsiteY10" fmla="*/ 1112520 h 2042160"/>
              <a:gd name="connsiteX11" fmla="*/ 1417320 w 2141598"/>
              <a:gd name="connsiteY11" fmla="*/ 1120140 h 2042160"/>
              <a:gd name="connsiteX12" fmla="*/ 1455420 w 2141598"/>
              <a:gd name="connsiteY12" fmla="*/ 1173480 h 2042160"/>
              <a:gd name="connsiteX13" fmla="*/ 1485900 w 2141598"/>
              <a:gd name="connsiteY13" fmla="*/ 1226820 h 2042160"/>
              <a:gd name="connsiteX14" fmla="*/ 1516380 w 2141598"/>
              <a:gd name="connsiteY14" fmla="*/ 1264920 h 2042160"/>
              <a:gd name="connsiteX15" fmla="*/ 1584960 w 2141598"/>
              <a:gd name="connsiteY15" fmla="*/ 1310640 h 2042160"/>
              <a:gd name="connsiteX16" fmla="*/ 1607820 w 2141598"/>
              <a:gd name="connsiteY16" fmla="*/ 1325880 h 2042160"/>
              <a:gd name="connsiteX17" fmla="*/ 1714500 w 2141598"/>
              <a:gd name="connsiteY17" fmla="*/ 1341120 h 2042160"/>
              <a:gd name="connsiteX18" fmla="*/ 1950720 w 2141598"/>
              <a:gd name="connsiteY18" fmla="*/ 1348740 h 2042160"/>
              <a:gd name="connsiteX19" fmla="*/ 1973580 w 2141598"/>
              <a:gd name="connsiteY19" fmla="*/ 1356360 h 2042160"/>
              <a:gd name="connsiteX20" fmla="*/ 2042160 w 2141598"/>
              <a:gd name="connsiteY20" fmla="*/ 1394460 h 2042160"/>
              <a:gd name="connsiteX21" fmla="*/ 2049780 w 2141598"/>
              <a:gd name="connsiteY21" fmla="*/ 1417320 h 2042160"/>
              <a:gd name="connsiteX22" fmla="*/ 2072640 w 2141598"/>
              <a:gd name="connsiteY22" fmla="*/ 1440180 h 2042160"/>
              <a:gd name="connsiteX23" fmla="*/ 2095500 w 2141598"/>
              <a:gd name="connsiteY23" fmla="*/ 1470660 h 2042160"/>
              <a:gd name="connsiteX24" fmla="*/ 2103120 w 2141598"/>
              <a:gd name="connsiteY24" fmla="*/ 1501140 h 2042160"/>
              <a:gd name="connsiteX25" fmla="*/ 2110740 w 2141598"/>
              <a:gd name="connsiteY25" fmla="*/ 1524000 h 2042160"/>
              <a:gd name="connsiteX26" fmla="*/ 2118360 w 2141598"/>
              <a:gd name="connsiteY26" fmla="*/ 1584960 h 2042160"/>
              <a:gd name="connsiteX27" fmla="*/ 2133600 w 2141598"/>
              <a:gd name="connsiteY27" fmla="*/ 1653540 h 2042160"/>
              <a:gd name="connsiteX28" fmla="*/ 2133600 w 2141598"/>
              <a:gd name="connsiteY28" fmla="*/ 1981200 h 2042160"/>
              <a:gd name="connsiteX29" fmla="*/ 2103120 w 2141598"/>
              <a:gd name="connsiteY29" fmla="*/ 2026920 h 2042160"/>
              <a:gd name="connsiteX30" fmla="*/ 2095500 w 2141598"/>
              <a:gd name="connsiteY30" fmla="*/ 2042160 h 204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41598" h="2042160">
                <a:moveTo>
                  <a:pt x="0" y="0"/>
                </a:moveTo>
                <a:lnTo>
                  <a:pt x="1196340" y="7620"/>
                </a:lnTo>
                <a:cubicBezTo>
                  <a:pt x="1242444" y="8175"/>
                  <a:pt x="1257579" y="13405"/>
                  <a:pt x="1295400" y="22860"/>
                </a:cubicBezTo>
                <a:cubicBezTo>
                  <a:pt x="1308100" y="30480"/>
                  <a:pt x="1325880" y="33020"/>
                  <a:pt x="1333500" y="45720"/>
                </a:cubicBezTo>
                <a:cubicBezTo>
                  <a:pt x="1342741" y="61121"/>
                  <a:pt x="1338167" y="81344"/>
                  <a:pt x="1341120" y="99060"/>
                </a:cubicBezTo>
                <a:cubicBezTo>
                  <a:pt x="1348479" y="143214"/>
                  <a:pt x="1347039" y="132907"/>
                  <a:pt x="1363980" y="175260"/>
                </a:cubicBezTo>
                <a:cubicBezTo>
                  <a:pt x="1366520" y="261620"/>
                  <a:pt x="1367059" y="348062"/>
                  <a:pt x="1371600" y="434340"/>
                </a:cubicBezTo>
                <a:cubicBezTo>
                  <a:pt x="1372150" y="444798"/>
                  <a:pt x="1379220" y="454347"/>
                  <a:pt x="1379220" y="464820"/>
                </a:cubicBezTo>
                <a:cubicBezTo>
                  <a:pt x="1379220" y="619781"/>
                  <a:pt x="1374140" y="774700"/>
                  <a:pt x="1371600" y="929640"/>
                </a:cubicBezTo>
                <a:cubicBezTo>
                  <a:pt x="1374140" y="982980"/>
                  <a:pt x="1372596" y="1036672"/>
                  <a:pt x="1379220" y="1089660"/>
                </a:cubicBezTo>
                <a:cubicBezTo>
                  <a:pt x="1380356" y="1098747"/>
                  <a:pt x="1387309" y="1106799"/>
                  <a:pt x="1394460" y="1112520"/>
                </a:cubicBezTo>
                <a:cubicBezTo>
                  <a:pt x="1400732" y="1117538"/>
                  <a:pt x="1409700" y="1117600"/>
                  <a:pt x="1417320" y="1120140"/>
                </a:cubicBezTo>
                <a:cubicBezTo>
                  <a:pt x="1422497" y="1127043"/>
                  <a:pt x="1449849" y="1162338"/>
                  <a:pt x="1455420" y="1173480"/>
                </a:cubicBezTo>
                <a:cubicBezTo>
                  <a:pt x="1484510" y="1231660"/>
                  <a:pt x="1430623" y="1153118"/>
                  <a:pt x="1485900" y="1226820"/>
                </a:cubicBezTo>
                <a:cubicBezTo>
                  <a:pt x="1500735" y="1271324"/>
                  <a:pt x="1481913" y="1230453"/>
                  <a:pt x="1516380" y="1264920"/>
                </a:cubicBezTo>
                <a:cubicBezTo>
                  <a:pt x="1565128" y="1313668"/>
                  <a:pt x="1506638" y="1284533"/>
                  <a:pt x="1584960" y="1310640"/>
                </a:cubicBezTo>
                <a:cubicBezTo>
                  <a:pt x="1592580" y="1315720"/>
                  <a:pt x="1599402" y="1322272"/>
                  <a:pt x="1607820" y="1325880"/>
                </a:cubicBezTo>
                <a:cubicBezTo>
                  <a:pt x="1632297" y="1336370"/>
                  <a:pt x="1702874" y="1340553"/>
                  <a:pt x="1714500" y="1341120"/>
                </a:cubicBezTo>
                <a:cubicBezTo>
                  <a:pt x="1793187" y="1344958"/>
                  <a:pt x="1871980" y="1346200"/>
                  <a:pt x="1950720" y="1348740"/>
                </a:cubicBezTo>
                <a:cubicBezTo>
                  <a:pt x="1958340" y="1351280"/>
                  <a:pt x="1966559" y="1352459"/>
                  <a:pt x="1973580" y="1356360"/>
                </a:cubicBezTo>
                <a:cubicBezTo>
                  <a:pt x="2052185" y="1400029"/>
                  <a:pt x="1990434" y="1377218"/>
                  <a:pt x="2042160" y="1394460"/>
                </a:cubicBezTo>
                <a:cubicBezTo>
                  <a:pt x="2044700" y="1402080"/>
                  <a:pt x="2045325" y="1410637"/>
                  <a:pt x="2049780" y="1417320"/>
                </a:cubicBezTo>
                <a:cubicBezTo>
                  <a:pt x="2055758" y="1426286"/>
                  <a:pt x="2065627" y="1431998"/>
                  <a:pt x="2072640" y="1440180"/>
                </a:cubicBezTo>
                <a:cubicBezTo>
                  <a:pt x="2080905" y="1449823"/>
                  <a:pt x="2087880" y="1460500"/>
                  <a:pt x="2095500" y="1470660"/>
                </a:cubicBezTo>
                <a:cubicBezTo>
                  <a:pt x="2098040" y="1480820"/>
                  <a:pt x="2100243" y="1491070"/>
                  <a:pt x="2103120" y="1501140"/>
                </a:cubicBezTo>
                <a:cubicBezTo>
                  <a:pt x="2105327" y="1508863"/>
                  <a:pt x="2109303" y="1516097"/>
                  <a:pt x="2110740" y="1524000"/>
                </a:cubicBezTo>
                <a:cubicBezTo>
                  <a:pt x="2114403" y="1544148"/>
                  <a:pt x="2114801" y="1564793"/>
                  <a:pt x="2118360" y="1584960"/>
                </a:cubicBezTo>
                <a:cubicBezTo>
                  <a:pt x="2122430" y="1608021"/>
                  <a:pt x="2128520" y="1630680"/>
                  <a:pt x="2133600" y="1653540"/>
                </a:cubicBezTo>
                <a:cubicBezTo>
                  <a:pt x="2141962" y="1812417"/>
                  <a:pt x="2146344" y="1809160"/>
                  <a:pt x="2133600" y="1981200"/>
                </a:cubicBezTo>
                <a:cubicBezTo>
                  <a:pt x="2131590" y="2008329"/>
                  <a:pt x="2119560" y="2006370"/>
                  <a:pt x="2103120" y="2026920"/>
                </a:cubicBezTo>
                <a:cubicBezTo>
                  <a:pt x="2099572" y="2031355"/>
                  <a:pt x="2098040" y="2037080"/>
                  <a:pt x="2095500" y="204216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5682645" y="2680005"/>
            <a:ext cx="330019" cy="415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295865" y="2713624"/>
            <a:ext cx="330019" cy="3822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1066800" y="1040524"/>
            <a:ext cx="518160" cy="3352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p:cNvSpPr txBox="1">
            <a:spLocks/>
          </p:cNvSpPr>
          <p:nvPr/>
        </p:nvSpPr>
        <p:spPr>
          <a:xfrm>
            <a:off x="3320449" y="3999894"/>
            <a:ext cx="5714451" cy="71765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auto">
              <a:spcAft>
                <a:spcPts val="0"/>
              </a:spcAft>
              <a:buBlip>
                <a:blip r:embed="rId5"/>
              </a:buBlip>
            </a:pPr>
            <a:r>
              <a:rPr lang="en-US" dirty="0">
                <a:cs typeface="Arial" panose="020B0604020202020204" pitchFamily="34" charset="0"/>
              </a:rPr>
              <a:t>HS waveform – inconsistent HS signal</a:t>
            </a:r>
          </a:p>
          <a:p>
            <a:pPr fontAlgn="auto">
              <a:spcAft>
                <a:spcPts val="0"/>
              </a:spcAft>
              <a:buBlip>
                <a:blip r:embed="rId5"/>
              </a:buBlip>
            </a:pPr>
            <a:r>
              <a:rPr lang="en-US" dirty="0">
                <a:cs typeface="Arial" panose="020B0604020202020204" pitchFamily="34" charset="0"/>
              </a:rPr>
              <a:t>Very short LO duty cycle – partially charged C</a:t>
            </a:r>
            <a:r>
              <a:rPr lang="en-US" baseline="-25000" dirty="0">
                <a:cs typeface="Arial" panose="020B0604020202020204" pitchFamily="34" charset="0"/>
              </a:rPr>
              <a:t>Boot</a:t>
            </a:r>
          </a:p>
        </p:txBody>
      </p:sp>
      <p:sp>
        <p:nvSpPr>
          <p:cNvPr id="3" name="Right Arrow 2"/>
          <p:cNvSpPr/>
          <p:nvPr/>
        </p:nvSpPr>
        <p:spPr>
          <a:xfrm rot="2976280">
            <a:off x="3894215" y="2236886"/>
            <a:ext cx="279764" cy="2237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#2 What is wrong with switch node waveform? </a:t>
            </a:r>
            <a:endParaRPr lang="en-US" sz="2800" kern="0" dirty="0"/>
          </a:p>
        </p:txBody>
      </p:sp>
      <p:sp>
        <p:nvSpPr>
          <p:cNvPr id="17" name="Title 1"/>
          <p:cNvSpPr txBox="1">
            <a:spLocks/>
          </p:cNvSpPr>
          <p:nvPr/>
        </p:nvSpPr>
        <p:spPr>
          <a:xfrm>
            <a:off x="7373740" y="570610"/>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Tree>
    <p:extLst>
      <p:ext uri="{BB962C8B-B14F-4D97-AF65-F5344CB8AC3E}">
        <p14:creationId xmlns:p14="http://schemas.microsoft.com/office/powerpoint/2010/main" val="246223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9"/>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bg/>
                                          </p:spTgt>
                                        </p:tgtEl>
                                        <p:attrNameLst>
                                          <p:attrName>style.visibility</p:attrName>
                                        </p:attrNameLst>
                                      </p:cBhvr>
                                      <p:to>
                                        <p:strVal val="visible"/>
                                      </p:to>
                                    </p:set>
                                    <p:animEffect transition="in" filter="fade">
                                      <p:cBhvr>
                                        <p:cTn id="25" dur="500"/>
                                        <p:tgtEl>
                                          <p:spTgt spid="7">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Effect transition="in" filter="fade">
                                      <p:cBhvr>
                                        <p:cTn id="31" dur="500"/>
                                        <p:tgtEl>
                                          <p:spTgt spid="7">
                                            <p:txEl>
                                              <p:pRg st="1" end="1"/>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fade">
                                      <p:cBhvr>
                                        <p:cTn id="34"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9" grpId="0" animBg="1"/>
      <p:bldP spid="13"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238" y="1497764"/>
            <a:ext cx="851202" cy="1325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p:txBody>
          <a:bodyPr/>
          <a:lstStyle/>
          <a:p>
            <a:endParaRPr lang="en-US" dirty="0"/>
          </a:p>
          <a:p>
            <a:endParaRPr lang="en-US" dirty="0"/>
          </a:p>
        </p:txBody>
      </p:sp>
      <p:sp>
        <p:nvSpPr>
          <p:cNvPr id="5" name="Rectangle 2"/>
          <p:cNvSpPr>
            <a:spLocks noChangeArrowheads="1"/>
          </p:cNvSpPr>
          <p:nvPr/>
        </p:nvSpPr>
        <p:spPr bwMode="auto">
          <a:xfrm>
            <a:off x="0" y="-1321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4102"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8962" t="17800" r="29141" b="8789"/>
          <a:stretch/>
        </p:blipFill>
        <p:spPr bwMode="auto">
          <a:xfrm>
            <a:off x="4525799" y="779608"/>
            <a:ext cx="4164176" cy="3023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190" y="869213"/>
            <a:ext cx="2747930" cy="2512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a:cxnSpLocks/>
          </p:cNvCxnSpPr>
          <p:nvPr/>
        </p:nvCxnSpPr>
        <p:spPr>
          <a:xfrm flipH="1">
            <a:off x="3168502" y="2059195"/>
            <a:ext cx="702835" cy="2543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Freeform 13"/>
          <p:cNvSpPr/>
          <p:nvPr/>
        </p:nvSpPr>
        <p:spPr>
          <a:xfrm>
            <a:off x="1184530" y="890408"/>
            <a:ext cx="1879087" cy="2591932"/>
          </a:xfrm>
          <a:custGeom>
            <a:avLst/>
            <a:gdLst>
              <a:gd name="connsiteX0" fmla="*/ 0 w 2141598"/>
              <a:gd name="connsiteY0" fmla="*/ 0 h 2042160"/>
              <a:gd name="connsiteX1" fmla="*/ 1196340 w 2141598"/>
              <a:gd name="connsiteY1" fmla="*/ 7620 h 2042160"/>
              <a:gd name="connsiteX2" fmla="*/ 1295400 w 2141598"/>
              <a:gd name="connsiteY2" fmla="*/ 22860 h 2042160"/>
              <a:gd name="connsiteX3" fmla="*/ 1333500 w 2141598"/>
              <a:gd name="connsiteY3" fmla="*/ 45720 h 2042160"/>
              <a:gd name="connsiteX4" fmla="*/ 1341120 w 2141598"/>
              <a:gd name="connsiteY4" fmla="*/ 99060 h 2042160"/>
              <a:gd name="connsiteX5" fmla="*/ 1363980 w 2141598"/>
              <a:gd name="connsiteY5" fmla="*/ 175260 h 2042160"/>
              <a:gd name="connsiteX6" fmla="*/ 1371600 w 2141598"/>
              <a:gd name="connsiteY6" fmla="*/ 434340 h 2042160"/>
              <a:gd name="connsiteX7" fmla="*/ 1379220 w 2141598"/>
              <a:gd name="connsiteY7" fmla="*/ 464820 h 2042160"/>
              <a:gd name="connsiteX8" fmla="*/ 1371600 w 2141598"/>
              <a:gd name="connsiteY8" fmla="*/ 929640 h 2042160"/>
              <a:gd name="connsiteX9" fmla="*/ 1379220 w 2141598"/>
              <a:gd name="connsiteY9" fmla="*/ 1089660 h 2042160"/>
              <a:gd name="connsiteX10" fmla="*/ 1394460 w 2141598"/>
              <a:gd name="connsiteY10" fmla="*/ 1112520 h 2042160"/>
              <a:gd name="connsiteX11" fmla="*/ 1417320 w 2141598"/>
              <a:gd name="connsiteY11" fmla="*/ 1120140 h 2042160"/>
              <a:gd name="connsiteX12" fmla="*/ 1455420 w 2141598"/>
              <a:gd name="connsiteY12" fmla="*/ 1173480 h 2042160"/>
              <a:gd name="connsiteX13" fmla="*/ 1485900 w 2141598"/>
              <a:gd name="connsiteY13" fmla="*/ 1226820 h 2042160"/>
              <a:gd name="connsiteX14" fmla="*/ 1516380 w 2141598"/>
              <a:gd name="connsiteY14" fmla="*/ 1264920 h 2042160"/>
              <a:gd name="connsiteX15" fmla="*/ 1584960 w 2141598"/>
              <a:gd name="connsiteY15" fmla="*/ 1310640 h 2042160"/>
              <a:gd name="connsiteX16" fmla="*/ 1607820 w 2141598"/>
              <a:gd name="connsiteY16" fmla="*/ 1325880 h 2042160"/>
              <a:gd name="connsiteX17" fmla="*/ 1714500 w 2141598"/>
              <a:gd name="connsiteY17" fmla="*/ 1341120 h 2042160"/>
              <a:gd name="connsiteX18" fmla="*/ 1950720 w 2141598"/>
              <a:gd name="connsiteY18" fmla="*/ 1348740 h 2042160"/>
              <a:gd name="connsiteX19" fmla="*/ 1973580 w 2141598"/>
              <a:gd name="connsiteY19" fmla="*/ 1356360 h 2042160"/>
              <a:gd name="connsiteX20" fmla="*/ 2042160 w 2141598"/>
              <a:gd name="connsiteY20" fmla="*/ 1394460 h 2042160"/>
              <a:gd name="connsiteX21" fmla="*/ 2049780 w 2141598"/>
              <a:gd name="connsiteY21" fmla="*/ 1417320 h 2042160"/>
              <a:gd name="connsiteX22" fmla="*/ 2072640 w 2141598"/>
              <a:gd name="connsiteY22" fmla="*/ 1440180 h 2042160"/>
              <a:gd name="connsiteX23" fmla="*/ 2095500 w 2141598"/>
              <a:gd name="connsiteY23" fmla="*/ 1470660 h 2042160"/>
              <a:gd name="connsiteX24" fmla="*/ 2103120 w 2141598"/>
              <a:gd name="connsiteY24" fmla="*/ 1501140 h 2042160"/>
              <a:gd name="connsiteX25" fmla="*/ 2110740 w 2141598"/>
              <a:gd name="connsiteY25" fmla="*/ 1524000 h 2042160"/>
              <a:gd name="connsiteX26" fmla="*/ 2118360 w 2141598"/>
              <a:gd name="connsiteY26" fmla="*/ 1584960 h 2042160"/>
              <a:gd name="connsiteX27" fmla="*/ 2133600 w 2141598"/>
              <a:gd name="connsiteY27" fmla="*/ 1653540 h 2042160"/>
              <a:gd name="connsiteX28" fmla="*/ 2133600 w 2141598"/>
              <a:gd name="connsiteY28" fmla="*/ 1981200 h 2042160"/>
              <a:gd name="connsiteX29" fmla="*/ 2103120 w 2141598"/>
              <a:gd name="connsiteY29" fmla="*/ 2026920 h 2042160"/>
              <a:gd name="connsiteX30" fmla="*/ 2095500 w 2141598"/>
              <a:gd name="connsiteY30" fmla="*/ 2042160 h 204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41598" h="2042160">
                <a:moveTo>
                  <a:pt x="0" y="0"/>
                </a:moveTo>
                <a:lnTo>
                  <a:pt x="1196340" y="7620"/>
                </a:lnTo>
                <a:cubicBezTo>
                  <a:pt x="1242444" y="8175"/>
                  <a:pt x="1257579" y="13405"/>
                  <a:pt x="1295400" y="22860"/>
                </a:cubicBezTo>
                <a:cubicBezTo>
                  <a:pt x="1308100" y="30480"/>
                  <a:pt x="1325880" y="33020"/>
                  <a:pt x="1333500" y="45720"/>
                </a:cubicBezTo>
                <a:cubicBezTo>
                  <a:pt x="1342741" y="61121"/>
                  <a:pt x="1338167" y="81344"/>
                  <a:pt x="1341120" y="99060"/>
                </a:cubicBezTo>
                <a:cubicBezTo>
                  <a:pt x="1348479" y="143214"/>
                  <a:pt x="1347039" y="132907"/>
                  <a:pt x="1363980" y="175260"/>
                </a:cubicBezTo>
                <a:cubicBezTo>
                  <a:pt x="1366520" y="261620"/>
                  <a:pt x="1367059" y="348062"/>
                  <a:pt x="1371600" y="434340"/>
                </a:cubicBezTo>
                <a:cubicBezTo>
                  <a:pt x="1372150" y="444798"/>
                  <a:pt x="1379220" y="454347"/>
                  <a:pt x="1379220" y="464820"/>
                </a:cubicBezTo>
                <a:cubicBezTo>
                  <a:pt x="1379220" y="619781"/>
                  <a:pt x="1374140" y="774700"/>
                  <a:pt x="1371600" y="929640"/>
                </a:cubicBezTo>
                <a:cubicBezTo>
                  <a:pt x="1374140" y="982980"/>
                  <a:pt x="1372596" y="1036672"/>
                  <a:pt x="1379220" y="1089660"/>
                </a:cubicBezTo>
                <a:cubicBezTo>
                  <a:pt x="1380356" y="1098747"/>
                  <a:pt x="1387309" y="1106799"/>
                  <a:pt x="1394460" y="1112520"/>
                </a:cubicBezTo>
                <a:cubicBezTo>
                  <a:pt x="1400732" y="1117538"/>
                  <a:pt x="1409700" y="1117600"/>
                  <a:pt x="1417320" y="1120140"/>
                </a:cubicBezTo>
                <a:cubicBezTo>
                  <a:pt x="1422497" y="1127043"/>
                  <a:pt x="1449849" y="1162338"/>
                  <a:pt x="1455420" y="1173480"/>
                </a:cubicBezTo>
                <a:cubicBezTo>
                  <a:pt x="1484510" y="1231660"/>
                  <a:pt x="1430623" y="1153118"/>
                  <a:pt x="1485900" y="1226820"/>
                </a:cubicBezTo>
                <a:cubicBezTo>
                  <a:pt x="1500735" y="1271324"/>
                  <a:pt x="1481913" y="1230453"/>
                  <a:pt x="1516380" y="1264920"/>
                </a:cubicBezTo>
                <a:cubicBezTo>
                  <a:pt x="1565128" y="1313668"/>
                  <a:pt x="1506638" y="1284533"/>
                  <a:pt x="1584960" y="1310640"/>
                </a:cubicBezTo>
                <a:cubicBezTo>
                  <a:pt x="1592580" y="1315720"/>
                  <a:pt x="1599402" y="1322272"/>
                  <a:pt x="1607820" y="1325880"/>
                </a:cubicBezTo>
                <a:cubicBezTo>
                  <a:pt x="1632297" y="1336370"/>
                  <a:pt x="1702874" y="1340553"/>
                  <a:pt x="1714500" y="1341120"/>
                </a:cubicBezTo>
                <a:cubicBezTo>
                  <a:pt x="1793187" y="1344958"/>
                  <a:pt x="1871980" y="1346200"/>
                  <a:pt x="1950720" y="1348740"/>
                </a:cubicBezTo>
                <a:cubicBezTo>
                  <a:pt x="1958340" y="1351280"/>
                  <a:pt x="1966559" y="1352459"/>
                  <a:pt x="1973580" y="1356360"/>
                </a:cubicBezTo>
                <a:cubicBezTo>
                  <a:pt x="2052185" y="1400029"/>
                  <a:pt x="1990434" y="1377218"/>
                  <a:pt x="2042160" y="1394460"/>
                </a:cubicBezTo>
                <a:cubicBezTo>
                  <a:pt x="2044700" y="1402080"/>
                  <a:pt x="2045325" y="1410637"/>
                  <a:pt x="2049780" y="1417320"/>
                </a:cubicBezTo>
                <a:cubicBezTo>
                  <a:pt x="2055758" y="1426286"/>
                  <a:pt x="2065627" y="1431998"/>
                  <a:pt x="2072640" y="1440180"/>
                </a:cubicBezTo>
                <a:cubicBezTo>
                  <a:pt x="2080905" y="1449823"/>
                  <a:pt x="2087880" y="1460500"/>
                  <a:pt x="2095500" y="1470660"/>
                </a:cubicBezTo>
                <a:cubicBezTo>
                  <a:pt x="2098040" y="1480820"/>
                  <a:pt x="2100243" y="1491070"/>
                  <a:pt x="2103120" y="1501140"/>
                </a:cubicBezTo>
                <a:cubicBezTo>
                  <a:pt x="2105327" y="1508863"/>
                  <a:pt x="2109303" y="1516097"/>
                  <a:pt x="2110740" y="1524000"/>
                </a:cubicBezTo>
                <a:cubicBezTo>
                  <a:pt x="2114403" y="1544148"/>
                  <a:pt x="2114801" y="1564793"/>
                  <a:pt x="2118360" y="1584960"/>
                </a:cubicBezTo>
                <a:cubicBezTo>
                  <a:pt x="2122430" y="1608021"/>
                  <a:pt x="2128520" y="1630680"/>
                  <a:pt x="2133600" y="1653540"/>
                </a:cubicBezTo>
                <a:cubicBezTo>
                  <a:pt x="2141962" y="1812417"/>
                  <a:pt x="2146344" y="1809160"/>
                  <a:pt x="2133600" y="1981200"/>
                </a:cubicBezTo>
                <a:cubicBezTo>
                  <a:pt x="2131590" y="2008329"/>
                  <a:pt x="2119560" y="2006370"/>
                  <a:pt x="2103120" y="2026920"/>
                </a:cubicBezTo>
                <a:cubicBezTo>
                  <a:pt x="2099572" y="2031355"/>
                  <a:pt x="2098040" y="2037080"/>
                  <a:pt x="2095500" y="204216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p:cNvSpPr txBox="1">
            <a:spLocks/>
          </p:cNvSpPr>
          <p:nvPr/>
        </p:nvSpPr>
        <p:spPr>
          <a:xfrm>
            <a:off x="4021455" y="3848100"/>
            <a:ext cx="5046345" cy="80010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auto">
              <a:spcAft>
                <a:spcPts val="0"/>
              </a:spcAft>
              <a:buBlip>
                <a:blip r:embed="rId6"/>
              </a:buBlip>
            </a:pPr>
            <a:r>
              <a:rPr lang="en-US" dirty="0">
                <a:latin typeface="+mj-lt"/>
                <a:cs typeface="Arial" panose="020B0604020202020204" pitchFamily="34" charset="0"/>
              </a:rPr>
              <a:t>HS neg. ringing </a:t>
            </a:r>
            <a:r>
              <a:rPr lang="en-US" dirty="0">
                <a:latin typeface="+mj-lt"/>
                <a:cs typeface="Arial" panose="020B0604020202020204" pitchFamily="34" charset="0"/>
                <a:sym typeface="Wingdings" panose="05000000000000000000" pitchFamily="2" charset="2"/>
              </a:rPr>
              <a:t> </a:t>
            </a:r>
            <a:r>
              <a:rPr lang="en-US" dirty="0">
                <a:latin typeface="+mj-lt"/>
                <a:cs typeface="Arial" panose="020B0604020202020204" pitchFamily="34" charset="0"/>
              </a:rPr>
              <a:t>overcharging the boot cap</a:t>
            </a:r>
          </a:p>
          <a:p>
            <a:pPr fontAlgn="auto">
              <a:spcAft>
                <a:spcPts val="0"/>
              </a:spcAft>
              <a:buBlip>
                <a:blip r:embed="rId6"/>
              </a:buBlip>
            </a:pPr>
            <a:r>
              <a:rPr lang="en-US" dirty="0">
                <a:latin typeface="+mj-lt"/>
                <a:cs typeface="Arial" panose="020B0604020202020204" pitchFamily="34" charset="0"/>
              </a:rPr>
              <a:t>Fast HS slew rate </a:t>
            </a:r>
            <a:r>
              <a:rPr lang="en-US" dirty="0">
                <a:latin typeface="+mj-lt"/>
                <a:cs typeface="Arial" panose="020B0604020202020204" pitchFamily="34" charset="0"/>
                <a:sym typeface="Wingdings" panose="05000000000000000000" pitchFamily="2" charset="2"/>
              </a:rPr>
              <a:t> </a:t>
            </a:r>
            <a:r>
              <a:rPr lang="en-US" dirty="0">
                <a:latin typeface="+mj-lt"/>
                <a:cs typeface="Arial" panose="020B0604020202020204" pitchFamily="34" charset="0"/>
              </a:rPr>
              <a:t>noise and oscillation on HB</a:t>
            </a:r>
          </a:p>
        </p:txBody>
      </p:sp>
      <p:sp>
        <p:nvSpPr>
          <p:cNvPr id="12" name="TextBox 11"/>
          <p:cNvSpPr txBox="1"/>
          <p:nvPr/>
        </p:nvSpPr>
        <p:spPr>
          <a:xfrm>
            <a:off x="4810708" y="3092103"/>
            <a:ext cx="3596128" cy="369332"/>
          </a:xfrm>
          <a:prstGeom prst="rect">
            <a:avLst/>
          </a:prstGeom>
          <a:noFill/>
        </p:spPr>
        <p:txBody>
          <a:bodyPr wrap="square" rtlCol="0">
            <a:spAutoFit/>
          </a:bodyPr>
          <a:lstStyle/>
          <a:p>
            <a:pPr marL="285750" indent="-285750">
              <a:buBlip>
                <a:blip r:embed="rId6"/>
              </a:buBlip>
            </a:pPr>
            <a:r>
              <a:rPr lang="en-US" dirty="0">
                <a:solidFill>
                  <a:schemeClr val="bg1"/>
                </a:solidFill>
              </a:rPr>
              <a:t>Noise and overcharging of HB</a:t>
            </a:r>
          </a:p>
        </p:txBody>
      </p:sp>
      <p:sp>
        <p:nvSpPr>
          <p:cNvPr id="13" name="Content Placeholder 2"/>
          <p:cNvSpPr txBox="1">
            <a:spLocks/>
          </p:cNvSpPr>
          <p:nvPr/>
        </p:nvSpPr>
        <p:spPr>
          <a:xfrm>
            <a:off x="353763" y="3618843"/>
            <a:ext cx="2709854" cy="1021818"/>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lnSpc>
                <a:spcPct val="150000"/>
              </a:lnSpc>
              <a:spcBef>
                <a:spcPct val="0"/>
              </a:spcBef>
              <a:spcAft>
                <a:spcPct val="0"/>
              </a:spcAft>
              <a:buFont typeface="Arial"/>
              <a:buNone/>
            </a:pPr>
            <a:r>
              <a:rPr lang="en-US" sz="1600" b="1" dirty="0">
                <a:solidFill>
                  <a:schemeClr val="bg1"/>
                </a:solidFill>
                <a:latin typeface="+mj-lt"/>
              </a:rPr>
              <a:t>Design guidelines</a:t>
            </a:r>
          </a:p>
          <a:p>
            <a:pPr fontAlgn="base">
              <a:lnSpc>
                <a:spcPct val="130000"/>
              </a:lnSpc>
              <a:spcBef>
                <a:spcPct val="0"/>
              </a:spcBef>
              <a:spcAft>
                <a:spcPct val="0"/>
              </a:spcAft>
            </a:pPr>
            <a:r>
              <a:rPr lang="en-US" sz="1400" b="1" dirty="0">
                <a:solidFill>
                  <a:schemeClr val="bg1"/>
                </a:solidFill>
                <a:latin typeface="+mj-lt"/>
              </a:rPr>
              <a:t>Increase boot resistor</a:t>
            </a:r>
            <a:endParaRPr lang="en-US" sz="1400" b="1" baseline="-25000" dirty="0">
              <a:solidFill>
                <a:schemeClr val="bg1"/>
              </a:solidFill>
              <a:latin typeface="+mj-lt"/>
            </a:endParaRPr>
          </a:p>
          <a:p>
            <a:pPr fontAlgn="base">
              <a:lnSpc>
                <a:spcPct val="130000"/>
              </a:lnSpc>
              <a:spcBef>
                <a:spcPct val="0"/>
              </a:spcBef>
              <a:spcAft>
                <a:spcPct val="0"/>
              </a:spcAft>
            </a:pPr>
            <a:r>
              <a:rPr lang="en-US" sz="1400" b="1" dirty="0">
                <a:solidFill>
                  <a:schemeClr val="bg1"/>
                </a:solidFill>
                <a:latin typeface="+mj-lt"/>
              </a:rPr>
              <a:t>Increase boot capacitor</a:t>
            </a:r>
          </a:p>
        </p:txBody>
      </p:sp>
      <p:sp>
        <p:nvSpPr>
          <p:cNvPr id="16"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#3 Is this waveform normal?</a:t>
            </a:r>
            <a:endParaRPr lang="en-US" sz="2800" kern="0" dirty="0"/>
          </a:p>
        </p:txBody>
      </p:sp>
      <p:sp>
        <p:nvSpPr>
          <p:cNvPr id="19"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Tree>
    <p:extLst>
      <p:ext uri="{BB962C8B-B14F-4D97-AF65-F5344CB8AC3E}">
        <p14:creationId xmlns:p14="http://schemas.microsoft.com/office/powerpoint/2010/main" val="24892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2"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386728162"/>
              </p:ext>
            </p:extLst>
          </p:nvPr>
        </p:nvGraphicFramePr>
        <p:xfrm>
          <a:off x="466659" y="904223"/>
          <a:ext cx="3556701" cy="2375407"/>
        </p:xfrm>
        <a:graphic>
          <a:graphicData uri="http://schemas.openxmlformats.org/presentationml/2006/ole">
            <mc:AlternateContent xmlns:mc="http://schemas.openxmlformats.org/markup-compatibility/2006">
              <mc:Choice xmlns:v="urn:schemas-microsoft-com:vml" Requires="v">
                <p:oleObj spid="_x0000_s1083" name="Visio" r:id="rId4" imgW="4746776" imgH="2315952" progId="Visio.Drawing.11">
                  <p:embed/>
                </p:oleObj>
              </mc:Choice>
              <mc:Fallback>
                <p:oleObj name="Visio" r:id="rId4" imgW="4746776" imgH="2315952" progId="Visio.Drawing.11">
                  <p:embed/>
                  <p:pic>
                    <p:nvPicPr>
                      <p:cNvPr id="4" name="Object 3"/>
                      <p:cNvPicPr/>
                      <p:nvPr/>
                    </p:nvPicPr>
                    <p:blipFill>
                      <a:blip r:embed="rId5"/>
                      <a:stretch>
                        <a:fillRect/>
                      </a:stretch>
                    </p:blipFill>
                    <p:spPr>
                      <a:xfrm>
                        <a:off x="466659" y="904223"/>
                        <a:ext cx="3556701" cy="2375407"/>
                      </a:xfrm>
                      <a:prstGeom prst="rect">
                        <a:avLst/>
                      </a:prstGeom>
                    </p:spPr>
                  </p:pic>
                </p:oleObj>
              </mc:Fallback>
            </mc:AlternateContent>
          </a:graphicData>
        </a:graphic>
      </p:graphicFrame>
      <p:sp>
        <p:nvSpPr>
          <p:cNvPr id="3" name="Content Placeholder 2"/>
          <p:cNvSpPr>
            <a:spLocks noGrp="1"/>
          </p:cNvSpPr>
          <p:nvPr>
            <p:ph idx="1"/>
          </p:nvPr>
        </p:nvSpPr>
        <p:spPr>
          <a:xfrm>
            <a:off x="460186" y="3342759"/>
            <a:ext cx="4325174" cy="1291987"/>
          </a:xfrm>
        </p:spPr>
        <p:txBody>
          <a:bodyPr>
            <a:normAutofit fontScale="92500" lnSpcReduction="10000"/>
          </a:bodyPr>
          <a:lstStyle/>
          <a:p>
            <a:r>
              <a:rPr lang="en-US" sz="1800" dirty="0"/>
              <a:t>High side boot supply is ready</a:t>
            </a:r>
          </a:p>
          <a:p>
            <a:r>
              <a:rPr lang="en-US" sz="1800" dirty="0"/>
              <a:t>Driver IC is enabled</a:t>
            </a:r>
          </a:p>
          <a:p>
            <a:r>
              <a:rPr lang="en-US" sz="1800" dirty="0"/>
              <a:t>PWM input HI&amp;LI are ready</a:t>
            </a:r>
          </a:p>
          <a:p>
            <a:r>
              <a:rPr lang="en-US" sz="1800" dirty="0"/>
              <a:t>The low side LO is good</a:t>
            </a:r>
          </a:p>
        </p:txBody>
      </p:sp>
      <p:pic>
        <p:nvPicPr>
          <p:cNvPr id="2050" name="Picture 2" descr="cid:image006.png@01D28869.E5333E10"/>
          <p:cNvPicPr>
            <a:picLocks noChangeAspect="1" noChangeArrowheads="1"/>
          </p:cNvPicPr>
          <p:nvPr/>
        </p:nvPicPr>
        <p:blipFill rotWithShape="1">
          <a:blip r:embed="rId6">
            <a:extLst>
              <a:ext uri="{28A0092B-C50C-407E-A947-70E740481C1C}">
                <a14:useLocalDpi xmlns:a14="http://schemas.microsoft.com/office/drawing/2010/main" val="0"/>
              </a:ext>
            </a:extLst>
          </a:blip>
          <a:srcRect l="51754" r="1497" b="3824"/>
          <a:stretch/>
        </p:blipFill>
        <p:spPr bwMode="auto">
          <a:xfrm>
            <a:off x="4864749" y="767926"/>
            <a:ext cx="3761652" cy="3483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328284" y="1987222"/>
            <a:ext cx="685800" cy="369332"/>
          </a:xfrm>
          <a:prstGeom prst="rect">
            <a:avLst/>
          </a:prstGeom>
          <a:noFill/>
        </p:spPr>
        <p:txBody>
          <a:bodyPr wrap="square" rtlCol="0">
            <a:spAutoFit/>
          </a:bodyPr>
          <a:lstStyle/>
          <a:p>
            <a:r>
              <a:rPr lang="en-US" b="1" dirty="0">
                <a:solidFill>
                  <a:srgbClr val="FFFF00"/>
                </a:solidFill>
              </a:rPr>
              <a:t>EN</a:t>
            </a:r>
          </a:p>
        </p:txBody>
      </p:sp>
      <p:sp>
        <p:nvSpPr>
          <p:cNvPr id="7" name="TextBox 6"/>
          <p:cNvSpPr txBox="1"/>
          <p:nvPr/>
        </p:nvSpPr>
        <p:spPr>
          <a:xfrm>
            <a:off x="5301257" y="3429192"/>
            <a:ext cx="685800" cy="369332"/>
          </a:xfrm>
          <a:prstGeom prst="rect">
            <a:avLst/>
          </a:prstGeom>
          <a:noFill/>
        </p:spPr>
        <p:txBody>
          <a:bodyPr wrap="square" rtlCol="0">
            <a:spAutoFit/>
          </a:bodyPr>
          <a:lstStyle/>
          <a:p>
            <a:r>
              <a:rPr lang="en-US" b="1" dirty="0">
                <a:solidFill>
                  <a:srgbClr val="00CC00"/>
                </a:solidFill>
              </a:rPr>
              <a:t>HO</a:t>
            </a:r>
          </a:p>
        </p:txBody>
      </p:sp>
      <p:sp>
        <p:nvSpPr>
          <p:cNvPr id="8" name="TextBox 7"/>
          <p:cNvSpPr txBox="1"/>
          <p:nvPr/>
        </p:nvSpPr>
        <p:spPr>
          <a:xfrm>
            <a:off x="6588440" y="2068087"/>
            <a:ext cx="968059" cy="369332"/>
          </a:xfrm>
          <a:prstGeom prst="rect">
            <a:avLst/>
          </a:prstGeom>
          <a:noFill/>
        </p:spPr>
        <p:txBody>
          <a:bodyPr wrap="square" rtlCol="0">
            <a:spAutoFit/>
          </a:bodyPr>
          <a:lstStyle/>
          <a:p>
            <a:r>
              <a:rPr lang="en-US" b="1" dirty="0">
                <a:solidFill>
                  <a:srgbClr val="00FFFF"/>
                </a:solidFill>
              </a:rPr>
              <a:t>V</a:t>
            </a:r>
            <a:r>
              <a:rPr lang="en-US" b="1" baseline="-25000" dirty="0">
                <a:solidFill>
                  <a:srgbClr val="00FFFF"/>
                </a:solidFill>
              </a:rPr>
              <a:t>CBOOT</a:t>
            </a:r>
          </a:p>
        </p:txBody>
      </p:sp>
      <p:sp>
        <p:nvSpPr>
          <p:cNvPr id="9" name="TextBox 8"/>
          <p:cNvSpPr txBox="1"/>
          <p:nvPr/>
        </p:nvSpPr>
        <p:spPr>
          <a:xfrm>
            <a:off x="7042768" y="2521416"/>
            <a:ext cx="685800" cy="369332"/>
          </a:xfrm>
          <a:prstGeom prst="rect">
            <a:avLst/>
          </a:prstGeom>
          <a:noFill/>
        </p:spPr>
        <p:txBody>
          <a:bodyPr wrap="square" rtlCol="0">
            <a:spAutoFit/>
          </a:bodyPr>
          <a:lstStyle/>
          <a:p>
            <a:r>
              <a:rPr lang="en-US" b="1" dirty="0">
                <a:solidFill>
                  <a:srgbClr val="FF00FF"/>
                </a:solidFill>
              </a:rPr>
              <a:t>LO</a:t>
            </a:r>
          </a:p>
        </p:txBody>
      </p:sp>
      <p:sp>
        <p:nvSpPr>
          <p:cNvPr id="26" name="Rectangle 25"/>
          <p:cNvSpPr/>
          <p:nvPr/>
        </p:nvSpPr>
        <p:spPr>
          <a:xfrm>
            <a:off x="7737777" y="520659"/>
            <a:ext cx="1293798" cy="38760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Down Arrow 5"/>
          <p:cNvSpPr/>
          <p:nvPr/>
        </p:nvSpPr>
        <p:spPr>
          <a:xfrm rot="14400000">
            <a:off x="5801999" y="3462120"/>
            <a:ext cx="228600" cy="266700"/>
          </a:xfrm>
          <a:prstGeom prst="downArrow">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
        <p:nvSpPr>
          <p:cNvPr id="14"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#4 Why is there NO gate driver output?</a:t>
            </a:r>
            <a:endParaRPr lang="en-US" sz="2800" kern="0" dirty="0"/>
          </a:p>
        </p:txBody>
      </p:sp>
    </p:spTree>
    <p:extLst>
      <p:ext uri="{BB962C8B-B14F-4D97-AF65-F5344CB8AC3E}">
        <p14:creationId xmlns:p14="http://schemas.microsoft.com/office/powerpoint/2010/main" val="3093163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666" y="717954"/>
            <a:ext cx="4325174" cy="3873992"/>
          </a:xfrm>
        </p:spPr>
        <p:txBody>
          <a:bodyPr>
            <a:normAutofit/>
          </a:bodyPr>
          <a:lstStyle/>
          <a:p>
            <a:pPr>
              <a:buFont typeface="Wingdings" panose="05000000000000000000" pitchFamily="2" charset="2"/>
              <a:buChar char="§"/>
            </a:pPr>
            <a:r>
              <a:rPr lang="en-US" dirty="0"/>
              <a:t>High side boot supply is ready</a:t>
            </a:r>
          </a:p>
          <a:p>
            <a:pPr>
              <a:buFont typeface="Wingdings" panose="05000000000000000000" pitchFamily="2" charset="2"/>
              <a:buChar char="§"/>
            </a:pPr>
            <a:r>
              <a:rPr lang="en-US" dirty="0"/>
              <a:t>Driver IC is enabled</a:t>
            </a:r>
          </a:p>
          <a:p>
            <a:pPr>
              <a:buFont typeface="Wingdings" panose="05000000000000000000" pitchFamily="2" charset="2"/>
              <a:buChar char="§"/>
            </a:pPr>
            <a:r>
              <a:rPr lang="en-US" dirty="0"/>
              <a:t>PWM input HI&amp;LI are ready</a:t>
            </a:r>
          </a:p>
          <a:p>
            <a:pPr>
              <a:buFont typeface="Wingdings" panose="05000000000000000000" pitchFamily="2" charset="2"/>
              <a:buChar char="§"/>
            </a:pPr>
            <a:r>
              <a:rPr lang="en-US" dirty="0"/>
              <a:t>The low side LO is good</a:t>
            </a:r>
          </a:p>
          <a:p>
            <a:endParaRPr lang="en-US" dirty="0"/>
          </a:p>
          <a:p>
            <a:pPr>
              <a:buBlip>
                <a:blip r:embed="rId3"/>
              </a:buBlip>
            </a:pPr>
            <a:r>
              <a:rPr lang="en-US" dirty="0"/>
              <a:t>There is NO high side output</a:t>
            </a:r>
          </a:p>
          <a:p>
            <a:endParaRPr lang="en-US" dirty="0"/>
          </a:p>
          <a:p>
            <a:pPr marL="342900" indent="-342900">
              <a:buFont typeface="Wingdings" panose="05000000000000000000" pitchFamily="2" charset="2"/>
              <a:buChar char="q"/>
            </a:pPr>
            <a:r>
              <a:rPr lang="en-US" b="1" u="sng" dirty="0"/>
              <a:t>UVLO delay</a:t>
            </a:r>
            <a:r>
              <a:rPr lang="en-US" b="1" dirty="0"/>
              <a:t>: </a:t>
            </a:r>
            <a:r>
              <a:rPr lang="en-US" dirty="0"/>
              <a:t>5µs to 100µs depends on the driver</a:t>
            </a:r>
          </a:p>
        </p:txBody>
      </p:sp>
      <p:pic>
        <p:nvPicPr>
          <p:cNvPr id="2050" name="Picture 2" descr="cid:image006.png@01D28869.E5333E10"/>
          <p:cNvPicPr>
            <a:picLocks noChangeAspect="1" noChangeArrowheads="1"/>
          </p:cNvPicPr>
          <p:nvPr/>
        </p:nvPicPr>
        <p:blipFill rotWithShape="1">
          <a:blip r:embed="rId4">
            <a:extLst>
              <a:ext uri="{28A0092B-C50C-407E-A947-70E740481C1C}">
                <a14:useLocalDpi xmlns:a14="http://schemas.microsoft.com/office/drawing/2010/main" val="0"/>
              </a:ext>
            </a:extLst>
          </a:blip>
          <a:srcRect l="51754" r="1497" b="3824"/>
          <a:stretch/>
        </p:blipFill>
        <p:spPr bwMode="auto">
          <a:xfrm>
            <a:off x="4846320" y="602513"/>
            <a:ext cx="4185254" cy="379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340350" y="1904170"/>
            <a:ext cx="685800" cy="369332"/>
          </a:xfrm>
          <a:prstGeom prst="rect">
            <a:avLst/>
          </a:prstGeom>
          <a:noFill/>
        </p:spPr>
        <p:txBody>
          <a:bodyPr wrap="square" rtlCol="0">
            <a:spAutoFit/>
          </a:bodyPr>
          <a:lstStyle/>
          <a:p>
            <a:r>
              <a:rPr lang="en-US" b="1" dirty="0">
                <a:solidFill>
                  <a:srgbClr val="FFFF00"/>
                </a:solidFill>
              </a:rPr>
              <a:t>EN</a:t>
            </a:r>
          </a:p>
        </p:txBody>
      </p:sp>
      <p:sp>
        <p:nvSpPr>
          <p:cNvPr id="7" name="TextBox 6"/>
          <p:cNvSpPr txBox="1"/>
          <p:nvPr/>
        </p:nvSpPr>
        <p:spPr>
          <a:xfrm>
            <a:off x="5328284" y="3594854"/>
            <a:ext cx="685800" cy="369332"/>
          </a:xfrm>
          <a:prstGeom prst="rect">
            <a:avLst/>
          </a:prstGeom>
          <a:noFill/>
        </p:spPr>
        <p:txBody>
          <a:bodyPr wrap="square" rtlCol="0">
            <a:spAutoFit/>
          </a:bodyPr>
          <a:lstStyle/>
          <a:p>
            <a:r>
              <a:rPr lang="en-US" b="1" dirty="0">
                <a:solidFill>
                  <a:srgbClr val="00CC00"/>
                </a:solidFill>
              </a:rPr>
              <a:t>HO</a:t>
            </a:r>
          </a:p>
        </p:txBody>
      </p:sp>
      <p:sp>
        <p:nvSpPr>
          <p:cNvPr id="8" name="TextBox 7"/>
          <p:cNvSpPr txBox="1"/>
          <p:nvPr/>
        </p:nvSpPr>
        <p:spPr>
          <a:xfrm>
            <a:off x="6214108" y="2058356"/>
            <a:ext cx="986791" cy="369332"/>
          </a:xfrm>
          <a:prstGeom prst="rect">
            <a:avLst/>
          </a:prstGeom>
          <a:noFill/>
        </p:spPr>
        <p:txBody>
          <a:bodyPr wrap="square" rtlCol="0">
            <a:spAutoFit/>
          </a:bodyPr>
          <a:lstStyle/>
          <a:p>
            <a:r>
              <a:rPr lang="en-US" b="1" dirty="0">
                <a:solidFill>
                  <a:srgbClr val="00FFFF"/>
                </a:solidFill>
              </a:rPr>
              <a:t>V</a:t>
            </a:r>
            <a:r>
              <a:rPr lang="en-US" b="1" baseline="-25000" dirty="0">
                <a:solidFill>
                  <a:srgbClr val="00FFFF"/>
                </a:solidFill>
              </a:rPr>
              <a:t>CBOOT</a:t>
            </a:r>
          </a:p>
        </p:txBody>
      </p:sp>
      <p:sp>
        <p:nvSpPr>
          <p:cNvPr id="9" name="TextBox 8"/>
          <p:cNvSpPr txBox="1"/>
          <p:nvPr/>
        </p:nvSpPr>
        <p:spPr>
          <a:xfrm>
            <a:off x="7353300" y="2527325"/>
            <a:ext cx="685800" cy="369332"/>
          </a:xfrm>
          <a:prstGeom prst="rect">
            <a:avLst/>
          </a:prstGeom>
          <a:noFill/>
        </p:spPr>
        <p:txBody>
          <a:bodyPr wrap="square" rtlCol="0">
            <a:spAutoFit/>
          </a:bodyPr>
          <a:lstStyle/>
          <a:p>
            <a:r>
              <a:rPr lang="en-US" b="1" dirty="0">
                <a:solidFill>
                  <a:srgbClr val="FF00FF"/>
                </a:solidFill>
              </a:rPr>
              <a:t>LO</a:t>
            </a:r>
          </a:p>
        </p:txBody>
      </p:sp>
      <p:grpSp>
        <p:nvGrpSpPr>
          <p:cNvPr id="4" name="Group 3"/>
          <p:cNvGrpSpPr/>
          <p:nvPr/>
        </p:nvGrpSpPr>
        <p:grpSpPr>
          <a:xfrm>
            <a:off x="4046219" y="2979420"/>
            <a:ext cx="1624965" cy="369332"/>
            <a:chOff x="4046219" y="2979420"/>
            <a:chExt cx="1624965" cy="369332"/>
          </a:xfrm>
        </p:grpSpPr>
        <p:cxnSp>
          <p:nvCxnSpPr>
            <p:cNvPr id="11" name="Straight Connector 10"/>
            <p:cNvCxnSpPr/>
            <p:nvPr/>
          </p:nvCxnSpPr>
          <p:spPr>
            <a:xfrm>
              <a:off x="4846320" y="3192780"/>
              <a:ext cx="824864" cy="0"/>
            </a:xfrm>
            <a:prstGeom prst="line">
              <a:avLst/>
            </a:prstGeom>
            <a:ln w="19050">
              <a:solidFill>
                <a:srgbClr val="00FFFF"/>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046219" y="2979420"/>
              <a:ext cx="975360" cy="369332"/>
            </a:xfrm>
            <a:prstGeom prst="rect">
              <a:avLst/>
            </a:prstGeom>
            <a:noFill/>
          </p:spPr>
          <p:txBody>
            <a:bodyPr wrap="square" rtlCol="0">
              <a:spAutoFit/>
            </a:bodyPr>
            <a:lstStyle/>
            <a:p>
              <a:r>
                <a:rPr lang="en-US" dirty="0"/>
                <a:t>V</a:t>
              </a:r>
              <a:r>
                <a:rPr lang="en-US" baseline="-25000" dirty="0"/>
                <a:t>DD_ON</a:t>
              </a:r>
            </a:p>
          </p:txBody>
        </p:sp>
      </p:grpSp>
      <p:grpSp>
        <p:nvGrpSpPr>
          <p:cNvPr id="24" name="Group 23"/>
          <p:cNvGrpSpPr/>
          <p:nvPr/>
        </p:nvGrpSpPr>
        <p:grpSpPr>
          <a:xfrm>
            <a:off x="5816600" y="3268980"/>
            <a:ext cx="2169160" cy="708422"/>
            <a:chOff x="5816600" y="3268980"/>
            <a:chExt cx="2169160" cy="708422"/>
          </a:xfrm>
        </p:grpSpPr>
        <p:cxnSp>
          <p:nvCxnSpPr>
            <p:cNvPr id="17" name="Straight Connector 16"/>
            <p:cNvCxnSpPr/>
            <p:nvPr/>
          </p:nvCxnSpPr>
          <p:spPr>
            <a:xfrm>
              <a:off x="5816600" y="3268980"/>
              <a:ext cx="0" cy="510540"/>
            </a:xfrm>
            <a:prstGeom prst="line">
              <a:avLst/>
            </a:prstGeom>
            <a:ln>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85760" y="3268980"/>
              <a:ext cx="0" cy="510540"/>
            </a:xfrm>
            <a:prstGeom prst="line">
              <a:avLst/>
            </a:prstGeom>
            <a:ln>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816600" y="3647440"/>
              <a:ext cx="2142490" cy="0"/>
            </a:xfrm>
            <a:prstGeom prst="straightConnector1">
              <a:avLst/>
            </a:prstGeom>
            <a:ln>
              <a:solidFill>
                <a:srgbClr val="00FF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02675" y="3608070"/>
              <a:ext cx="741015" cy="369332"/>
            </a:xfrm>
            <a:prstGeom prst="rect">
              <a:avLst/>
            </a:prstGeom>
            <a:noFill/>
          </p:spPr>
          <p:txBody>
            <a:bodyPr wrap="square" rtlCol="0">
              <a:spAutoFit/>
            </a:bodyPr>
            <a:lstStyle/>
            <a:p>
              <a:r>
                <a:rPr lang="en-US" dirty="0">
                  <a:solidFill>
                    <a:srgbClr val="00FFFF"/>
                  </a:solidFill>
                </a:rPr>
                <a:t>50us</a:t>
              </a:r>
            </a:p>
          </p:txBody>
        </p:sp>
      </p:grpSp>
      <p:sp>
        <p:nvSpPr>
          <p:cNvPr id="26" name="Rectangle 25"/>
          <p:cNvSpPr/>
          <p:nvPr/>
        </p:nvSpPr>
        <p:spPr>
          <a:xfrm>
            <a:off x="7940039" y="657911"/>
            <a:ext cx="1091535" cy="3738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itle 1"/>
          <p:cNvSpPr txBox="1">
            <a:spLocks noGrp="1"/>
          </p:cNvSpPr>
          <p:nvPr>
            <p:ph type="title"/>
          </p:nvPr>
        </p:nvSpPr>
        <p:spPr bwMode="auto">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#4 Why is there NO gate driver output?</a:t>
            </a:r>
            <a:endParaRPr lang="en-US" sz="2800" kern="0" dirty="0"/>
          </a:p>
        </p:txBody>
      </p:sp>
      <p:sp>
        <p:nvSpPr>
          <p:cNvPr id="23"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Tree>
    <p:extLst>
      <p:ext uri="{BB962C8B-B14F-4D97-AF65-F5344CB8AC3E}">
        <p14:creationId xmlns:p14="http://schemas.microsoft.com/office/powerpoint/2010/main" val="20820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fade">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95" y="4132914"/>
            <a:ext cx="8867518" cy="496842"/>
          </a:xfrm>
        </p:spPr>
        <p:txBody>
          <a:bodyPr>
            <a:normAutofit/>
          </a:bodyPr>
          <a:lstStyle/>
          <a:p>
            <a:r>
              <a:rPr lang="en-US" sz="2000" b="1" u="sng" dirty="0"/>
              <a:t>Synchronization LI and HI after bias supplies are both ready</a:t>
            </a:r>
            <a:r>
              <a:rPr lang="en-US" dirty="0"/>
              <a:t>  </a:t>
            </a:r>
          </a:p>
        </p:txBody>
      </p:sp>
      <p:pic>
        <p:nvPicPr>
          <p:cNvPr id="3074" name="Picture 2" descr="image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6579" y="411126"/>
            <a:ext cx="6027421" cy="383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a:xfrm>
            <a:off x="196480" y="2031993"/>
            <a:ext cx="2709854" cy="1226554"/>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lnSpc>
                <a:spcPct val="150000"/>
              </a:lnSpc>
              <a:spcBef>
                <a:spcPct val="0"/>
              </a:spcBef>
              <a:spcAft>
                <a:spcPct val="0"/>
              </a:spcAft>
              <a:buFont typeface="Arial"/>
              <a:buNone/>
            </a:pPr>
            <a:r>
              <a:rPr lang="en-US" sz="1400" b="1" dirty="0">
                <a:solidFill>
                  <a:schemeClr val="bg1"/>
                </a:solidFill>
                <a:latin typeface="+mj-lt"/>
              </a:rPr>
              <a:t>Design guidelines</a:t>
            </a:r>
          </a:p>
          <a:p>
            <a:pPr fontAlgn="base">
              <a:lnSpc>
                <a:spcPct val="130000"/>
              </a:lnSpc>
              <a:spcBef>
                <a:spcPct val="0"/>
              </a:spcBef>
              <a:spcAft>
                <a:spcPct val="0"/>
              </a:spcAft>
            </a:pPr>
            <a:r>
              <a:rPr lang="en-US" sz="1400" b="1" dirty="0">
                <a:solidFill>
                  <a:schemeClr val="bg1"/>
                </a:solidFill>
                <a:latin typeface="+mj-lt"/>
              </a:rPr>
              <a:t>Turn-on low side to pre-charge boot capacitor</a:t>
            </a:r>
            <a:endParaRPr lang="en-US" sz="1400" b="1" baseline="-25000" dirty="0">
              <a:solidFill>
                <a:schemeClr val="bg1"/>
              </a:solidFill>
              <a:latin typeface="+mj-lt"/>
            </a:endParaRPr>
          </a:p>
          <a:p>
            <a:pPr fontAlgn="base">
              <a:lnSpc>
                <a:spcPct val="130000"/>
              </a:lnSpc>
              <a:spcBef>
                <a:spcPct val="0"/>
              </a:spcBef>
              <a:spcAft>
                <a:spcPct val="0"/>
              </a:spcAft>
            </a:pPr>
            <a:r>
              <a:rPr lang="en-US" sz="1400" b="1" dirty="0">
                <a:solidFill>
                  <a:schemeClr val="bg1"/>
                </a:solidFill>
                <a:latin typeface="+mj-lt"/>
              </a:rPr>
              <a:t>Synchronize HI and LI</a:t>
            </a:r>
          </a:p>
        </p:txBody>
      </p:sp>
      <p:sp>
        <p:nvSpPr>
          <p:cNvPr id="7"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Tree>
    <p:extLst>
      <p:ext uri="{BB962C8B-B14F-4D97-AF65-F5344CB8AC3E}">
        <p14:creationId xmlns:p14="http://schemas.microsoft.com/office/powerpoint/2010/main" val="357673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94123" y="3351490"/>
            <a:ext cx="5473677" cy="1033103"/>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spAutoFit/>
          </a:bodyPr>
          <a:lstStyle>
            <a:defPPr>
              <a:defRPr lang="en-US"/>
            </a:defPPr>
            <a:lvl1pPr marL="0" indent="0" defTabSz="914400" eaLnBrk="1" latinLnBrk="0" hangingPunct="1">
              <a:lnSpc>
                <a:spcPct val="150000"/>
              </a:lnSpc>
              <a:buFont typeface="Arial"/>
              <a:buNone/>
              <a:defRPr sz="1800" b="1">
                <a:solidFill>
                  <a:schemeClr val="bg1"/>
                </a:solidFill>
                <a:latin typeface="Arial Narrow" panose="020B0606020202030204" pitchFamily="34" charset="0"/>
              </a:defRPr>
            </a:lvl1pPr>
            <a:lvl2pPr marL="685800" indent="-228600" defTabSz="914400" eaLnBrk="1" latinLnBrk="0" hangingPunct="1">
              <a:lnSpc>
                <a:spcPct val="90000"/>
              </a:lnSpc>
              <a:spcBef>
                <a:spcPts val="500"/>
              </a:spcBef>
              <a:buFont typeface="Arial"/>
              <a:buChar char="•"/>
              <a:defRPr sz="1800">
                <a:latin typeface="+mn-lt"/>
              </a:defRPr>
            </a:lvl2pPr>
            <a:lvl3pPr marL="1143000" indent="-228600" defTabSz="914400" eaLnBrk="1" latinLnBrk="0" hangingPunct="1">
              <a:lnSpc>
                <a:spcPct val="90000"/>
              </a:lnSpc>
              <a:spcBef>
                <a:spcPts val="500"/>
              </a:spcBef>
              <a:buFont typeface="Arial"/>
              <a:buChar char="•"/>
              <a:defRPr sz="1600">
                <a:latin typeface="+mn-lt"/>
              </a:defRPr>
            </a:lvl3pPr>
            <a:lvl4pPr marL="1600200" indent="-228600" defTabSz="914400" eaLnBrk="1" latinLnBrk="0" hangingPunct="1">
              <a:lnSpc>
                <a:spcPct val="90000"/>
              </a:lnSpc>
              <a:spcBef>
                <a:spcPts val="500"/>
              </a:spcBef>
              <a:buFont typeface="Arial"/>
              <a:buChar char="•"/>
              <a:defRPr sz="1400">
                <a:latin typeface="+mn-lt"/>
              </a:defRPr>
            </a:lvl4pPr>
            <a:lvl5pPr marL="2057400" indent="-228600" defTabSz="914400" eaLnBrk="1" latinLnBrk="0" hangingPunct="1">
              <a:lnSpc>
                <a:spcPct val="90000"/>
              </a:lnSpc>
              <a:spcBef>
                <a:spcPts val="500"/>
              </a:spcBef>
              <a:buFont typeface="Arial"/>
              <a:buChar char="•"/>
              <a:defRPr sz="1400">
                <a:latin typeface="+mn-lt"/>
              </a:defRPr>
            </a:lvl5pPr>
            <a:lvl6pPr marL="2514600" indent="-228600" defTabSz="914400">
              <a:lnSpc>
                <a:spcPct val="90000"/>
              </a:lnSpc>
              <a:spcBef>
                <a:spcPts val="500"/>
              </a:spcBef>
              <a:buFont typeface="Arial"/>
              <a:buChar char="•"/>
              <a:defRPr sz="1800">
                <a:latin typeface="+mn-lt"/>
              </a:defRPr>
            </a:lvl6pPr>
            <a:lvl7pPr marL="2971800" indent="-228600" defTabSz="914400">
              <a:lnSpc>
                <a:spcPct val="90000"/>
              </a:lnSpc>
              <a:spcBef>
                <a:spcPts val="500"/>
              </a:spcBef>
              <a:buFont typeface="Arial"/>
              <a:buChar char="•"/>
              <a:defRPr sz="1800">
                <a:latin typeface="+mn-lt"/>
              </a:defRPr>
            </a:lvl7pPr>
            <a:lvl8pPr marL="3429000" indent="-228600" defTabSz="914400">
              <a:lnSpc>
                <a:spcPct val="90000"/>
              </a:lnSpc>
              <a:spcBef>
                <a:spcPts val="500"/>
              </a:spcBef>
              <a:buFont typeface="Arial"/>
              <a:buChar char="•"/>
              <a:defRPr sz="1800">
                <a:latin typeface="+mn-lt"/>
              </a:defRPr>
            </a:lvl8pPr>
            <a:lvl9pPr marL="3886200" indent="-228600" defTabSz="914400">
              <a:lnSpc>
                <a:spcPct val="90000"/>
              </a:lnSpc>
              <a:spcBef>
                <a:spcPts val="500"/>
              </a:spcBef>
              <a:buFont typeface="Arial"/>
              <a:buChar char="•"/>
              <a:defRPr sz="1800">
                <a:latin typeface="+mn-lt"/>
              </a:defRPr>
            </a:lvl9pPr>
          </a:lstStyle>
          <a:p>
            <a:pPr>
              <a:lnSpc>
                <a:spcPct val="110000"/>
              </a:lnSpc>
            </a:pPr>
            <a:r>
              <a:rPr lang="en-US" sz="1600" dirty="0">
                <a:latin typeface="+mj-lt"/>
              </a:rPr>
              <a:t>Design guidelines:</a:t>
            </a:r>
          </a:p>
          <a:p>
            <a:pPr lvl="1">
              <a:lnSpc>
                <a:spcPct val="110000"/>
              </a:lnSpc>
            </a:pPr>
            <a:r>
              <a:rPr lang="en-US" sz="1600" dirty="0">
                <a:solidFill>
                  <a:schemeClr val="bg1"/>
                </a:solidFill>
                <a:latin typeface="+mj-lt"/>
              </a:rPr>
              <a:t>Input filter to improve overall system performance</a:t>
            </a:r>
          </a:p>
          <a:p>
            <a:pPr lvl="1">
              <a:lnSpc>
                <a:spcPct val="110000"/>
              </a:lnSpc>
            </a:pPr>
            <a:r>
              <a:rPr lang="en-US" sz="1600" dirty="0">
                <a:solidFill>
                  <a:schemeClr val="bg1"/>
                </a:solidFill>
                <a:latin typeface="+mj-lt"/>
              </a:rPr>
              <a:t>Decrease loop inductance in PCB layout</a:t>
            </a:r>
          </a:p>
        </p:txBody>
      </p:sp>
      <p:pic>
        <p:nvPicPr>
          <p:cNvPr id="307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4984"/>
          <a:stretch/>
        </p:blipFill>
        <p:spPr bwMode="auto">
          <a:xfrm>
            <a:off x="3720425" y="814396"/>
            <a:ext cx="2420443" cy="2371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8469" y="857692"/>
            <a:ext cx="2355939" cy="2327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74" y="728987"/>
            <a:ext cx="2921783" cy="2029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574" y="2935572"/>
            <a:ext cx="2985697" cy="1644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017144" y="2792269"/>
            <a:ext cx="2123723" cy="369332"/>
          </a:xfrm>
          <a:prstGeom prst="rect">
            <a:avLst/>
          </a:prstGeom>
          <a:noFill/>
        </p:spPr>
        <p:txBody>
          <a:bodyPr wrap="square" rtlCol="0">
            <a:spAutoFit/>
          </a:bodyPr>
          <a:lstStyle/>
          <a:p>
            <a:pPr marL="285750" indent="-285750" algn="ctr">
              <a:buBlip>
                <a:blip r:embed="rId7"/>
              </a:buBlip>
            </a:pPr>
            <a:r>
              <a:rPr lang="en-US" dirty="0"/>
              <a:t>Noisy inputs</a:t>
            </a:r>
          </a:p>
        </p:txBody>
      </p:sp>
      <p:sp>
        <p:nvSpPr>
          <p:cNvPr id="11" name="TextBox 10"/>
          <p:cNvSpPr txBox="1"/>
          <p:nvPr/>
        </p:nvSpPr>
        <p:spPr>
          <a:xfrm>
            <a:off x="6610685" y="2801822"/>
            <a:ext cx="2123723" cy="369332"/>
          </a:xfrm>
          <a:prstGeom prst="rect">
            <a:avLst/>
          </a:prstGeom>
          <a:noFill/>
        </p:spPr>
        <p:txBody>
          <a:bodyPr wrap="square" rtlCol="0">
            <a:spAutoFit/>
          </a:bodyPr>
          <a:lstStyle/>
          <a:p>
            <a:pPr marL="285750" indent="-285750" algn="ctr">
              <a:buBlip>
                <a:blip r:embed="rId8"/>
              </a:buBlip>
            </a:pPr>
            <a:r>
              <a:rPr lang="en-US" dirty="0"/>
              <a:t>Normal input</a:t>
            </a:r>
          </a:p>
        </p:txBody>
      </p:sp>
      <p:sp>
        <p:nvSpPr>
          <p:cNvPr id="2" name="Rectangle 1">
            <a:extLst>
              <a:ext uri="{FF2B5EF4-FFF2-40B4-BE49-F238E27FC236}">
                <a16:creationId xmlns:a16="http://schemas.microsoft.com/office/drawing/2014/main" id="{658EBDB0-B148-4D92-90F6-51C7BA492BB0}"/>
              </a:ext>
            </a:extLst>
          </p:cNvPr>
          <p:cNvSpPr/>
          <p:nvPr/>
        </p:nvSpPr>
        <p:spPr>
          <a:xfrm>
            <a:off x="1410586" y="730101"/>
            <a:ext cx="623777" cy="1275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E98D03F-7D8F-4C4E-95F3-DA3EA30FC4A2}"/>
              </a:ext>
            </a:extLst>
          </p:cNvPr>
          <p:cNvSpPr/>
          <p:nvPr/>
        </p:nvSpPr>
        <p:spPr>
          <a:xfrm>
            <a:off x="1424763" y="2900630"/>
            <a:ext cx="623777" cy="1275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txBox="1">
            <a:spLocks noGrp="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cs typeface="Arial" panose="020B0604020202020204" pitchFamily="34" charset="0"/>
              </a:rPr>
              <a:t>#5 What is wrong with the waveform? </a:t>
            </a:r>
          </a:p>
        </p:txBody>
      </p:sp>
      <p:sp>
        <p:nvSpPr>
          <p:cNvPr id="15"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Pin w/ Hi-Z</a:t>
            </a:r>
          </a:p>
        </p:txBody>
      </p:sp>
    </p:spTree>
    <p:extLst>
      <p:ext uri="{BB962C8B-B14F-4D97-AF65-F5344CB8AC3E}">
        <p14:creationId xmlns:p14="http://schemas.microsoft.com/office/powerpoint/2010/main" val="262068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74320" y="4232778"/>
            <a:ext cx="7993380" cy="369332"/>
          </a:xfrm>
          <a:prstGeom prst="rect">
            <a:avLst/>
          </a:prstGeom>
          <a:noFill/>
        </p:spPr>
        <p:txBody>
          <a:bodyPr wrap="square" rtlCol="0">
            <a:spAutoFit/>
          </a:bodyPr>
          <a:lstStyle/>
          <a:p>
            <a:pPr marL="285750" indent="-285750">
              <a:buBlip>
                <a:blip r:embed="rId4"/>
              </a:buBlip>
            </a:pPr>
            <a:r>
              <a:rPr lang="en-US" dirty="0"/>
              <a:t>Voltage waveform “VAB” has intermittent failure and glitches</a:t>
            </a:r>
          </a:p>
        </p:txBody>
      </p:sp>
      <p:graphicFrame>
        <p:nvGraphicFramePr>
          <p:cNvPr id="17" name="Object 16"/>
          <p:cNvGraphicFramePr>
            <a:graphicFrameLocks noChangeAspect="1"/>
          </p:cNvGraphicFramePr>
          <p:nvPr>
            <p:extLst>
              <p:ext uri="{D42A27DB-BD31-4B8C-83A1-F6EECF244321}">
                <p14:modId xmlns:p14="http://schemas.microsoft.com/office/powerpoint/2010/main" val="631141170"/>
              </p:ext>
            </p:extLst>
          </p:nvPr>
        </p:nvGraphicFramePr>
        <p:xfrm>
          <a:off x="428615" y="1046830"/>
          <a:ext cx="3479809" cy="3019622"/>
        </p:xfrm>
        <a:graphic>
          <a:graphicData uri="http://schemas.openxmlformats.org/presentationml/2006/ole">
            <mc:AlternateContent xmlns:mc="http://schemas.openxmlformats.org/markup-compatibility/2006">
              <mc:Choice xmlns:v="urn:schemas-microsoft-com:vml" Requires="v">
                <p:oleObj spid="_x0000_s2099" name="Visio" r:id="rId5" imgW="1813348" imgH="1920888" progId="Visio.Drawing.11">
                  <p:embed/>
                </p:oleObj>
              </mc:Choice>
              <mc:Fallback>
                <p:oleObj name="Visio" r:id="rId5" imgW="1813348" imgH="1920888" progId="Visio.Drawing.11">
                  <p:embed/>
                  <p:pic>
                    <p:nvPicPr>
                      <p:cNvPr id="17" name="Object 16"/>
                      <p:cNvPicPr/>
                      <p:nvPr/>
                    </p:nvPicPr>
                    <p:blipFill>
                      <a:blip r:embed="rId6"/>
                      <a:stretch>
                        <a:fillRect/>
                      </a:stretch>
                    </p:blipFill>
                    <p:spPr>
                      <a:xfrm>
                        <a:off x="428615" y="1046830"/>
                        <a:ext cx="3479809" cy="3019622"/>
                      </a:xfrm>
                      <a:prstGeom prst="rect">
                        <a:avLst/>
                      </a:prstGeom>
                      <a:solidFill>
                        <a:schemeClr val="bg1"/>
                      </a:solidFill>
                      <a:ln>
                        <a:solidFill>
                          <a:schemeClr val="bg1">
                            <a:lumMod val="50000"/>
                          </a:schemeClr>
                        </a:solidFill>
                      </a:ln>
                    </p:spPr>
                  </p:pic>
                </p:oleObj>
              </mc:Fallback>
            </mc:AlternateContent>
          </a:graphicData>
        </a:graphic>
      </p:graphicFrame>
      <p:pic>
        <p:nvPicPr>
          <p:cNvPr id="4" name="圖片 9"/>
          <p:cNvPicPr>
            <a:picLocks noChangeAspect="1"/>
          </p:cNvPicPr>
          <p:nvPr/>
        </p:nvPicPr>
        <p:blipFill rotWithShape="1">
          <a:blip r:embed="rId7">
            <a:extLst>
              <a:ext uri="{28A0092B-C50C-407E-A947-70E740481C1C}">
                <a14:useLocalDpi xmlns:a14="http://schemas.microsoft.com/office/drawing/2010/main" val="0"/>
              </a:ext>
            </a:extLst>
          </a:blip>
          <a:srcRect l="632" t="28507" r="35179" b="12226"/>
          <a:stretch/>
        </p:blipFill>
        <p:spPr>
          <a:xfrm>
            <a:off x="4226381" y="1046830"/>
            <a:ext cx="4167622" cy="3019622"/>
          </a:xfrm>
          <a:prstGeom prst="rect">
            <a:avLst/>
          </a:prstGeom>
          <a:ln>
            <a:solidFill>
              <a:schemeClr val="accent1"/>
            </a:solidFill>
          </a:ln>
        </p:spPr>
      </p:pic>
      <p:sp>
        <p:nvSpPr>
          <p:cNvPr id="3" name="Oval 2"/>
          <p:cNvSpPr/>
          <p:nvPr/>
        </p:nvSpPr>
        <p:spPr>
          <a:xfrm>
            <a:off x="6320482" y="1589604"/>
            <a:ext cx="2178295" cy="12670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#6 What causes glitches in PSFB at full load?</a:t>
            </a:r>
            <a:endParaRPr lang="en-US" sz="2800" kern="0" dirty="0">
              <a:cs typeface="Arial" panose="020B0604020202020204" pitchFamily="34" charset="0"/>
            </a:endParaRPr>
          </a:p>
        </p:txBody>
      </p:sp>
      <p:sp>
        <p:nvSpPr>
          <p:cNvPr id="10" name="Title 1"/>
          <p:cNvSpPr txBox="1">
            <a:spLocks/>
          </p:cNvSpPr>
          <p:nvPr/>
        </p:nvSpPr>
        <p:spPr>
          <a:xfrm>
            <a:off x="7409629" y="630621"/>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Pin w/ Hi-Z</a:t>
            </a:r>
          </a:p>
        </p:txBody>
      </p:sp>
    </p:spTree>
    <p:extLst>
      <p:ext uri="{BB962C8B-B14F-4D97-AF65-F5344CB8AC3E}">
        <p14:creationId xmlns:p14="http://schemas.microsoft.com/office/powerpoint/2010/main" val="130722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74320" y="4255638"/>
            <a:ext cx="7993380" cy="369332"/>
          </a:xfrm>
          <a:prstGeom prst="rect">
            <a:avLst/>
          </a:prstGeom>
          <a:noFill/>
        </p:spPr>
        <p:txBody>
          <a:bodyPr wrap="square" rtlCol="0">
            <a:spAutoFit/>
          </a:bodyPr>
          <a:lstStyle/>
          <a:p>
            <a:pPr marL="285750" indent="-285750">
              <a:buBlip>
                <a:blip r:embed="rId3"/>
              </a:buBlip>
            </a:pPr>
            <a:r>
              <a:rPr lang="en-US" dirty="0"/>
              <a:t>Output A is being delayed by 1.2µs (which should be &lt;50ns)</a:t>
            </a:r>
          </a:p>
        </p:txBody>
      </p:sp>
      <p:grpSp>
        <p:nvGrpSpPr>
          <p:cNvPr id="7" name="Group 6"/>
          <p:cNvGrpSpPr/>
          <p:nvPr/>
        </p:nvGrpSpPr>
        <p:grpSpPr>
          <a:xfrm>
            <a:off x="274321" y="832004"/>
            <a:ext cx="3294992" cy="3339813"/>
            <a:chOff x="4565153" y="1400766"/>
            <a:chExt cx="3611107" cy="2771052"/>
          </a:xfrm>
        </p:grpSpPr>
        <p:pic>
          <p:nvPicPr>
            <p:cNvPr id="8" name="圖片 2"/>
            <p:cNvPicPr>
              <a:picLocks noChangeAspect="1"/>
            </p:cNvPicPr>
            <p:nvPr/>
          </p:nvPicPr>
          <p:blipFill rotWithShape="1">
            <a:blip r:embed="rId4">
              <a:extLst>
                <a:ext uri="{28A0092B-C50C-407E-A947-70E740481C1C}">
                  <a14:useLocalDpi xmlns:a14="http://schemas.microsoft.com/office/drawing/2010/main" val="0"/>
                </a:ext>
              </a:extLst>
            </a:blip>
            <a:srcRect t="28176" r="33800" b="4091"/>
            <a:stretch/>
          </p:blipFill>
          <p:spPr>
            <a:xfrm>
              <a:off x="4565153" y="1400766"/>
              <a:ext cx="3611107" cy="2771052"/>
            </a:xfrm>
            <a:prstGeom prst="rect">
              <a:avLst/>
            </a:prstGeom>
            <a:ln>
              <a:solidFill>
                <a:schemeClr val="accent1"/>
              </a:solidFill>
            </a:ln>
          </p:spPr>
        </p:pic>
        <p:sp>
          <p:nvSpPr>
            <p:cNvPr id="9" name="TextBox 8"/>
            <p:cNvSpPr txBox="1"/>
            <p:nvPr/>
          </p:nvSpPr>
          <p:spPr>
            <a:xfrm>
              <a:off x="5551265" y="2522220"/>
              <a:ext cx="646192" cy="369332"/>
            </a:xfrm>
            <a:prstGeom prst="rect">
              <a:avLst/>
            </a:prstGeom>
            <a:noFill/>
          </p:spPr>
          <p:txBody>
            <a:bodyPr wrap="square" rtlCol="0">
              <a:spAutoFit/>
            </a:bodyPr>
            <a:lstStyle/>
            <a:p>
              <a:r>
                <a:rPr lang="en-US" dirty="0">
                  <a:solidFill>
                    <a:srgbClr val="00B050"/>
                  </a:solidFill>
                </a:rPr>
                <a:t>INA</a:t>
              </a:r>
            </a:p>
          </p:txBody>
        </p:sp>
        <p:sp>
          <p:nvSpPr>
            <p:cNvPr id="10" name="TextBox 9"/>
            <p:cNvSpPr txBox="1"/>
            <p:nvPr/>
          </p:nvSpPr>
          <p:spPr>
            <a:xfrm>
              <a:off x="5237048" y="3292674"/>
              <a:ext cx="960410" cy="306436"/>
            </a:xfrm>
            <a:prstGeom prst="rect">
              <a:avLst/>
            </a:prstGeom>
            <a:noFill/>
          </p:spPr>
          <p:txBody>
            <a:bodyPr wrap="square" rtlCol="0">
              <a:spAutoFit/>
            </a:bodyPr>
            <a:lstStyle/>
            <a:p>
              <a:r>
                <a:rPr lang="en-US" dirty="0">
                  <a:solidFill>
                    <a:srgbClr val="FF00FF"/>
                  </a:solidFill>
                </a:rPr>
                <a:t>OUTA</a:t>
              </a:r>
            </a:p>
          </p:txBody>
        </p:sp>
      </p:grpSp>
      <p:grpSp>
        <p:nvGrpSpPr>
          <p:cNvPr id="11" name="Group 10"/>
          <p:cNvGrpSpPr/>
          <p:nvPr/>
        </p:nvGrpSpPr>
        <p:grpSpPr>
          <a:xfrm>
            <a:off x="1701721" y="2881825"/>
            <a:ext cx="627508" cy="460805"/>
            <a:chOff x="6125449" y="2788618"/>
            <a:chExt cx="686406" cy="504056"/>
          </a:xfrm>
        </p:grpSpPr>
        <p:cxnSp>
          <p:nvCxnSpPr>
            <p:cNvPr id="13" name="直線單箭頭接點 13"/>
            <p:cNvCxnSpPr/>
            <p:nvPr/>
          </p:nvCxnSpPr>
          <p:spPr bwMode="auto">
            <a:xfrm>
              <a:off x="6197457" y="3148658"/>
              <a:ext cx="504056" cy="0"/>
            </a:xfrm>
            <a:prstGeom prst="straightConnector1">
              <a:avLst/>
            </a:prstGeom>
            <a:solidFill>
              <a:schemeClr val="accent1"/>
            </a:solidFill>
            <a:ln w="28575" cap="flat" cmpd="sng" algn="ctr">
              <a:solidFill>
                <a:schemeClr val="tx1"/>
              </a:solidFill>
              <a:prstDash val="solid"/>
              <a:round/>
              <a:headEnd type="triangle"/>
              <a:tailEnd type="triangle"/>
            </a:ln>
            <a:effectLst/>
          </p:spPr>
        </p:cxnSp>
        <p:sp>
          <p:nvSpPr>
            <p:cNvPr id="14" name="矩形 14"/>
            <p:cNvSpPr/>
            <p:nvPr/>
          </p:nvSpPr>
          <p:spPr>
            <a:xfrm>
              <a:off x="6125449" y="2788618"/>
              <a:ext cx="686406" cy="338554"/>
            </a:xfrm>
            <a:prstGeom prst="rect">
              <a:avLst/>
            </a:prstGeom>
          </p:spPr>
          <p:txBody>
            <a:bodyPr wrap="none">
              <a:spAutoFit/>
            </a:bodyPr>
            <a:lstStyle/>
            <a:p>
              <a:r>
                <a:rPr lang="en-US" altLang="zh-CN" sz="1600" dirty="0"/>
                <a:t>1.2</a:t>
              </a:r>
              <a:r>
                <a:rPr lang="el-GR" altLang="zh-CN" sz="1600" dirty="0">
                  <a:latin typeface="Arial Unicode MS" panose="020B0604020202020204" pitchFamily="34" charset="-120"/>
                  <a:ea typeface="Arial Unicode MS" panose="020B0604020202020204" pitchFamily="34" charset="-120"/>
                  <a:cs typeface="Arial Unicode MS" panose="020B0604020202020204" pitchFamily="34" charset="-120"/>
                </a:rPr>
                <a:t>μ</a:t>
              </a:r>
              <a:r>
                <a:rPr lang="en-US" altLang="zh-CN" sz="1600" dirty="0"/>
                <a:t>s</a:t>
              </a:r>
              <a:endParaRPr lang="zh-TW" altLang="en-US" sz="1600" dirty="0"/>
            </a:p>
          </p:txBody>
        </p:sp>
        <p:cxnSp>
          <p:nvCxnSpPr>
            <p:cNvPr id="15" name="直線接點 16"/>
            <p:cNvCxnSpPr/>
            <p:nvPr/>
          </p:nvCxnSpPr>
          <p:spPr bwMode="auto">
            <a:xfrm>
              <a:off x="6197457" y="3029903"/>
              <a:ext cx="0" cy="2627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線接點 18"/>
            <p:cNvCxnSpPr/>
            <p:nvPr/>
          </p:nvCxnSpPr>
          <p:spPr bwMode="auto">
            <a:xfrm>
              <a:off x="6701513" y="3029903"/>
              <a:ext cx="0" cy="26277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18" name="圖片 9"/>
          <p:cNvPicPr>
            <a:picLocks noChangeAspect="1"/>
          </p:cNvPicPr>
          <p:nvPr/>
        </p:nvPicPr>
        <p:blipFill rotWithShape="1">
          <a:blip r:embed="rId5">
            <a:extLst>
              <a:ext uri="{28A0092B-C50C-407E-A947-70E740481C1C}">
                <a14:useLocalDpi xmlns:a14="http://schemas.microsoft.com/office/drawing/2010/main" val="0"/>
              </a:ext>
            </a:extLst>
          </a:blip>
          <a:srcRect l="632" t="28507" r="35179" b="12226"/>
          <a:stretch/>
        </p:blipFill>
        <p:spPr>
          <a:xfrm>
            <a:off x="4022468" y="941601"/>
            <a:ext cx="4207685" cy="3230216"/>
          </a:xfrm>
          <a:prstGeom prst="rect">
            <a:avLst/>
          </a:prstGeom>
          <a:ln>
            <a:solidFill>
              <a:schemeClr val="accent1"/>
            </a:solidFill>
          </a:ln>
        </p:spPr>
      </p:pic>
      <p:sp>
        <p:nvSpPr>
          <p:cNvPr id="19" name="Oval 18"/>
          <p:cNvSpPr/>
          <p:nvPr/>
        </p:nvSpPr>
        <p:spPr>
          <a:xfrm>
            <a:off x="6175670" y="1461379"/>
            <a:ext cx="2199235" cy="138009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txBox="1">
            <a:spLocks/>
          </p:cNvSpPr>
          <p:nvPr/>
        </p:nvSpPr>
        <p:spPr>
          <a:xfrm>
            <a:off x="7544325" y="601391"/>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Pin w/ Hi-Z</a:t>
            </a:r>
          </a:p>
        </p:txBody>
      </p:sp>
      <p:sp>
        <p:nvSpPr>
          <p:cNvPr id="21" name="Title 1"/>
          <p:cNvSpPr txBox="1">
            <a:spLocks noGrp="1"/>
          </p:cNvSpPr>
          <p:nvPr>
            <p:ph type="title"/>
          </p:nvPr>
        </p:nvSpPr>
        <p:spPr bwMode="auto">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#6 What causes glitches in PSFB at full load?</a:t>
            </a:r>
            <a:endParaRPr lang="en-US" sz="2800" kern="0" dirty="0">
              <a:cs typeface="Arial" panose="020B0604020202020204" pitchFamily="34" charset="0"/>
            </a:endParaRPr>
          </a:p>
        </p:txBody>
      </p:sp>
    </p:spTree>
    <p:extLst>
      <p:ext uri="{BB962C8B-B14F-4D97-AF65-F5344CB8AC3E}">
        <p14:creationId xmlns:p14="http://schemas.microsoft.com/office/powerpoint/2010/main" val="209532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1"/>
          <p:cNvPicPr>
            <a:picLocks noChangeAspect="1"/>
          </p:cNvPicPr>
          <p:nvPr/>
        </p:nvPicPr>
        <p:blipFill rotWithShape="1">
          <a:blip r:embed="rId3"/>
          <a:srcRect l="38103" t="65373"/>
          <a:stretch/>
        </p:blipFill>
        <p:spPr>
          <a:xfrm>
            <a:off x="167924" y="783591"/>
            <a:ext cx="4657791" cy="3315830"/>
          </a:xfrm>
          <a:prstGeom prst="rect">
            <a:avLst/>
          </a:prstGeom>
          <a:ln>
            <a:solidFill>
              <a:schemeClr val="tx1"/>
            </a:solidFill>
          </a:ln>
        </p:spPr>
      </p:pic>
      <p:sp>
        <p:nvSpPr>
          <p:cNvPr id="5" name="Rectangle 4"/>
          <p:cNvSpPr/>
          <p:nvPr/>
        </p:nvSpPr>
        <p:spPr>
          <a:xfrm>
            <a:off x="2722880" y="3607931"/>
            <a:ext cx="487680" cy="327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978195" y="1403533"/>
            <a:ext cx="1530055" cy="241329"/>
          </a:xfrm>
          <a:prstGeom prst="rect">
            <a:avLst/>
          </a:prstGeom>
          <a:solidFill>
            <a:schemeClr val="bg1"/>
          </a:solidFill>
        </p:spPr>
        <p:txBody>
          <a:bodyPr wrap="square" lIns="0" tIns="0" rIns="0" bIns="0" rtlCol="0" anchor="b">
            <a:noAutofit/>
          </a:bodyPr>
          <a:lstStyle/>
          <a:p>
            <a:r>
              <a:rPr lang="en-US" sz="1400" dirty="0">
                <a:solidFill>
                  <a:srgbClr val="002060"/>
                </a:solidFill>
                <a:latin typeface="Arial Narrow" panose="020B0606020202030204" pitchFamily="34" charset="0"/>
              </a:rPr>
              <a:t>      UCC21520      </a:t>
            </a:r>
          </a:p>
        </p:txBody>
      </p:sp>
      <p:sp>
        <p:nvSpPr>
          <p:cNvPr id="7" name="TextBox 6"/>
          <p:cNvSpPr txBox="1"/>
          <p:nvPr/>
        </p:nvSpPr>
        <p:spPr>
          <a:xfrm>
            <a:off x="1644738" y="1697695"/>
            <a:ext cx="266700" cy="92333"/>
          </a:xfrm>
          <a:prstGeom prst="rect">
            <a:avLst/>
          </a:prstGeom>
          <a:solidFill>
            <a:schemeClr val="bg1"/>
          </a:solidFill>
        </p:spPr>
        <p:txBody>
          <a:bodyPr wrap="square" lIns="0" tIns="0" rIns="0" bIns="0" rtlCol="0">
            <a:spAutoFit/>
          </a:bodyPr>
          <a:lstStyle/>
          <a:p>
            <a:pPr algn="r"/>
            <a:r>
              <a:rPr lang="en-US" sz="600" b="1" dirty="0">
                <a:solidFill>
                  <a:srgbClr val="0070C0"/>
                </a:solidFill>
              </a:rPr>
              <a:t>INA</a:t>
            </a:r>
          </a:p>
        </p:txBody>
      </p:sp>
      <p:sp>
        <p:nvSpPr>
          <p:cNvPr id="8" name="TextBox 7"/>
          <p:cNvSpPr txBox="1"/>
          <p:nvPr/>
        </p:nvSpPr>
        <p:spPr>
          <a:xfrm>
            <a:off x="1650438" y="1911763"/>
            <a:ext cx="266700" cy="92333"/>
          </a:xfrm>
          <a:prstGeom prst="rect">
            <a:avLst/>
          </a:prstGeom>
          <a:solidFill>
            <a:schemeClr val="bg1"/>
          </a:solidFill>
        </p:spPr>
        <p:txBody>
          <a:bodyPr wrap="square" lIns="0" tIns="0" rIns="0" bIns="0" rtlCol="0">
            <a:spAutoFit/>
          </a:bodyPr>
          <a:lstStyle/>
          <a:p>
            <a:pPr algn="r"/>
            <a:r>
              <a:rPr lang="en-US" sz="600" b="1" dirty="0">
                <a:solidFill>
                  <a:srgbClr val="0070C0"/>
                </a:solidFill>
              </a:rPr>
              <a:t>INB</a:t>
            </a:r>
          </a:p>
        </p:txBody>
      </p:sp>
      <p:sp>
        <p:nvSpPr>
          <p:cNvPr id="9" name="TextBox 8"/>
          <p:cNvSpPr txBox="1"/>
          <p:nvPr/>
        </p:nvSpPr>
        <p:spPr>
          <a:xfrm>
            <a:off x="1644738" y="2100641"/>
            <a:ext cx="266700" cy="184666"/>
          </a:xfrm>
          <a:prstGeom prst="rect">
            <a:avLst/>
          </a:prstGeom>
          <a:solidFill>
            <a:schemeClr val="bg1"/>
          </a:solidFill>
        </p:spPr>
        <p:txBody>
          <a:bodyPr wrap="square" lIns="0" tIns="0" rIns="0" bIns="0" rtlCol="0">
            <a:spAutoFit/>
          </a:bodyPr>
          <a:lstStyle/>
          <a:p>
            <a:pPr algn="r"/>
            <a:r>
              <a:rPr lang="en-US" sz="600" b="1" dirty="0">
                <a:solidFill>
                  <a:srgbClr val="0070C0"/>
                </a:solidFill>
              </a:rPr>
              <a:t>VCCI</a:t>
            </a:r>
          </a:p>
          <a:p>
            <a:pPr algn="r"/>
            <a:r>
              <a:rPr lang="en-US" sz="600" b="1" dirty="0">
                <a:solidFill>
                  <a:srgbClr val="0070C0"/>
                </a:solidFill>
              </a:rPr>
              <a:t>VCCI</a:t>
            </a:r>
          </a:p>
        </p:txBody>
      </p:sp>
      <p:sp>
        <p:nvSpPr>
          <p:cNvPr id="10" name="TextBox 9"/>
          <p:cNvSpPr txBox="1"/>
          <p:nvPr/>
        </p:nvSpPr>
        <p:spPr>
          <a:xfrm>
            <a:off x="1625600" y="2396513"/>
            <a:ext cx="266700" cy="119192"/>
          </a:xfrm>
          <a:prstGeom prst="rect">
            <a:avLst/>
          </a:prstGeom>
          <a:solidFill>
            <a:schemeClr val="bg1"/>
          </a:solidFill>
        </p:spPr>
        <p:txBody>
          <a:bodyPr wrap="square" lIns="0" tIns="0" rIns="0" bIns="0" rtlCol="0" anchor="ctr">
            <a:noAutofit/>
          </a:bodyPr>
          <a:lstStyle/>
          <a:p>
            <a:pPr algn="r"/>
            <a:r>
              <a:rPr lang="en-US" sz="600" b="1" dirty="0">
                <a:solidFill>
                  <a:srgbClr val="0070C0"/>
                </a:solidFill>
              </a:rPr>
              <a:t>GND</a:t>
            </a:r>
          </a:p>
        </p:txBody>
      </p:sp>
      <p:sp>
        <p:nvSpPr>
          <p:cNvPr id="11" name="TextBox 10"/>
          <p:cNvSpPr txBox="1"/>
          <p:nvPr/>
        </p:nvSpPr>
        <p:spPr>
          <a:xfrm>
            <a:off x="1541638" y="2603294"/>
            <a:ext cx="363220" cy="119192"/>
          </a:xfrm>
          <a:prstGeom prst="rect">
            <a:avLst/>
          </a:prstGeom>
          <a:solidFill>
            <a:schemeClr val="bg1"/>
          </a:solidFill>
        </p:spPr>
        <p:txBody>
          <a:bodyPr wrap="square" lIns="0" tIns="0" rIns="0" bIns="0" rtlCol="0" anchor="ctr">
            <a:noAutofit/>
          </a:bodyPr>
          <a:lstStyle/>
          <a:p>
            <a:pPr algn="r"/>
            <a:r>
              <a:rPr lang="en-US" sz="600" b="1" dirty="0">
                <a:solidFill>
                  <a:srgbClr val="0070C0"/>
                </a:solidFill>
              </a:rPr>
              <a:t>DISABLE</a:t>
            </a:r>
          </a:p>
        </p:txBody>
      </p:sp>
      <p:sp>
        <p:nvSpPr>
          <p:cNvPr id="12" name="TextBox 11"/>
          <p:cNvSpPr txBox="1"/>
          <p:nvPr/>
        </p:nvSpPr>
        <p:spPr>
          <a:xfrm>
            <a:off x="1559845" y="2805526"/>
            <a:ext cx="363220" cy="172532"/>
          </a:xfrm>
          <a:prstGeom prst="rect">
            <a:avLst/>
          </a:prstGeom>
          <a:solidFill>
            <a:schemeClr val="bg1"/>
          </a:solidFill>
        </p:spPr>
        <p:txBody>
          <a:bodyPr wrap="square" lIns="0" tIns="0" rIns="0" bIns="0" rtlCol="0" anchor="ctr">
            <a:noAutofit/>
          </a:bodyPr>
          <a:lstStyle/>
          <a:p>
            <a:pPr algn="r"/>
            <a:r>
              <a:rPr lang="en-US" sz="600" b="1" dirty="0">
                <a:solidFill>
                  <a:srgbClr val="0070C0"/>
                </a:solidFill>
              </a:rPr>
              <a:t>DT</a:t>
            </a:r>
          </a:p>
        </p:txBody>
      </p:sp>
      <p:sp>
        <p:nvSpPr>
          <p:cNvPr id="13" name="TextBox 12"/>
          <p:cNvSpPr txBox="1"/>
          <p:nvPr/>
        </p:nvSpPr>
        <p:spPr>
          <a:xfrm>
            <a:off x="1562100" y="3038510"/>
            <a:ext cx="363220" cy="119192"/>
          </a:xfrm>
          <a:prstGeom prst="rect">
            <a:avLst/>
          </a:prstGeom>
          <a:solidFill>
            <a:schemeClr val="bg1"/>
          </a:solidFill>
        </p:spPr>
        <p:txBody>
          <a:bodyPr wrap="square" lIns="0" tIns="0" rIns="0" bIns="0" rtlCol="0" anchor="ctr">
            <a:noAutofit/>
          </a:bodyPr>
          <a:lstStyle/>
          <a:p>
            <a:pPr algn="r"/>
            <a:r>
              <a:rPr lang="en-US" sz="600" b="1" dirty="0">
                <a:solidFill>
                  <a:srgbClr val="0070C0"/>
                </a:solidFill>
              </a:rPr>
              <a:t>NC</a:t>
            </a:r>
          </a:p>
        </p:txBody>
      </p:sp>
      <p:sp>
        <p:nvSpPr>
          <p:cNvPr id="14" name="TextBox 13"/>
          <p:cNvSpPr txBox="1"/>
          <p:nvPr/>
        </p:nvSpPr>
        <p:spPr>
          <a:xfrm>
            <a:off x="1178418" y="3026110"/>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GNDB</a:t>
            </a:r>
          </a:p>
        </p:txBody>
      </p:sp>
      <p:sp>
        <p:nvSpPr>
          <p:cNvPr id="15" name="TextBox 14"/>
          <p:cNvSpPr txBox="1"/>
          <p:nvPr/>
        </p:nvSpPr>
        <p:spPr>
          <a:xfrm>
            <a:off x="1198880" y="2810076"/>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OUTB</a:t>
            </a:r>
          </a:p>
        </p:txBody>
      </p:sp>
      <p:sp>
        <p:nvSpPr>
          <p:cNvPr id="16" name="TextBox 15"/>
          <p:cNvSpPr txBox="1"/>
          <p:nvPr/>
        </p:nvSpPr>
        <p:spPr>
          <a:xfrm>
            <a:off x="1178418" y="2612547"/>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VDDB</a:t>
            </a:r>
          </a:p>
        </p:txBody>
      </p:sp>
      <p:sp>
        <p:nvSpPr>
          <p:cNvPr id="17" name="TextBox 16"/>
          <p:cNvSpPr txBox="1"/>
          <p:nvPr/>
        </p:nvSpPr>
        <p:spPr>
          <a:xfrm>
            <a:off x="1198880" y="2288024"/>
            <a:ext cx="363220" cy="227681"/>
          </a:xfrm>
          <a:prstGeom prst="rect">
            <a:avLst/>
          </a:prstGeom>
          <a:solidFill>
            <a:schemeClr val="bg1"/>
          </a:solidFill>
        </p:spPr>
        <p:txBody>
          <a:bodyPr wrap="square" lIns="0" tIns="0" rIns="0" bIns="0" rtlCol="0" anchor="ctr">
            <a:noAutofit/>
          </a:bodyPr>
          <a:lstStyle/>
          <a:p>
            <a:r>
              <a:rPr lang="en-US" sz="600" b="1" dirty="0">
                <a:solidFill>
                  <a:srgbClr val="0070C0"/>
                </a:solidFill>
              </a:rPr>
              <a:t>NC</a:t>
            </a:r>
          </a:p>
          <a:p>
            <a:r>
              <a:rPr lang="en-US" sz="600" b="1" dirty="0">
                <a:solidFill>
                  <a:srgbClr val="0070C0"/>
                </a:solidFill>
              </a:rPr>
              <a:t>NC</a:t>
            </a:r>
          </a:p>
        </p:txBody>
      </p:sp>
      <p:sp>
        <p:nvSpPr>
          <p:cNvPr id="18" name="TextBox 17"/>
          <p:cNvSpPr txBox="1"/>
          <p:nvPr/>
        </p:nvSpPr>
        <p:spPr>
          <a:xfrm>
            <a:off x="1198880" y="2098175"/>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GNDA</a:t>
            </a:r>
          </a:p>
        </p:txBody>
      </p:sp>
      <p:sp>
        <p:nvSpPr>
          <p:cNvPr id="19" name="TextBox 18"/>
          <p:cNvSpPr txBox="1"/>
          <p:nvPr/>
        </p:nvSpPr>
        <p:spPr>
          <a:xfrm>
            <a:off x="1198880" y="1873752"/>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OUTA</a:t>
            </a:r>
          </a:p>
        </p:txBody>
      </p:sp>
      <p:sp>
        <p:nvSpPr>
          <p:cNvPr id="20" name="TextBox 19"/>
          <p:cNvSpPr txBox="1"/>
          <p:nvPr/>
        </p:nvSpPr>
        <p:spPr>
          <a:xfrm>
            <a:off x="1198880" y="1664262"/>
            <a:ext cx="363220" cy="119192"/>
          </a:xfrm>
          <a:prstGeom prst="rect">
            <a:avLst/>
          </a:prstGeom>
          <a:solidFill>
            <a:schemeClr val="bg1"/>
          </a:solidFill>
        </p:spPr>
        <p:txBody>
          <a:bodyPr wrap="square" lIns="0" tIns="0" rIns="0" bIns="0" rtlCol="0" anchor="ctr">
            <a:noAutofit/>
          </a:bodyPr>
          <a:lstStyle/>
          <a:p>
            <a:r>
              <a:rPr lang="en-US" sz="600" b="1" dirty="0">
                <a:solidFill>
                  <a:srgbClr val="0070C0"/>
                </a:solidFill>
              </a:rPr>
              <a:t>VDDA</a:t>
            </a:r>
          </a:p>
        </p:txBody>
      </p:sp>
      <p:sp>
        <p:nvSpPr>
          <p:cNvPr id="21" name="Oval 20"/>
          <p:cNvSpPr/>
          <p:nvPr/>
        </p:nvSpPr>
        <p:spPr>
          <a:xfrm>
            <a:off x="1630315" y="2722486"/>
            <a:ext cx="538988" cy="2328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Curved Connector 24"/>
          <p:cNvCxnSpPr>
            <a:cxnSpLocks/>
            <a:stCxn id="21" idx="6"/>
          </p:cNvCxnSpPr>
          <p:nvPr/>
        </p:nvCxnSpPr>
        <p:spPr>
          <a:xfrm flipV="1">
            <a:off x="2169303" y="2547733"/>
            <a:ext cx="3039872" cy="291164"/>
          </a:xfrm>
          <a:prstGeom prst="curvedConnector3">
            <a:avLst/>
          </a:prstGeom>
          <a:ln>
            <a:solidFill>
              <a:srgbClr val="FF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090160" y="1429383"/>
            <a:ext cx="3931920" cy="2390398"/>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spAutoFit/>
          </a:bodyPr>
          <a:lstStyle>
            <a:defPPr>
              <a:defRPr lang="en-US"/>
            </a:defPPr>
            <a:lvl1pPr marL="0" indent="0" defTabSz="914400" eaLnBrk="1" latinLnBrk="0" hangingPunct="1">
              <a:lnSpc>
                <a:spcPct val="110000"/>
              </a:lnSpc>
              <a:buFont typeface="Arial"/>
              <a:buNone/>
              <a:defRPr sz="1800" b="1">
                <a:solidFill>
                  <a:schemeClr val="bg1"/>
                </a:solidFill>
                <a:latin typeface="Arial Narrow" panose="020B0606020202030204" pitchFamily="34" charset="0"/>
              </a:defRPr>
            </a:lvl1pPr>
            <a:lvl2pPr marL="685800" lvl="1" indent="-228600" defTabSz="914400" eaLnBrk="1" latinLnBrk="0" hangingPunct="1">
              <a:lnSpc>
                <a:spcPct val="110000"/>
              </a:lnSpc>
              <a:spcBef>
                <a:spcPts val="500"/>
              </a:spcBef>
              <a:buFont typeface="Arial"/>
              <a:buChar char="•"/>
              <a:defRPr sz="1800">
                <a:solidFill>
                  <a:schemeClr val="bg1"/>
                </a:solidFill>
                <a:latin typeface="Arial Narrow" panose="020B0606020202030204" pitchFamily="34" charset="0"/>
              </a:defRPr>
            </a:lvl2pPr>
            <a:lvl3pPr marL="1143000" indent="-228600" defTabSz="914400" eaLnBrk="1" latinLnBrk="0" hangingPunct="1">
              <a:lnSpc>
                <a:spcPct val="90000"/>
              </a:lnSpc>
              <a:spcBef>
                <a:spcPts val="500"/>
              </a:spcBef>
              <a:buFont typeface="Arial"/>
              <a:buChar char="•"/>
              <a:defRPr sz="1600">
                <a:latin typeface="+mn-lt"/>
              </a:defRPr>
            </a:lvl3pPr>
            <a:lvl4pPr marL="1600200" indent="-228600" defTabSz="914400" eaLnBrk="1" latinLnBrk="0" hangingPunct="1">
              <a:lnSpc>
                <a:spcPct val="90000"/>
              </a:lnSpc>
              <a:spcBef>
                <a:spcPts val="500"/>
              </a:spcBef>
              <a:buFont typeface="Arial"/>
              <a:buChar char="•"/>
              <a:defRPr sz="1400">
                <a:latin typeface="+mn-lt"/>
              </a:defRPr>
            </a:lvl4pPr>
            <a:lvl5pPr marL="2057400" indent="-228600" defTabSz="914400" eaLnBrk="1" latinLnBrk="0" hangingPunct="1">
              <a:lnSpc>
                <a:spcPct val="90000"/>
              </a:lnSpc>
              <a:spcBef>
                <a:spcPts val="500"/>
              </a:spcBef>
              <a:buFont typeface="Arial"/>
              <a:buChar char="•"/>
              <a:defRPr sz="1400">
                <a:latin typeface="+mn-lt"/>
              </a:defRPr>
            </a:lvl5pPr>
            <a:lvl6pPr marL="2514600" indent="-228600" defTabSz="914400">
              <a:lnSpc>
                <a:spcPct val="90000"/>
              </a:lnSpc>
              <a:spcBef>
                <a:spcPts val="500"/>
              </a:spcBef>
              <a:buFont typeface="Arial"/>
              <a:buChar char="•"/>
              <a:defRPr sz="1800">
                <a:latin typeface="+mn-lt"/>
              </a:defRPr>
            </a:lvl6pPr>
            <a:lvl7pPr marL="2971800" indent="-228600" defTabSz="914400">
              <a:lnSpc>
                <a:spcPct val="90000"/>
              </a:lnSpc>
              <a:spcBef>
                <a:spcPts val="500"/>
              </a:spcBef>
              <a:buFont typeface="Arial"/>
              <a:buChar char="•"/>
              <a:defRPr sz="1800">
                <a:latin typeface="+mn-lt"/>
              </a:defRPr>
            </a:lvl7pPr>
            <a:lvl8pPr marL="3429000" indent="-228600" defTabSz="914400">
              <a:lnSpc>
                <a:spcPct val="90000"/>
              </a:lnSpc>
              <a:spcBef>
                <a:spcPts val="500"/>
              </a:spcBef>
              <a:buFont typeface="Arial"/>
              <a:buChar char="•"/>
              <a:defRPr sz="1800">
                <a:latin typeface="+mn-lt"/>
              </a:defRPr>
            </a:lvl8pPr>
            <a:lvl9pPr marL="3886200" indent="-228600" defTabSz="914400">
              <a:lnSpc>
                <a:spcPct val="90000"/>
              </a:lnSpc>
              <a:spcBef>
                <a:spcPts val="500"/>
              </a:spcBef>
              <a:buFont typeface="Arial"/>
              <a:buChar char="•"/>
              <a:defRPr sz="1800">
                <a:latin typeface="+mn-lt"/>
              </a:defRPr>
            </a:lvl9pPr>
          </a:lstStyle>
          <a:p>
            <a:r>
              <a:rPr lang="en-US" dirty="0">
                <a:latin typeface="+mj-lt"/>
              </a:rPr>
              <a:t>Design guidelines</a:t>
            </a:r>
          </a:p>
          <a:p>
            <a:pPr marL="288925" lvl="1"/>
            <a:r>
              <a:rPr lang="en-US" sz="1600" dirty="0">
                <a:latin typeface="+mj-lt"/>
              </a:rPr>
              <a:t>DT pin is left open and noise is coupled into the driver</a:t>
            </a:r>
          </a:p>
          <a:p>
            <a:pPr marL="288925" lvl="1">
              <a:lnSpc>
                <a:spcPct val="100000"/>
              </a:lnSpc>
            </a:pPr>
            <a:r>
              <a:rPr lang="en-US" sz="1600" dirty="0">
                <a:latin typeface="+mj-lt"/>
              </a:rPr>
              <a:t>For dead time setting, bypass with ≥2.2nF close to DT pin</a:t>
            </a:r>
          </a:p>
          <a:p>
            <a:pPr marL="60325" lvl="1" indent="0">
              <a:lnSpc>
                <a:spcPct val="100000"/>
              </a:lnSpc>
              <a:spcBef>
                <a:spcPts val="0"/>
              </a:spcBef>
              <a:buNone/>
            </a:pPr>
            <a:r>
              <a:rPr lang="en-US" sz="1600" dirty="0">
                <a:latin typeface="+mj-lt"/>
              </a:rPr>
              <a:t>         </a:t>
            </a:r>
            <a:r>
              <a:rPr lang="en-US" sz="1400" dirty="0">
                <a:latin typeface="+mj-lt"/>
              </a:rPr>
              <a:t>DT(in ns) = 10×RDT (in k</a:t>
            </a:r>
            <a:r>
              <a:rPr lang="el-GR" sz="1400" dirty="0">
                <a:latin typeface="+mj-lt"/>
              </a:rPr>
              <a:t>Ω</a:t>
            </a:r>
            <a:r>
              <a:rPr lang="en-US" sz="1400" dirty="0">
                <a:latin typeface="+mj-lt"/>
              </a:rPr>
              <a:t>)</a:t>
            </a:r>
          </a:p>
          <a:p>
            <a:pPr marL="288925" lvl="1"/>
            <a:r>
              <a:rPr lang="en-US" sz="1600" dirty="0">
                <a:latin typeface="+mj-lt"/>
              </a:rPr>
              <a:t>For overlapping or no DT, tie DT pin to VCCI</a:t>
            </a:r>
          </a:p>
        </p:txBody>
      </p:sp>
      <p:sp>
        <p:nvSpPr>
          <p:cNvPr id="28" name="Title 1"/>
          <p:cNvSpPr>
            <a:spLocks noGrp="1"/>
          </p:cNvSpPr>
          <p:nvPr>
            <p:ph type="title"/>
          </p:nvPr>
        </p:nvSpPr>
        <p:spPr>
          <a:xfrm>
            <a:off x="157592" y="4164984"/>
            <a:ext cx="7063294" cy="496842"/>
          </a:xfrm>
        </p:spPr>
        <p:txBody>
          <a:bodyPr>
            <a:normAutofit/>
          </a:bodyPr>
          <a:lstStyle/>
          <a:p>
            <a:pPr marL="457200" indent="-457200">
              <a:buFont typeface="Wingdings" panose="05000000000000000000" pitchFamily="2" charset="2"/>
              <a:buChar char="q"/>
            </a:pPr>
            <a:r>
              <a:rPr lang="en-US" sz="2000" b="1" dirty="0"/>
              <a:t>Do NOT leave functional pins open</a:t>
            </a:r>
          </a:p>
        </p:txBody>
      </p:sp>
      <p:sp>
        <p:nvSpPr>
          <p:cNvPr id="3" name="Rectangle 2">
            <a:extLst>
              <a:ext uri="{FF2B5EF4-FFF2-40B4-BE49-F238E27FC236}">
                <a16:creationId xmlns:a16="http://schemas.microsoft.com/office/drawing/2014/main" id="{57312643-D9C7-476F-B20C-D4AD9CF35E45}"/>
              </a:ext>
            </a:extLst>
          </p:cNvPr>
          <p:cNvSpPr/>
          <p:nvPr/>
        </p:nvSpPr>
        <p:spPr>
          <a:xfrm>
            <a:off x="1198880" y="1403533"/>
            <a:ext cx="785864" cy="2235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kern="0" dirty="0"/>
              <a:t>Root cause</a:t>
            </a:r>
          </a:p>
        </p:txBody>
      </p:sp>
      <p:sp>
        <p:nvSpPr>
          <p:cNvPr id="30" name="Title 1"/>
          <p:cNvSpPr txBox="1">
            <a:spLocks/>
          </p:cNvSpPr>
          <p:nvPr/>
        </p:nvSpPr>
        <p:spPr>
          <a:xfrm>
            <a:off x="7310996" y="210406"/>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Pin w/ Hi-Z</a:t>
            </a:r>
          </a:p>
        </p:txBody>
      </p:sp>
    </p:spTree>
    <p:extLst>
      <p:ext uri="{BB962C8B-B14F-4D97-AF65-F5344CB8AC3E}">
        <p14:creationId xmlns:p14="http://schemas.microsoft.com/office/powerpoint/2010/main" val="29620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8" name="Straight Connector 237"/>
          <p:cNvCxnSpPr>
            <a:cxnSpLocks/>
          </p:cNvCxnSpPr>
          <p:nvPr/>
        </p:nvCxnSpPr>
        <p:spPr>
          <a:xfrm>
            <a:off x="5097786" y="2607998"/>
            <a:ext cx="1542427" cy="0"/>
          </a:xfrm>
          <a:prstGeom prst="line">
            <a:avLst/>
          </a:prstGeom>
          <a:noFill/>
          <a:ln w="31750">
            <a:solidFill>
              <a:schemeClr val="tx1"/>
            </a:solidFill>
            <a:round/>
            <a:headEnd/>
            <a:tailEnd/>
          </a:ln>
        </p:spPr>
      </p:cxnSp>
      <p:grpSp>
        <p:nvGrpSpPr>
          <p:cNvPr id="23" name="Group 22"/>
          <p:cNvGrpSpPr/>
          <p:nvPr/>
        </p:nvGrpSpPr>
        <p:grpSpPr>
          <a:xfrm>
            <a:off x="5287995" y="1192785"/>
            <a:ext cx="2680466" cy="2890384"/>
            <a:chOff x="5287993" y="1145962"/>
            <a:chExt cx="2680466" cy="3853846"/>
          </a:xfrm>
        </p:grpSpPr>
        <p:sp>
          <p:nvSpPr>
            <p:cNvPr id="211" name="Oval 210"/>
            <p:cNvSpPr/>
            <p:nvPr/>
          </p:nvSpPr>
          <p:spPr>
            <a:xfrm>
              <a:off x="5287993" y="1745169"/>
              <a:ext cx="2680466" cy="2681625"/>
            </a:xfrm>
            <a:prstGeom prst="ellipse">
              <a:avLst/>
            </a:prstGeom>
            <a:noFill/>
            <a:ln w="19050">
              <a:solidFill>
                <a:srgbClr val="FF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 name="AutoShape 54"/>
            <p:cNvSpPr>
              <a:spLocks noChangeArrowheads="1"/>
            </p:cNvSpPr>
            <p:nvPr/>
          </p:nvSpPr>
          <p:spPr bwMode="auto">
            <a:xfrm rot="16200000" flipH="1">
              <a:off x="6860683" y="3012688"/>
              <a:ext cx="24125" cy="21915"/>
            </a:xfrm>
            <a:prstGeom prst="triangle">
              <a:avLst>
                <a:gd name="adj" fmla="val 49995"/>
              </a:avLst>
            </a:prstGeom>
            <a:solidFill>
              <a:srgbClr val="000000"/>
            </a:solidFill>
            <a:ln w="63500">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6" name="Line 55"/>
            <p:cNvSpPr>
              <a:spLocks noChangeShapeType="1"/>
            </p:cNvSpPr>
            <p:nvPr/>
          </p:nvSpPr>
          <p:spPr bwMode="auto">
            <a:xfrm>
              <a:off x="6732184" y="2863588"/>
              <a:ext cx="0" cy="342385"/>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7" name="Line 56"/>
            <p:cNvSpPr>
              <a:spLocks noChangeShapeType="1"/>
            </p:cNvSpPr>
            <p:nvPr/>
          </p:nvSpPr>
          <p:spPr bwMode="auto">
            <a:xfrm>
              <a:off x="6806999" y="2802348"/>
              <a:ext cx="0" cy="117840"/>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8" name="Line 57"/>
            <p:cNvSpPr>
              <a:spLocks noChangeShapeType="1"/>
            </p:cNvSpPr>
            <p:nvPr/>
          </p:nvSpPr>
          <p:spPr bwMode="auto">
            <a:xfrm>
              <a:off x="6806999" y="2975861"/>
              <a:ext cx="0" cy="114128"/>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9" name="Line 58"/>
            <p:cNvSpPr>
              <a:spLocks noChangeShapeType="1"/>
            </p:cNvSpPr>
            <p:nvPr/>
          </p:nvSpPr>
          <p:spPr bwMode="auto">
            <a:xfrm>
              <a:off x="6806999" y="3144734"/>
              <a:ext cx="0" cy="115985"/>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 name="Line 59"/>
            <p:cNvSpPr>
              <a:spLocks noChangeShapeType="1"/>
            </p:cNvSpPr>
            <p:nvPr/>
          </p:nvSpPr>
          <p:spPr bwMode="auto">
            <a:xfrm>
              <a:off x="6806999" y="2866372"/>
              <a:ext cx="148873" cy="0"/>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1" name="Line 60"/>
            <p:cNvSpPr>
              <a:spLocks noChangeShapeType="1"/>
            </p:cNvSpPr>
            <p:nvPr/>
          </p:nvSpPr>
          <p:spPr bwMode="auto">
            <a:xfrm flipV="1">
              <a:off x="6955872" y="1612217"/>
              <a:ext cx="0" cy="1277351"/>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 name="Line 61"/>
            <p:cNvSpPr>
              <a:spLocks noChangeShapeType="1"/>
            </p:cNvSpPr>
            <p:nvPr/>
          </p:nvSpPr>
          <p:spPr bwMode="auto">
            <a:xfrm>
              <a:off x="6955872" y="2997202"/>
              <a:ext cx="0" cy="1858591"/>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3" name="Line 62"/>
            <p:cNvSpPr>
              <a:spLocks noChangeShapeType="1"/>
            </p:cNvSpPr>
            <p:nvPr/>
          </p:nvSpPr>
          <p:spPr bwMode="auto">
            <a:xfrm>
              <a:off x="6806999" y="3205973"/>
              <a:ext cx="148873" cy="0"/>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4" name="Line 64"/>
            <p:cNvSpPr>
              <a:spLocks noChangeShapeType="1"/>
            </p:cNvSpPr>
            <p:nvPr/>
          </p:nvSpPr>
          <p:spPr bwMode="auto">
            <a:xfrm>
              <a:off x="6862165" y="3020399"/>
              <a:ext cx="94462" cy="1856"/>
            </a:xfrm>
            <a:prstGeom prst="line">
              <a:avLst/>
            </a:prstGeom>
            <a:noFill/>
            <a:ln w="635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000000"/>
                </a:solidFill>
              </a:endParaRPr>
            </a:p>
          </p:txBody>
        </p:sp>
        <p:sp>
          <p:nvSpPr>
            <p:cNvPr id="15" name="Line 59"/>
            <p:cNvSpPr>
              <a:spLocks noChangeShapeType="1"/>
            </p:cNvSpPr>
            <p:nvPr/>
          </p:nvSpPr>
          <p:spPr bwMode="auto">
            <a:xfrm>
              <a:off x="6574244" y="3032460"/>
              <a:ext cx="148873" cy="0"/>
            </a:xfrm>
            <a:prstGeom prst="lin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36" name="Isosceles Triangle 135"/>
            <p:cNvSpPr/>
            <p:nvPr/>
          </p:nvSpPr>
          <p:spPr>
            <a:xfrm rot="10800000">
              <a:off x="6837585" y="4855792"/>
              <a:ext cx="241688" cy="144016"/>
            </a:xfrm>
            <a:prstGeom prst="triangle">
              <a:avLst/>
            </a:prstGeom>
            <a:noFill/>
            <a:ln w="6350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cxnSp>
          <p:nvCxnSpPr>
            <p:cNvPr id="169" name="Straight Connector 168"/>
            <p:cNvCxnSpPr/>
            <p:nvPr/>
          </p:nvCxnSpPr>
          <p:spPr>
            <a:xfrm>
              <a:off x="6806999" y="1612218"/>
              <a:ext cx="273409" cy="0"/>
            </a:xfrm>
            <a:prstGeom prst="line">
              <a:avLst/>
            </a:prstGeom>
            <a:noFill/>
            <a:ln w="63500">
              <a:solidFill>
                <a:schemeClr val="tx1"/>
              </a:solidFill>
              <a:round/>
              <a:headEnd/>
              <a:tailEnd/>
            </a:ln>
          </p:spPr>
        </p:cxnSp>
        <p:sp>
          <p:nvSpPr>
            <p:cNvPr id="170" name="TextBox 169"/>
            <p:cNvSpPr txBox="1"/>
            <p:nvPr/>
          </p:nvSpPr>
          <p:spPr bwMode="auto">
            <a:xfrm>
              <a:off x="6378902" y="1145962"/>
              <a:ext cx="125712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b="1" kern="0" dirty="0">
                  <a:solidFill>
                    <a:srgbClr val="000000"/>
                  </a:solidFill>
                  <a:ea typeface="宋体" charset="0"/>
                  <a:cs typeface="宋体" charset="0"/>
                </a:rPr>
                <a:t>SW-Node</a:t>
              </a:r>
            </a:p>
          </p:txBody>
        </p:sp>
      </p:grpSp>
      <p:grpSp>
        <p:nvGrpSpPr>
          <p:cNvPr id="31" name="Group 30"/>
          <p:cNvGrpSpPr/>
          <p:nvPr/>
        </p:nvGrpSpPr>
        <p:grpSpPr>
          <a:xfrm>
            <a:off x="383059" y="1434751"/>
            <a:ext cx="6584483" cy="2654131"/>
            <a:chOff x="383057" y="1468589"/>
            <a:chExt cx="6584483" cy="3538840"/>
          </a:xfrm>
        </p:grpSpPr>
        <p:grpSp>
          <p:nvGrpSpPr>
            <p:cNvPr id="154" name="Group 153"/>
            <p:cNvGrpSpPr/>
            <p:nvPr/>
          </p:nvGrpSpPr>
          <p:grpSpPr>
            <a:xfrm>
              <a:off x="996968" y="3621909"/>
              <a:ext cx="576064" cy="576064"/>
              <a:chOff x="575556" y="3347244"/>
              <a:chExt cx="684076" cy="684076"/>
            </a:xfrm>
          </p:grpSpPr>
          <p:sp>
            <p:nvSpPr>
              <p:cNvPr id="21" name="Oval 20"/>
              <p:cNvSpPr/>
              <p:nvPr/>
            </p:nvSpPr>
            <p:spPr>
              <a:xfrm>
                <a:off x="575556" y="3347244"/>
                <a:ext cx="684076" cy="684076"/>
              </a:xfrm>
              <a:prstGeom prst="ellipse">
                <a:avLst/>
              </a:prstGeom>
              <a:noFill/>
              <a:ln w="31750">
                <a:solidFill>
                  <a:schemeClr val="tx1"/>
                </a:solidFill>
                <a:round/>
                <a:headEnd/>
                <a:tailEnd/>
              </a:ln>
            </p:spPr>
            <p:txBody>
              <a:bodyPr rtlCol="0" anchor="ctr"/>
              <a:lstStyle/>
              <a:p>
                <a:pPr algn="ctr"/>
                <a:endParaRPr lang="en-US" sz="1400" dirty="0"/>
              </a:p>
            </p:txBody>
          </p:sp>
          <p:grpSp>
            <p:nvGrpSpPr>
              <p:cNvPr id="92" name="Group 91"/>
              <p:cNvGrpSpPr/>
              <p:nvPr/>
            </p:nvGrpSpPr>
            <p:grpSpPr>
              <a:xfrm rot="5400000">
                <a:off x="737463" y="3490399"/>
                <a:ext cx="339936" cy="397616"/>
                <a:chOff x="4906693" y="2813681"/>
                <a:chExt cx="457200" cy="534776"/>
              </a:xfrm>
            </p:grpSpPr>
            <p:cxnSp>
              <p:nvCxnSpPr>
                <p:cNvPr id="88" name="Elbow Connector 87"/>
                <p:cNvCxnSpPr/>
                <p:nvPr/>
              </p:nvCxnSpPr>
              <p:spPr>
                <a:xfrm rot="5400000" flipH="1" flipV="1">
                  <a:off x="4998132" y="2722242"/>
                  <a:ext cx="274321" cy="457200"/>
                </a:xfrm>
                <a:prstGeom prst="bentConnector3">
                  <a:avLst/>
                </a:prstGeom>
                <a:noFill/>
                <a:ln w="31750">
                  <a:solidFill>
                    <a:schemeClr val="tx1"/>
                  </a:solidFill>
                  <a:round/>
                  <a:headEnd/>
                  <a:tailEnd/>
                </a:ln>
              </p:spPr>
            </p:cxnSp>
            <p:cxnSp>
              <p:nvCxnSpPr>
                <p:cNvPr id="89" name="Elbow Connector 88"/>
                <p:cNvCxnSpPr/>
                <p:nvPr/>
              </p:nvCxnSpPr>
              <p:spPr>
                <a:xfrm rot="16200000" flipV="1">
                  <a:off x="4998133" y="2982697"/>
                  <a:ext cx="274320" cy="457199"/>
                </a:xfrm>
                <a:prstGeom prst="bentConnector3">
                  <a:avLst/>
                </a:prstGeom>
                <a:noFill/>
                <a:ln w="31750">
                  <a:solidFill>
                    <a:schemeClr val="tx1"/>
                  </a:solidFill>
                  <a:round/>
                  <a:headEnd/>
                  <a:tailEnd/>
                </a:ln>
              </p:spPr>
            </p:cxnSp>
          </p:grpSp>
        </p:grpSp>
        <p:sp>
          <p:nvSpPr>
            <p:cNvPr id="97" name="Isosceles Triangle 96"/>
            <p:cNvSpPr/>
            <p:nvPr/>
          </p:nvSpPr>
          <p:spPr>
            <a:xfrm rot="5400000">
              <a:off x="2157729" y="1763245"/>
              <a:ext cx="2555266" cy="2530212"/>
            </a:xfrm>
            <a:prstGeom prst="triangl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nvGrpSpPr>
            <p:cNvPr id="98" name="Group 97"/>
            <p:cNvGrpSpPr/>
            <p:nvPr/>
          </p:nvGrpSpPr>
          <p:grpSpPr>
            <a:xfrm>
              <a:off x="3142366" y="3018404"/>
              <a:ext cx="259015" cy="1632786"/>
              <a:chOff x="2021484" y="1694370"/>
              <a:chExt cx="374334" cy="2359743"/>
            </a:xfrm>
          </p:grpSpPr>
          <p:sp>
            <p:nvSpPr>
              <p:cNvPr id="99" name="AutoShape 54"/>
              <p:cNvSpPr>
                <a:spLocks noChangeArrowheads="1"/>
              </p:cNvSpPr>
              <p:nvPr/>
            </p:nvSpPr>
            <p:spPr bwMode="auto">
              <a:xfrm rot="16200000" flipH="1">
                <a:off x="2301893" y="2187456"/>
                <a:ext cx="23616" cy="21454"/>
              </a:xfrm>
              <a:prstGeom prst="triangle">
                <a:avLst>
                  <a:gd name="adj" fmla="val 49995"/>
                </a:avLst>
              </a:prstGeom>
              <a:solidFill>
                <a:srgbClr val="000000"/>
              </a:solidFill>
              <a:ln w="31750">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0" name="Line 55"/>
              <p:cNvSpPr>
                <a:spLocks noChangeShapeType="1"/>
              </p:cNvSpPr>
              <p:nvPr/>
            </p:nvSpPr>
            <p:spPr bwMode="auto">
              <a:xfrm>
                <a:off x="2176100" y="2047001"/>
                <a:ext cx="0" cy="335179"/>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1" name="Line 56"/>
              <p:cNvSpPr>
                <a:spLocks noChangeShapeType="1"/>
              </p:cNvSpPr>
              <p:nvPr/>
            </p:nvSpPr>
            <p:spPr bwMode="auto">
              <a:xfrm>
                <a:off x="2249340" y="1987050"/>
                <a:ext cx="0" cy="11536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2" name="Line 57"/>
              <p:cNvSpPr>
                <a:spLocks noChangeShapeType="1"/>
              </p:cNvSpPr>
              <p:nvPr/>
            </p:nvSpPr>
            <p:spPr bwMode="auto">
              <a:xfrm>
                <a:off x="2249340" y="2156911"/>
                <a:ext cx="0" cy="111726"/>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3" name="Line 58"/>
              <p:cNvSpPr>
                <a:spLocks noChangeShapeType="1"/>
              </p:cNvSpPr>
              <p:nvPr/>
            </p:nvSpPr>
            <p:spPr bwMode="auto">
              <a:xfrm>
                <a:off x="2249340" y="2322230"/>
                <a:ext cx="0" cy="113544"/>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4" name="Line 59"/>
              <p:cNvSpPr>
                <a:spLocks noChangeShapeType="1"/>
              </p:cNvSpPr>
              <p:nvPr/>
            </p:nvSpPr>
            <p:spPr bwMode="auto">
              <a:xfrm>
                <a:off x="2249340" y="2049726"/>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5" name="Line 60"/>
              <p:cNvSpPr>
                <a:spLocks noChangeShapeType="1"/>
              </p:cNvSpPr>
              <p:nvPr/>
            </p:nvSpPr>
            <p:spPr bwMode="auto">
              <a:xfrm flipV="1">
                <a:off x="2395080" y="1694370"/>
                <a:ext cx="0" cy="378063"/>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6" name="Line 61"/>
              <p:cNvSpPr>
                <a:spLocks noChangeShapeType="1"/>
              </p:cNvSpPr>
              <p:nvPr/>
            </p:nvSpPr>
            <p:spPr bwMode="auto">
              <a:xfrm>
                <a:off x="2395079" y="2177802"/>
                <a:ext cx="0" cy="1876311"/>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7" name="Line 62"/>
              <p:cNvSpPr>
                <a:spLocks noChangeShapeType="1"/>
              </p:cNvSpPr>
              <p:nvPr/>
            </p:nvSpPr>
            <p:spPr bwMode="auto">
              <a:xfrm>
                <a:off x="2249340" y="2382180"/>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08" name="Line 64"/>
              <p:cNvSpPr>
                <a:spLocks noChangeShapeType="1"/>
              </p:cNvSpPr>
              <p:nvPr/>
            </p:nvSpPr>
            <p:spPr bwMode="auto">
              <a:xfrm>
                <a:off x="2303344" y="2197759"/>
                <a:ext cx="92474" cy="1817"/>
              </a:xfrm>
              <a:prstGeom prst="line">
                <a:avLst/>
              </a:pr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000000"/>
                  </a:solidFill>
                </a:endParaRPr>
              </a:p>
            </p:txBody>
          </p:sp>
          <p:sp>
            <p:nvSpPr>
              <p:cNvPr id="109" name="Line 59"/>
              <p:cNvSpPr>
                <a:spLocks noChangeShapeType="1"/>
              </p:cNvSpPr>
              <p:nvPr/>
            </p:nvSpPr>
            <p:spPr bwMode="auto">
              <a:xfrm>
                <a:off x="2021484" y="2212319"/>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grpSp>
        <p:grpSp>
          <p:nvGrpSpPr>
            <p:cNvPr id="115" name="Group 114"/>
            <p:cNvGrpSpPr/>
            <p:nvPr/>
          </p:nvGrpSpPr>
          <p:grpSpPr>
            <a:xfrm>
              <a:off x="3142363" y="1942353"/>
              <a:ext cx="258504" cy="1084469"/>
              <a:chOff x="2021484" y="1109654"/>
              <a:chExt cx="373596" cy="1567301"/>
            </a:xfrm>
          </p:grpSpPr>
          <p:sp>
            <p:nvSpPr>
              <p:cNvPr id="125" name="Line 64"/>
              <p:cNvSpPr>
                <a:spLocks noChangeShapeType="1"/>
              </p:cNvSpPr>
              <p:nvPr/>
            </p:nvSpPr>
            <p:spPr bwMode="auto">
              <a:xfrm>
                <a:off x="2256740" y="2197759"/>
                <a:ext cx="92474" cy="1817"/>
              </a:xfrm>
              <a:prstGeom prst="line">
                <a:avLst/>
              </a:pr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000000"/>
                  </a:solidFill>
                </a:endParaRPr>
              </a:p>
            </p:txBody>
          </p:sp>
          <p:sp>
            <p:nvSpPr>
              <p:cNvPr id="116" name="AutoShape 54"/>
              <p:cNvSpPr>
                <a:spLocks noChangeArrowheads="1"/>
              </p:cNvSpPr>
              <p:nvPr/>
            </p:nvSpPr>
            <p:spPr bwMode="auto">
              <a:xfrm rot="5400000" flipH="1">
                <a:off x="2337405" y="2187456"/>
                <a:ext cx="23616" cy="21454"/>
              </a:xfrm>
              <a:prstGeom prst="triangle">
                <a:avLst>
                  <a:gd name="adj" fmla="val 49995"/>
                </a:avLst>
              </a:prstGeom>
              <a:solidFill>
                <a:srgbClr val="000000"/>
              </a:solidFill>
              <a:ln w="31750">
                <a:solidFill>
                  <a:schemeClr val="tx1"/>
                </a:solidFill>
                <a:miter lim="800000"/>
                <a:headEnd/>
                <a:tailEnd/>
              </a:ln>
              <a:scene3d>
                <a:camera prst="orthographicFront">
                  <a:rot lat="0" lon="0" rev="0"/>
                </a:camera>
                <a:lightRig rig="threePt" dir="t"/>
              </a:scene3d>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17" name="Line 55"/>
              <p:cNvSpPr>
                <a:spLocks noChangeShapeType="1"/>
              </p:cNvSpPr>
              <p:nvPr/>
            </p:nvSpPr>
            <p:spPr bwMode="auto">
              <a:xfrm>
                <a:off x="2176100" y="2047001"/>
                <a:ext cx="0" cy="335179"/>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18" name="Line 56"/>
              <p:cNvSpPr>
                <a:spLocks noChangeShapeType="1"/>
              </p:cNvSpPr>
              <p:nvPr/>
            </p:nvSpPr>
            <p:spPr bwMode="auto">
              <a:xfrm>
                <a:off x="2249340" y="1987050"/>
                <a:ext cx="0" cy="11536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19" name="Line 57"/>
              <p:cNvSpPr>
                <a:spLocks noChangeShapeType="1"/>
              </p:cNvSpPr>
              <p:nvPr/>
            </p:nvSpPr>
            <p:spPr bwMode="auto">
              <a:xfrm>
                <a:off x="2249340" y="2156911"/>
                <a:ext cx="0" cy="111726"/>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0" name="Line 58"/>
              <p:cNvSpPr>
                <a:spLocks noChangeShapeType="1"/>
              </p:cNvSpPr>
              <p:nvPr/>
            </p:nvSpPr>
            <p:spPr bwMode="auto">
              <a:xfrm>
                <a:off x="2249340" y="2322230"/>
                <a:ext cx="0" cy="113544"/>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1" name="Line 59"/>
              <p:cNvSpPr>
                <a:spLocks noChangeShapeType="1"/>
              </p:cNvSpPr>
              <p:nvPr/>
            </p:nvSpPr>
            <p:spPr bwMode="auto">
              <a:xfrm>
                <a:off x="2249340" y="2049726"/>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2" name="Line 60"/>
              <p:cNvSpPr>
                <a:spLocks noChangeShapeType="1"/>
              </p:cNvSpPr>
              <p:nvPr/>
            </p:nvSpPr>
            <p:spPr bwMode="auto">
              <a:xfrm flipV="1">
                <a:off x="2395080" y="1109654"/>
                <a:ext cx="0" cy="96278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3" name="Line 61"/>
              <p:cNvSpPr>
                <a:spLocks noChangeShapeType="1"/>
              </p:cNvSpPr>
              <p:nvPr/>
            </p:nvSpPr>
            <p:spPr bwMode="auto">
              <a:xfrm>
                <a:off x="2395080" y="2177803"/>
                <a:ext cx="0" cy="499152"/>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4" name="Line 62"/>
              <p:cNvSpPr>
                <a:spLocks noChangeShapeType="1"/>
              </p:cNvSpPr>
              <p:nvPr/>
            </p:nvSpPr>
            <p:spPr bwMode="auto">
              <a:xfrm>
                <a:off x="2249340" y="2382180"/>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sp>
            <p:nvSpPr>
              <p:cNvPr id="126" name="Line 59"/>
              <p:cNvSpPr>
                <a:spLocks noChangeShapeType="1"/>
              </p:cNvSpPr>
              <p:nvPr/>
            </p:nvSpPr>
            <p:spPr bwMode="auto">
              <a:xfrm>
                <a:off x="2021484" y="2212319"/>
                <a:ext cx="145740" cy="0"/>
              </a:xfrm>
              <a:prstGeom prst="lin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grpSp>
        <p:sp>
          <p:nvSpPr>
            <p:cNvPr id="132" name="Isosceles Triangle 131"/>
            <p:cNvSpPr/>
            <p:nvPr/>
          </p:nvSpPr>
          <p:spPr>
            <a:xfrm rot="5400000">
              <a:off x="2527834" y="2787106"/>
              <a:ext cx="502127" cy="497204"/>
            </a:xfrm>
            <a:prstGeom prst="triangle">
              <a:avLst/>
            </a:prstGeom>
            <a:noFill/>
            <a:ln w="317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cxnSp>
          <p:nvCxnSpPr>
            <p:cNvPr id="134" name="Straight Connector 133"/>
            <p:cNvCxnSpPr/>
            <p:nvPr/>
          </p:nvCxnSpPr>
          <p:spPr>
            <a:xfrm>
              <a:off x="3306120" y="1942353"/>
              <a:ext cx="1860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V="1">
              <a:off x="3405222" y="3032918"/>
              <a:ext cx="2011680" cy="0"/>
            </a:xfrm>
            <a:prstGeom prst="line">
              <a:avLst/>
            </a:prstGeom>
            <a:noFill/>
            <a:ln w="31750">
              <a:solidFill>
                <a:schemeClr val="tx1"/>
              </a:solidFill>
              <a:round/>
              <a:headEnd/>
              <a:tailEnd/>
            </a:ln>
          </p:spPr>
        </p:cxnSp>
        <p:cxnSp>
          <p:nvCxnSpPr>
            <p:cNvPr id="141" name="Elbow Connector 140"/>
            <p:cNvCxnSpPr>
              <a:stCxn id="132" idx="1"/>
            </p:cNvCxnSpPr>
            <p:nvPr/>
          </p:nvCxnSpPr>
          <p:spPr>
            <a:xfrm rot="5400000" flipH="1" flipV="1">
              <a:off x="2809545" y="2343170"/>
              <a:ext cx="536361" cy="597655"/>
            </a:xfrm>
            <a:prstGeom prst="bentConnector2">
              <a:avLst/>
            </a:prstGeom>
            <a:noFill/>
            <a:ln w="31750">
              <a:solidFill>
                <a:schemeClr val="tx1"/>
              </a:solidFill>
              <a:round/>
              <a:headEnd/>
              <a:tailEnd/>
            </a:ln>
          </p:spPr>
        </p:cxnSp>
        <p:cxnSp>
          <p:nvCxnSpPr>
            <p:cNvPr id="143" name="Elbow Connector 142"/>
            <p:cNvCxnSpPr>
              <a:stCxn id="132" idx="5"/>
            </p:cNvCxnSpPr>
            <p:nvPr/>
          </p:nvCxnSpPr>
          <p:spPr>
            <a:xfrm rot="16200000" flipH="1">
              <a:off x="2829270" y="3110868"/>
              <a:ext cx="519484" cy="620228"/>
            </a:xfrm>
            <a:prstGeom prst="bentConnector2">
              <a:avLst/>
            </a:prstGeom>
            <a:noFill/>
            <a:ln w="31750">
              <a:solidFill>
                <a:schemeClr val="tx1"/>
              </a:solidFill>
              <a:round/>
              <a:headEnd/>
              <a:tailEnd/>
            </a:ln>
          </p:spPr>
        </p:cxnSp>
        <p:cxnSp>
          <p:nvCxnSpPr>
            <p:cNvPr id="145" name="Elbow Connector 144"/>
            <p:cNvCxnSpPr>
              <a:stCxn id="132" idx="0"/>
              <a:endCxn id="126" idx="0"/>
            </p:cNvCxnSpPr>
            <p:nvPr/>
          </p:nvCxnSpPr>
          <p:spPr>
            <a:xfrm flipV="1">
              <a:off x="3027500" y="2705325"/>
              <a:ext cx="114863" cy="330384"/>
            </a:xfrm>
            <a:prstGeom prst="bentConnector2">
              <a:avLst/>
            </a:prstGeom>
            <a:noFill/>
            <a:ln w="31750">
              <a:solidFill>
                <a:schemeClr val="tx1"/>
              </a:solidFill>
              <a:round/>
              <a:headEnd/>
              <a:tailEnd/>
            </a:ln>
          </p:spPr>
        </p:cxnSp>
        <p:cxnSp>
          <p:nvCxnSpPr>
            <p:cNvPr id="147" name="Elbow Connector 146"/>
            <p:cNvCxnSpPr>
              <a:stCxn id="132" idx="0"/>
            </p:cNvCxnSpPr>
            <p:nvPr/>
          </p:nvCxnSpPr>
          <p:spPr>
            <a:xfrm>
              <a:off x="3027500" y="3035709"/>
              <a:ext cx="114863" cy="342653"/>
            </a:xfrm>
            <a:prstGeom prst="bentConnector2">
              <a:avLst/>
            </a:prstGeom>
            <a:noFill/>
            <a:ln w="31750">
              <a:solidFill>
                <a:schemeClr val="tx1"/>
              </a:solidFill>
              <a:round/>
              <a:headEnd/>
              <a:tailEnd/>
            </a:ln>
          </p:spPr>
        </p:cxnSp>
        <p:sp>
          <p:nvSpPr>
            <p:cNvPr id="148" name="Oval 147"/>
            <p:cNvSpPr/>
            <p:nvPr/>
          </p:nvSpPr>
          <p:spPr>
            <a:xfrm>
              <a:off x="2977971" y="2998635"/>
              <a:ext cx="79924" cy="7992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49" name="Oval 148"/>
            <p:cNvSpPr/>
            <p:nvPr/>
          </p:nvSpPr>
          <p:spPr>
            <a:xfrm>
              <a:off x="3355438" y="2332175"/>
              <a:ext cx="79924" cy="799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0" name="Oval 149"/>
            <p:cNvSpPr/>
            <p:nvPr/>
          </p:nvSpPr>
          <p:spPr>
            <a:xfrm>
              <a:off x="3355438" y="3649833"/>
              <a:ext cx="79924" cy="799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cxnSp>
          <p:nvCxnSpPr>
            <p:cNvPr id="152" name="Elbow Connector 151"/>
            <p:cNvCxnSpPr>
              <a:stCxn id="132" idx="3"/>
              <a:endCxn id="21" idx="0"/>
            </p:cNvCxnSpPr>
            <p:nvPr/>
          </p:nvCxnSpPr>
          <p:spPr>
            <a:xfrm rot="10800000" flipV="1">
              <a:off x="1285000" y="3035709"/>
              <a:ext cx="1245296" cy="586200"/>
            </a:xfrm>
            <a:prstGeom prst="bentConnector2">
              <a:avLst/>
            </a:prstGeom>
            <a:noFill/>
            <a:ln w="31750">
              <a:solidFill>
                <a:schemeClr val="tx1"/>
              </a:solidFill>
              <a:round/>
              <a:headEnd/>
              <a:tailEnd/>
            </a:ln>
          </p:spPr>
        </p:cxnSp>
        <p:sp>
          <p:nvSpPr>
            <p:cNvPr id="157" name="Isosceles Triangle 156"/>
            <p:cNvSpPr/>
            <p:nvPr/>
          </p:nvSpPr>
          <p:spPr>
            <a:xfrm rot="10800000">
              <a:off x="1166696" y="4863413"/>
              <a:ext cx="241688" cy="144016"/>
            </a:xfrm>
            <a:prstGeom prst="triangl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ctr" anchorCtr="0" compatLnSpc="1">
              <a:prstTxWarp prst="textNoShape">
                <a:avLst/>
              </a:prstTxWarp>
            </a:bodyPr>
            <a:lstStyle/>
            <a:p>
              <a:endParaRPr lang="en-US" sz="1400" dirty="0">
                <a:solidFill>
                  <a:srgbClr val="000000"/>
                </a:solidFill>
              </a:endParaRPr>
            </a:p>
          </p:txBody>
        </p:sp>
        <p:cxnSp>
          <p:nvCxnSpPr>
            <p:cNvPr id="162" name="Straight Connector 161"/>
            <p:cNvCxnSpPr>
              <a:stCxn id="21" idx="4"/>
              <a:endCxn id="157" idx="3"/>
            </p:cNvCxnSpPr>
            <p:nvPr/>
          </p:nvCxnSpPr>
          <p:spPr>
            <a:xfrm>
              <a:off x="1285000" y="4197973"/>
              <a:ext cx="0" cy="665440"/>
            </a:xfrm>
            <a:prstGeom prst="line">
              <a:avLst/>
            </a:prstGeom>
            <a:noFill/>
            <a:ln w="31750">
              <a:solidFill>
                <a:schemeClr val="tx1"/>
              </a:solidFill>
              <a:round/>
              <a:headEnd/>
              <a:tailEnd/>
            </a:ln>
          </p:spPr>
        </p:cxnSp>
        <p:cxnSp>
          <p:nvCxnSpPr>
            <p:cNvPr id="164" name="Straight Connector 163"/>
            <p:cNvCxnSpPr/>
            <p:nvPr/>
          </p:nvCxnSpPr>
          <p:spPr>
            <a:xfrm>
              <a:off x="3401380" y="4651190"/>
              <a:ext cx="3566160" cy="0"/>
            </a:xfrm>
            <a:prstGeom prst="line">
              <a:avLst/>
            </a:prstGeom>
            <a:noFill/>
            <a:ln w="31750">
              <a:solidFill>
                <a:schemeClr val="tx1"/>
              </a:solidFill>
              <a:round/>
              <a:headEnd/>
              <a:tailEnd/>
            </a:ln>
          </p:spPr>
        </p:cxnSp>
        <p:sp>
          <p:nvSpPr>
            <p:cNvPr id="165" name="TextBox 164"/>
            <p:cNvSpPr txBox="1"/>
            <p:nvPr/>
          </p:nvSpPr>
          <p:spPr bwMode="auto">
            <a:xfrm>
              <a:off x="3188877" y="1468589"/>
              <a:ext cx="52803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VCC</a:t>
              </a:r>
              <a:endParaRPr lang="en-US" sz="900" kern="0" baseline="-25000" dirty="0">
                <a:solidFill>
                  <a:srgbClr val="000000"/>
                </a:solidFill>
                <a:ea typeface="宋体" charset="0"/>
                <a:cs typeface="宋体" charset="0"/>
              </a:endParaRPr>
            </a:p>
          </p:txBody>
        </p:sp>
        <p:sp>
          <p:nvSpPr>
            <p:cNvPr id="166" name="TextBox 165"/>
            <p:cNvSpPr txBox="1"/>
            <p:nvPr/>
          </p:nvSpPr>
          <p:spPr bwMode="auto">
            <a:xfrm>
              <a:off x="996968" y="2009009"/>
              <a:ext cx="9749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kern="0" dirty="0">
                  <a:solidFill>
                    <a:srgbClr val="000000"/>
                  </a:solidFill>
                  <a:ea typeface="宋体" charset="0"/>
                  <a:cs typeface="宋体" charset="0"/>
                </a:rPr>
                <a:t>Driver</a:t>
              </a:r>
              <a:endParaRPr lang="en-US" sz="1100" kern="0" baseline="-25000" dirty="0">
                <a:solidFill>
                  <a:srgbClr val="000000"/>
                </a:solidFill>
                <a:ea typeface="宋体" charset="0"/>
                <a:cs typeface="宋体" charset="0"/>
              </a:endParaRPr>
            </a:p>
          </p:txBody>
        </p:sp>
        <p:sp>
          <p:nvSpPr>
            <p:cNvPr id="167" name="TextBox 166"/>
            <p:cNvSpPr txBox="1"/>
            <p:nvPr/>
          </p:nvSpPr>
          <p:spPr bwMode="auto">
            <a:xfrm>
              <a:off x="383057" y="2897326"/>
              <a:ext cx="974924"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PWM</a:t>
              </a:r>
              <a:endParaRPr lang="en-US" sz="900" kern="0" baseline="-25000" dirty="0">
                <a:solidFill>
                  <a:srgbClr val="000000"/>
                </a:solidFill>
                <a:ea typeface="宋体" charset="0"/>
                <a:cs typeface="宋体" charset="0"/>
              </a:endParaRPr>
            </a:p>
          </p:txBody>
        </p:sp>
        <p:sp>
          <p:nvSpPr>
            <p:cNvPr id="171" name="TextBox 170"/>
            <p:cNvSpPr txBox="1"/>
            <p:nvPr/>
          </p:nvSpPr>
          <p:spPr bwMode="auto">
            <a:xfrm>
              <a:off x="3312136" y="2572006"/>
              <a:ext cx="48746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P</a:t>
              </a:r>
              <a:endParaRPr lang="en-US" sz="900" kern="0" baseline="-25000" dirty="0">
                <a:solidFill>
                  <a:srgbClr val="000000"/>
                </a:solidFill>
                <a:ea typeface="宋体" charset="0"/>
                <a:cs typeface="宋体" charset="0"/>
              </a:endParaRPr>
            </a:p>
          </p:txBody>
        </p:sp>
        <p:sp>
          <p:nvSpPr>
            <p:cNvPr id="172" name="TextBox 171"/>
            <p:cNvSpPr txBox="1"/>
            <p:nvPr/>
          </p:nvSpPr>
          <p:spPr bwMode="auto">
            <a:xfrm>
              <a:off x="3312136" y="3221823"/>
              <a:ext cx="48746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N</a:t>
              </a:r>
              <a:endParaRPr lang="en-US" sz="900" kern="0" baseline="-25000" dirty="0">
                <a:solidFill>
                  <a:srgbClr val="000000"/>
                </a:solidFill>
                <a:ea typeface="宋体" charset="0"/>
                <a:cs typeface="宋体" charset="0"/>
              </a:endParaRPr>
            </a:p>
          </p:txBody>
        </p:sp>
      </p:grpSp>
      <p:grpSp>
        <p:nvGrpSpPr>
          <p:cNvPr id="236" name="Group 235"/>
          <p:cNvGrpSpPr/>
          <p:nvPr/>
        </p:nvGrpSpPr>
        <p:grpSpPr>
          <a:xfrm>
            <a:off x="3572131" y="1927920"/>
            <a:ext cx="1812724" cy="585317"/>
            <a:chOff x="3572130" y="2126130"/>
            <a:chExt cx="1812724" cy="780422"/>
          </a:xfrm>
        </p:grpSpPr>
        <p:sp>
          <p:nvSpPr>
            <p:cNvPr id="173" name="Freeform 172"/>
            <p:cNvSpPr/>
            <p:nvPr/>
          </p:nvSpPr>
          <p:spPr>
            <a:xfrm>
              <a:off x="3572130" y="2126130"/>
              <a:ext cx="1560696" cy="780422"/>
            </a:xfrm>
            <a:custGeom>
              <a:avLst/>
              <a:gdLst>
                <a:gd name="connsiteX0" fmla="*/ 0 w 1869440"/>
                <a:gd name="connsiteY0" fmla="*/ 0 h 780422"/>
                <a:gd name="connsiteX1" fmla="*/ 182880 w 1869440"/>
                <a:gd name="connsiteY1" fmla="*/ 609600 h 780422"/>
                <a:gd name="connsiteX2" fmla="*/ 538480 w 1869440"/>
                <a:gd name="connsiteY2" fmla="*/ 762000 h 780422"/>
                <a:gd name="connsiteX3" fmla="*/ 1869440 w 1869440"/>
                <a:gd name="connsiteY3" fmla="*/ 772160 h 780422"/>
              </a:gdLst>
              <a:ahLst/>
              <a:cxnLst>
                <a:cxn ang="0">
                  <a:pos x="connsiteX0" y="connsiteY0"/>
                </a:cxn>
                <a:cxn ang="0">
                  <a:pos x="connsiteX1" y="connsiteY1"/>
                </a:cxn>
                <a:cxn ang="0">
                  <a:pos x="connsiteX2" y="connsiteY2"/>
                </a:cxn>
                <a:cxn ang="0">
                  <a:pos x="connsiteX3" y="connsiteY3"/>
                </a:cxn>
              </a:cxnLst>
              <a:rect l="l" t="t" r="r" b="b"/>
              <a:pathLst>
                <a:path w="1869440" h="780422">
                  <a:moveTo>
                    <a:pt x="0" y="0"/>
                  </a:moveTo>
                  <a:cubicBezTo>
                    <a:pt x="46566" y="241300"/>
                    <a:pt x="93133" y="482600"/>
                    <a:pt x="182880" y="609600"/>
                  </a:cubicBezTo>
                  <a:cubicBezTo>
                    <a:pt x="272627" y="736600"/>
                    <a:pt x="257387" y="734907"/>
                    <a:pt x="538480" y="762000"/>
                  </a:cubicBezTo>
                  <a:cubicBezTo>
                    <a:pt x="819573" y="789093"/>
                    <a:pt x="1344506" y="780626"/>
                    <a:pt x="1869440" y="772160"/>
                  </a:cubicBezTo>
                </a:path>
              </a:pathLst>
            </a:custGeom>
            <a:noFill/>
            <a:ln>
              <a:solidFill>
                <a:srgbClr val="008000"/>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000FF"/>
                </a:solidFill>
              </a:endParaRPr>
            </a:p>
          </p:txBody>
        </p:sp>
        <p:sp>
          <p:nvSpPr>
            <p:cNvPr id="175" name="TextBox 174"/>
            <p:cNvSpPr txBox="1"/>
            <p:nvPr/>
          </p:nvSpPr>
          <p:spPr bwMode="auto">
            <a:xfrm>
              <a:off x="4124714" y="2454403"/>
              <a:ext cx="12601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200" kern="0" dirty="0">
                  <a:solidFill>
                    <a:srgbClr val="008000"/>
                  </a:solidFill>
                  <a:ea typeface="宋体" charset="0"/>
                  <a:cs typeface="宋体" charset="0"/>
                </a:rPr>
                <a:t>Turn-ON</a:t>
              </a:r>
            </a:p>
          </p:txBody>
        </p:sp>
      </p:grpSp>
      <p:grpSp>
        <p:nvGrpSpPr>
          <p:cNvPr id="237" name="Group 236"/>
          <p:cNvGrpSpPr/>
          <p:nvPr/>
        </p:nvGrpSpPr>
        <p:grpSpPr>
          <a:xfrm>
            <a:off x="3572131" y="2714579"/>
            <a:ext cx="1812724" cy="582930"/>
            <a:chOff x="3572130" y="3175026"/>
            <a:chExt cx="1812724" cy="777240"/>
          </a:xfrm>
        </p:grpSpPr>
        <p:sp>
          <p:nvSpPr>
            <p:cNvPr id="174" name="Freeform 173"/>
            <p:cNvSpPr/>
            <p:nvPr/>
          </p:nvSpPr>
          <p:spPr>
            <a:xfrm flipV="1">
              <a:off x="3572130" y="3175026"/>
              <a:ext cx="1560696" cy="777240"/>
            </a:xfrm>
            <a:custGeom>
              <a:avLst/>
              <a:gdLst>
                <a:gd name="connsiteX0" fmla="*/ 0 w 1869440"/>
                <a:gd name="connsiteY0" fmla="*/ 0 h 780422"/>
                <a:gd name="connsiteX1" fmla="*/ 182880 w 1869440"/>
                <a:gd name="connsiteY1" fmla="*/ 609600 h 780422"/>
                <a:gd name="connsiteX2" fmla="*/ 538480 w 1869440"/>
                <a:gd name="connsiteY2" fmla="*/ 762000 h 780422"/>
                <a:gd name="connsiteX3" fmla="*/ 1869440 w 1869440"/>
                <a:gd name="connsiteY3" fmla="*/ 772160 h 780422"/>
              </a:gdLst>
              <a:ahLst/>
              <a:cxnLst>
                <a:cxn ang="0">
                  <a:pos x="connsiteX0" y="connsiteY0"/>
                </a:cxn>
                <a:cxn ang="0">
                  <a:pos x="connsiteX1" y="connsiteY1"/>
                </a:cxn>
                <a:cxn ang="0">
                  <a:pos x="connsiteX2" y="connsiteY2"/>
                </a:cxn>
                <a:cxn ang="0">
                  <a:pos x="connsiteX3" y="connsiteY3"/>
                </a:cxn>
              </a:cxnLst>
              <a:rect l="l" t="t" r="r" b="b"/>
              <a:pathLst>
                <a:path w="1869440" h="780422">
                  <a:moveTo>
                    <a:pt x="0" y="0"/>
                  </a:moveTo>
                  <a:cubicBezTo>
                    <a:pt x="46566" y="241300"/>
                    <a:pt x="93133" y="482600"/>
                    <a:pt x="182880" y="609600"/>
                  </a:cubicBezTo>
                  <a:cubicBezTo>
                    <a:pt x="272627" y="736600"/>
                    <a:pt x="257387" y="734907"/>
                    <a:pt x="538480" y="762000"/>
                  </a:cubicBezTo>
                  <a:cubicBezTo>
                    <a:pt x="819573" y="789093"/>
                    <a:pt x="1344506" y="780626"/>
                    <a:pt x="1869440" y="772160"/>
                  </a:cubicBezTo>
                </a:path>
              </a:pathLst>
            </a:custGeom>
            <a:noFill/>
            <a:ln>
              <a:solidFill>
                <a:schemeClr val="tx2"/>
              </a:solidFill>
              <a:head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76" name="TextBox 175"/>
            <p:cNvSpPr txBox="1"/>
            <p:nvPr/>
          </p:nvSpPr>
          <p:spPr bwMode="auto">
            <a:xfrm>
              <a:off x="4124714" y="3317647"/>
              <a:ext cx="12601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200" kern="0" dirty="0">
                  <a:solidFill>
                    <a:schemeClr val="tx2"/>
                  </a:solidFill>
                  <a:ea typeface="宋体" charset="0"/>
                  <a:cs typeface="宋体" charset="0"/>
                </a:rPr>
                <a:t>Turn-OFF</a:t>
              </a:r>
            </a:p>
          </p:txBody>
        </p:sp>
      </p:grpSp>
      <p:grpSp>
        <p:nvGrpSpPr>
          <p:cNvPr id="189" name="Group 188"/>
          <p:cNvGrpSpPr/>
          <p:nvPr/>
        </p:nvGrpSpPr>
        <p:grpSpPr>
          <a:xfrm>
            <a:off x="6917130" y="1702005"/>
            <a:ext cx="135215" cy="276562"/>
            <a:chOff x="3559622" y="4169963"/>
            <a:chExt cx="50804" cy="138548"/>
          </a:xfrm>
        </p:grpSpPr>
        <p:grpSp>
          <p:nvGrpSpPr>
            <p:cNvPr id="190" name="Group 189"/>
            <p:cNvGrpSpPr/>
            <p:nvPr/>
          </p:nvGrpSpPr>
          <p:grpSpPr>
            <a:xfrm rot="5400000">
              <a:off x="3550387" y="4179198"/>
              <a:ext cx="69274" cy="50804"/>
              <a:chOff x="4562159" y="4147175"/>
              <a:chExt cx="102906" cy="75469"/>
            </a:xfrm>
          </p:grpSpPr>
          <p:sp>
            <p:nvSpPr>
              <p:cNvPr id="196" name="Rectangle 195"/>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97" name="Group 196"/>
              <p:cNvGrpSpPr/>
              <p:nvPr/>
            </p:nvGrpSpPr>
            <p:grpSpPr>
              <a:xfrm>
                <a:off x="4562159" y="4158207"/>
                <a:ext cx="102906" cy="58722"/>
                <a:chOff x="4450463" y="4313144"/>
                <a:chExt cx="108247" cy="61770"/>
              </a:xfrm>
            </p:grpSpPr>
            <p:sp>
              <p:nvSpPr>
                <p:cNvPr id="198"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99"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nvGrpSpPr>
            <p:cNvPr id="191" name="Group 190"/>
            <p:cNvGrpSpPr/>
            <p:nvPr/>
          </p:nvGrpSpPr>
          <p:grpSpPr>
            <a:xfrm rot="5400000">
              <a:off x="3550387" y="4248472"/>
              <a:ext cx="69274" cy="50804"/>
              <a:chOff x="4562159" y="4147175"/>
              <a:chExt cx="102906" cy="75469"/>
            </a:xfrm>
          </p:grpSpPr>
          <p:sp>
            <p:nvSpPr>
              <p:cNvPr id="192" name="Rectangle 191"/>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93" name="Group 192"/>
              <p:cNvGrpSpPr/>
              <p:nvPr/>
            </p:nvGrpSpPr>
            <p:grpSpPr>
              <a:xfrm>
                <a:off x="4562159" y="4158207"/>
                <a:ext cx="102906" cy="58722"/>
                <a:chOff x="4450463" y="4313144"/>
                <a:chExt cx="108247" cy="61770"/>
              </a:xfrm>
            </p:grpSpPr>
            <p:sp>
              <p:nvSpPr>
                <p:cNvPr id="194"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95"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grpSp>
        <p:nvGrpSpPr>
          <p:cNvPr id="212" name="Group 211"/>
          <p:cNvGrpSpPr/>
          <p:nvPr/>
        </p:nvGrpSpPr>
        <p:grpSpPr>
          <a:xfrm>
            <a:off x="6917130" y="3254100"/>
            <a:ext cx="135215" cy="276562"/>
            <a:chOff x="3559622" y="4169963"/>
            <a:chExt cx="50804" cy="138548"/>
          </a:xfrm>
        </p:grpSpPr>
        <p:grpSp>
          <p:nvGrpSpPr>
            <p:cNvPr id="213" name="Group 212"/>
            <p:cNvGrpSpPr/>
            <p:nvPr/>
          </p:nvGrpSpPr>
          <p:grpSpPr>
            <a:xfrm rot="5400000">
              <a:off x="3550387" y="4179198"/>
              <a:ext cx="69274" cy="50804"/>
              <a:chOff x="4562159" y="4147175"/>
              <a:chExt cx="102906" cy="75469"/>
            </a:xfrm>
          </p:grpSpPr>
          <p:sp>
            <p:nvSpPr>
              <p:cNvPr id="219" name="Rectangle 218"/>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20" name="Group 219"/>
              <p:cNvGrpSpPr/>
              <p:nvPr/>
            </p:nvGrpSpPr>
            <p:grpSpPr>
              <a:xfrm>
                <a:off x="4562159" y="4158207"/>
                <a:ext cx="102906" cy="58722"/>
                <a:chOff x="4450463" y="4313144"/>
                <a:chExt cx="108247" cy="61770"/>
              </a:xfrm>
            </p:grpSpPr>
            <p:sp>
              <p:nvSpPr>
                <p:cNvPr id="221"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22"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nvGrpSpPr>
            <p:cNvPr id="214" name="Group 213"/>
            <p:cNvGrpSpPr/>
            <p:nvPr/>
          </p:nvGrpSpPr>
          <p:grpSpPr>
            <a:xfrm rot="5400000">
              <a:off x="3550387" y="4248472"/>
              <a:ext cx="69274" cy="50804"/>
              <a:chOff x="4562159" y="4147175"/>
              <a:chExt cx="102906" cy="75469"/>
            </a:xfrm>
          </p:grpSpPr>
          <p:sp>
            <p:nvSpPr>
              <p:cNvPr id="215" name="Rectangle 214"/>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16" name="Group 215"/>
              <p:cNvGrpSpPr/>
              <p:nvPr/>
            </p:nvGrpSpPr>
            <p:grpSpPr>
              <a:xfrm>
                <a:off x="4562159" y="4158207"/>
                <a:ext cx="102906" cy="58722"/>
                <a:chOff x="4450463" y="4313144"/>
                <a:chExt cx="108247" cy="61770"/>
              </a:xfrm>
            </p:grpSpPr>
            <p:sp>
              <p:nvSpPr>
                <p:cNvPr id="217"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18"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grpSp>
        <p:nvGrpSpPr>
          <p:cNvPr id="22" name="Group 21"/>
          <p:cNvGrpSpPr/>
          <p:nvPr/>
        </p:nvGrpSpPr>
        <p:grpSpPr>
          <a:xfrm>
            <a:off x="3867855" y="3934981"/>
            <a:ext cx="2373873" cy="647282"/>
            <a:chOff x="3285882" y="5120957"/>
            <a:chExt cx="2373873" cy="1157379"/>
          </a:xfrm>
        </p:grpSpPr>
        <mc:AlternateContent xmlns:mc="http://schemas.openxmlformats.org/markup-compatibility/2006" xmlns:a14="http://schemas.microsoft.com/office/drawing/2010/main">
          <mc:Choice Requires="a14">
            <p:sp>
              <p:nvSpPr>
                <p:cNvPr id="135" name="Rectangle 134"/>
                <p:cNvSpPr/>
                <p:nvPr/>
              </p:nvSpPr>
              <p:spPr>
                <a:xfrm>
                  <a:off x="3285882" y="5120957"/>
                  <a:ext cx="2373873" cy="410369"/>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𝑰𝑺𝑺</m:t>
                            </m:r>
                          </m:sub>
                        </m:sSub>
                        <m:r>
                          <a:rPr lang="en-US" sz="1400" b="1" i="1">
                            <a:latin typeface="Cambria Math"/>
                          </a:rPr>
                          <m:t>=</m:t>
                        </m:r>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𝑮𝑺</m:t>
                            </m:r>
                          </m:sub>
                        </m:sSub>
                        <m:r>
                          <a:rPr lang="en-US" sz="1400" b="1">
                            <a:latin typeface="Cambria Math"/>
                            <a:ea typeface="Cambria Math"/>
                          </a:rPr>
                          <m:t>+</m:t>
                        </m:r>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𝑮𝑫</m:t>
                            </m:r>
                          </m:sub>
                        </m:sSub>
                      </m:oMath>
                    </m:oMathPara>
                  </a14:m>
                  <a:endParaRPr lang="en-US" sz="1400" b="1" dirty="0"/>
                </a:p>
              </p:txBody>
            </p:sp>
          </mc:Choice>
          <mc:Fallback xmlns="">
            <p:sp>
              <p:nvSpPr>
                <p:cNvPr id="135" name="Rectangle 134"/>
                <p:cNvSpPr>
                  <a:spLocks noRot="1" noChangeAspect="1" noMove="1" noResize="1" noEditPoints="1" noAdjustHandles="1" noChangeArrowheads="1" noChangeShapeType="1" noTextEdit="1"/>
                </p:cNvSpPr>
                <p:nvPr/>
              </p:nvSpPr>
              <p:spPr>
                <a:xfrm>
                  <a:off x="3285882" y="5120958"/>
                  <a:ext cx="2373873" cy="369332"/>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7" name="Rectangle 136"/>
                <p:cNvSpPr/>
                <p:nvPr/>
              </p:nvSpPr>
              <p:spPr>
                <a:xfrm>
                  <a:off x="3285882" y="5498635"/>
                  <a:ext cx="2373873" cy="410369"/>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𝑹𝑺𝑺</m:t>
                            </m:r>
                          </m:sub>
                        </m:sSub>
                        <m:r>
                          <a:rPr lang="en-US" sz="1400" b="1" i="1">
                            <a:latin typeface="Cambria Math"/>
                          </a:rPr>
                          <m:t>=</m:t>
                        </m:r>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𝑮𝑫</m:t>
                            </m:r>
                          </m:sub>
                        </m:sSub>
                      </m:oMath>
                    </m:oMathPara>
                  </a14:m>
                  <a:endParaRPr lang="en-US" sz="1400" b="1" dirty="0"/>
                </a:p>
              </p:txBody>
            </p:sp>
          </mc:Choice>
          <mc:Fallback xmlns="">
            <p:sp>
              <p:nvSpPr>
                <p:cNvPr id="137" name="Rectangle 136"/>
                <p:cNvSpPr>
                  <a:spLocks noRot="1" noChangeAspect="1" noMove="1" noResize="1" noEditPoints="1" noAdjustHandles="1" noChangeArrowheads="1" noChangeShapeType="1" noTextEdit="1"/>
                </p:cNvSpPr>
                <p:nvPr/>
              </p:nvSpPr>
              <p:spPr>
                <a:xfrm>
                  <a:off x="3285882" y="5498635"/>
                  <a:ext cx="2373873" cy="369332"/>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8" name="Rectangle 137"/>
                <p:cNvSpPr/>
                <p:nvPr/>
              </p:nvSpPr>
              <p:spPr>
                <a:xfrm>
                  <a:off x="3285882" y="5867967"/>
                  <a:ext cx="2373873" cy="410369"/>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𝑶𝑺𝑺</m:t>
                            </m:r>
                          </m:sub>
                        </m:sSub>
                        <m:r>
                          <a:rPr lang="en-US" sz="1400" b="1" i="1">
                            <a:latin typeface="Cambria Math"/>
                          </a:rPr>
                          <m:t>=</m:t>
                        </m:r>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𝑮𝑫</m:t>
                            </m:r>
                          </m:sub>
                        </m:sSub>
                        <m:r>
                          <a:rPr lang="en-US" sz="1400" b="1">
                            <a:latin typeface="Cambria Math"/>
                            <a:ea typeface="Cambria Math"/>
                          </a:rPr>
                          <m:t>+</m:t>
                        </m:r>
                        <m:sSub>
                          <m:sSubPr>
                            <m:ctrlPr>
                              <a:rPr lang="en-US" sz="1400" b="1" i="1">
                                <a:latin typeface="Cambria Math" panose="02040503050406030204" pitchFamily="18" charset="0"/>
                              </a:rPr>
                            </m:ctrlPr>
                          </m:sSubPr>
                          <m:e>
                            <m:r>
                              <a:rPr lang="en-US" sz="1400" b="1" i="1">
                                <a:latin typeface="Cambria Math"/>
                              </a:rPr>
                              <m:t>𝑪</m:t>
                            </m:r>
                          </m:e>
                          <m:sub>
                            <m:r>
                              <a:rPr lang="en-US" sz="1400" b="1" i="1">
                                <a:latin typeface="Cambria Math"/>
                              </a:rPr>
                              <m:t>𝑫𝑺</m:t>
                            </m:r>
                          </m:sub>
                        </m:sSub>
                      </m:oMath>
                    </m:oMathPara>
                  </a14:m>
                  <a:endParaRPr lang="en-US" sz="1400" b="1" dirty="0"/>
                </a:p>
              </p:txBody>
            </p:sp>
          </mc:Choice>
          <mc:Fallback xmlns="">
            <p:sp>
              <p:nvSpPr>
                <p:cNvPr id="138" name="Rectangle 137"/>
                <p:cNvSpPr>
                  <a:spLocks noRot="1" noChangeAspect="1" noMove="1" noResize="1" noEditPoints="1" noAdjustHandles="1" noChangeArrowheads="1" noChangeShapeType="1" noTextEdit="1"/>
                </p:cNvSpPr>
                <p:nvPr/>
              </p:nvSpPr>
              <p:spPr>
                <a:xfrm>
                  <a:off x="3285882" y="5867967"/>
                  <a:ext cx="2373873" cy="369332"/>
                </a:xfrm>
                <a:prstGeom prst="rect">
                  <a:avLst/>
                </a:prstGeom>
                <a:blipFill rotWithShape="1">
                  <a:blip r:embed="rId5"/>
                  <a:stretch>
                    <a:fillRect/>
                  </a:stretch>
                </a:blipFill>
              </p:spPr>
              <p:txBody>
                <a:bodyPr/>
                <a:lstStyle/>
                <a:p>
                  <a:r>
                    <a:rPr lang="en-US">
                      <a:noFill/>
                    </a:rPr>
                    <a:t> </a:t>
                  </a:r>
                </a:p>
              </p:txBody>
            </p:sp>
          </mc:Fallback>
        </mc:AlternateContent>
      </p:grpSp>
      <p:grpSp>
        <p:nvGrpSpPr>
          <p:cNvPr id="235" name="Group 234"/>
          <p:cNvGrpSpPr/>
          <p:nvPr/>
        </p:nvGrpSpPr>
        <p:grpSpPr>
          <a:xfrm>
            <a:off x="3376590" y="1896569"/>
            <a:ext cx="669451" cy="1944186"/>
            <a:chOff x="3376553" y="2084342"/>
            <a:chExt cx="669451" cy="2592248"/>
          </a:xfrm>
        </p:grpSpPr>
        <p:grpSp>
          <p:nvGrpSpPr>
            <p:cNvPr id="4" name="Group 3"/>
            <p:cNvGrpSpPr/>
            <p:nvPr/>
          </p:nvGrpSpPr>
          <p:grpSpPr>
            <a:xfrm rot="5400000">
              <a:off x="3355566" y="2105329"/>
              <a:ext cx="157421" cy="115448"/>
              <a:chOff x="4516092" y="1973873"/>
              <a:chExt cx="184375" cy="135215"/>
            </a:xfrm>
          </p:grpSpPr>
          <p:sp>
            <p:nvSpPr>
              <p:cNvPr id="140" name="Rectangle 139"/>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42"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44"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146" name="Group 145"/>
            <p:cNvGrpSpPr/>
            <p:nvPr/>
          </p:nvGrpSpPr>
          <p:grpSpPr>
            <a:xfrm rot="5400000">
              <a:off x="3355566" y="4052921"/>
              <a:ext cx="157421" cy="115448"/>
              <a:chOff x="4516092" y="1973873"/>
              <a:chExt cx="184375" cy="135215"/>
            </a:xfrm>
          </p:grpSpPr>
          <p:sp>
            <p:nvSpPr>
              <p:cNvPr id="151" name="Rectangle 150"/>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3"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55"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156" name="Group 155"/>
            <p:cNvGrpSpPr/>
            <p:nvPr/>
          </p:nvGrpSpPr>
          <p:grpSpPr>
            <a:xfrm>
              <a:off x="3888583" y="2941460"/>
              <a:ext cx="157421" cy="115448"/>
              <a:chOff x="4516092" y="1976848"/>
              <a:chExt cx="184375" cy="135215"/>
            </a:xfrm>
          </p:grpSpPr>
          <p:sp>
            <p:nvSpPr>
              <p:cNvPr id="158" name="Rectangle 157"/>
              <p:cNvSpPr/>
              <p:nvPr/>
            </p:nvSpPr>
            <p:spPr>
              <a:xfrm>
                <a:off x="4516096" y="1976848"/>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9"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60"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161" name="Group 160"/>
            <p:cNvGrpSpPr/>
            <p:nvPr/>
          </p:nvGrpSpPr>
          <p:grpSpPr>
            <a:xfrm>
              <a:off x="3888583" y="4561142"/>
              <a:ext cx="157421" cy="115448"/>
              <a:chOff x="4516092" y="1973873"/>
              <a:chExt cx="184375" cy="135215"/>
            </a:xfrm>
          </p:grpSpPr>
          <p:sp>
            <p:nvSpPr>
              <p:cNvPr id="163" name="Rectangle 162"/>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68"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78"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rgbClr val="008000"/>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179" name="Group 178"/>
            <p:cNvGrpSpPr/>
            <p:nvPr/>
          </p:nvGrpSpPr>
          <p:grpSpPr>
            <a:xfrm rot="5400000">
              <a:off x="3367199" y="2467723"/>
              <a:ext cx="85612" cy="62785"/>
              <a:chOff x="4516092" y="1973873"/>
              <a:chExt cx="184375" cy="135215"/>
            </a:xfrm>
          </p:grpSpPr>
          <p:sp>
            <p:nvSpPr>
              <p:cNvPr id="180" name="Rectangle 179"/>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81"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182"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187" name="Group 186"/>
            <p:cNvGrpSpPr/>
            <p:nvPr/>
          </p:nvGrpSpPr>
          <p:grpSpPr>
            <a:xfrm rot="5400000">
              <a:off x="3367199" y="2888796"/>
              <a:ext cx="85612" cy="62785"/>
              <a:chOff x="4516092" y="1973873"/>
              <a:chExt cx="184375" cy="135215"/>
            </a:xfrm>
          </p:grpSpPr>
          <p:sp>
            <p:nvSpPr>
              <p:cNvPr id="188" name="Rectangle 187"/>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00"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01"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202" name="Group 201"/>
            <p:cNvGrpSpPr/>
            <p:nvPr/>
          </p:nvGrpSpPr>
          <p:grpSpPr>
            <a:xfrm rot="5400000">
              <a:off x="3367199" y="3117809"/>
              <a:ext cx="85612" cy="62785"/>
              <a:chOff x="4516092" y="1973873"/>
              <a:chExt cx="184375" cy="135215"/>
            </a:xfrm>
          </p:grpSpPr>
          <p:sp>
            <p:nvSpPr>
              <p:cNvPr id="203" name="Rectangle 202"/>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04"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05"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nvGrpSpPr>
            <p:cNvPr id="206" name="Group 205"/>
            <p:cNvGrpSpPr/>
            <p:nvPr/>
          </p:nvGrpSpPr>
          <p:grpSpPr>
            <a:xfrm rot="5400000">
              <a:off x="3367199" y="3540258"/>
              <a:ext cx="85612" cy="62785"/>
              <a:chOff x="4516092" y="1973873"/>
              <a:chExt cx="184375" cy="135215"/>
            </a:xfrm>
          </p:grpSpPr>
          <p:sp>
            <p:nvSpPr>
              <p:cNvPr id="207" name="Rectangle 206"/>
              <p:cNvSpPr/>
              <p:nvPr/>
            </p:nvSpPr>
            <p:spPr>
              <a:xfrm>
                <a:off x="4516096" y="1973873"/>
                <a:ext cx="179090" cy="135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08" name="Arc 129"/>
              <p:cNvSpPr>
                <a:spLocks/>
              </p:cNvSpPr>
              <p:nvPr/>
            </p:nvSpPr>
            <p:spPr bwMode="auto">
              <a:xfrm rot="16200000">
                <a:off x="4510314" y="1999417"/>
                <a:ext cx="105208" cy="936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09" name="Arc 130"/>
              <p:cNvSpPr>
                <a:spLocks/>
              </p:cNvSpPr>
              <p:nvPr/>
            </p:nvSpPr>
            <p:spPr bwMode="auto">
              <a:xfrm>
                <a:off x="4606816" y="1993641"/>
                <a:ext cx="93651" cy="105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2"/>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nvGrpSpPr>
          <p:cNvPr id="29" name="Group 28"/>
          <p:cNvGrpSpPr/>
          <p:nvPr/>
        </p:nvGrpSpPr>
        <p:grpSpPr>
          <a:xfrm>
            <a:off x="6076203" y="1871556"/>
            <a:ext cx="2420288" cy="1495239"/>
            <a:chOff x="6076203" y="2050996"/>
            <a:chExt cx="2420288" cy="1993652"/>
          </a:xfrm>
        </p:grpSpPr>
        <p:grpSp>
          <p:nvGrpSpPr>
            <p:cNvPr id="66" name="Group 65"/>
            <p:cNvGrpSpPr/>
            <p:nvPr/>
          </p:nvGrpSpPr>
          <p:grpSpPr>
            <a:xfrm>
              <a:off x="6092553" y="3335684"/>
              <a:ext cx="327019" cy="157280"/>
              <a:chOff x="3931620" y="4185084"/>
              <a:chExt cx="192408" cy="72008"/>
            </a:xfrm>
          </p:grpSpPr>
          <p:sp>
            <p:nvSpPr>
              <p:cNvPr id="67" name="Rectangle 66"/>
              <p:cNvSpPr/>
              <p:nvPr/>
            </p:nvSpPr>
            <p:spPr>
              <a:xfrm>
                <a:off x="3931620" y="4185084"/>
                <a:ext cx="1924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68" name="Straight Connector 67"/>
              <p:cNvCxnSpPr/>
              <p:nvPr/>
            </p:nvCxnSpPr>
            <p:spPr>
              <a:xfrm>
                <a:off x="3931620" y="4185084"/>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931620" y="4257092"/>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7512831" y="2947536"/>
              <a:ext cx="327019" cy="157280"/>
              <a:chOff x="3931620" y="4185084"/>
              <a:chExt cx="192408" cy="72008"/>
            </a:xfrm>
          </p:grpSpPr>
          <p:sp>
            <p:nvSpPr>
              <p:cNvPr id="51" name="Rectangle 50"/>
              <p:cNvSpPr/>
              <p:nvPr/>
            </p:nvSpPr>
            <p:spPr>
              <a:xfrm>
                <a:off x="3931620" y="4185084"/>
                <a:ext cx="1924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52" name="Straight Connector 51"/>
              <p:cNvCxnSpPr/>
              <p:nvPr/>
            </p:nvCxnSpPr>
            <p:spPr>
              <a:xfrm>
                <a:off x="3931620" y="4185084"/>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931620" y="4257092"/>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Oval 48"/>
            <p:cNvSpPr/>
            <p:nvPr/>
          </p:nvSpPr>
          <p:spPr bwMode="auto">
            <a:xfrm>
              <a:off x="6906839" y="2373816"/>
              <a:ext cx="98067" cy="98067"/>
            </a:xfrm>
            <a:prstGeom prst="ellipse">
              <a:avLst/>
            </a:prstGeom>
            <a:solidFill>
              <a:schemeClr val="tx1"/>
            </a:solidFill>
            <a:ln w="38100" cap="flat" cmpd="sng" algn="ctr">
              <a:solidFill>
                <a:schemeClr val="tx1"/>
              </a:solidFill>
              <a:prstDash val="solid"/>
              <a:round/>
              <a:headEnd type="none" w="med" len="med"/>
              <a:tailEnd type="triangle" w="med" len="lg"/>
            </a:ln>
            <a:effectLst/>
          </p:spPr>
          <p:txBody>
            <a:bodyPr rtlCol="0" anchor="ctr"/>
            <a:lstStyle/>
            <a:p>
              <a:pPr algn="ctr"/>
              <a:endParaRPr lang="en-US" sz="2000" dirty="0">
                <a:solidFill>
                  <a:srgbClr val="000000"/>
                </a:solidFill>
              </a:endParaRPr>
            </a:p>
          </p:txBody>
        </p:sp>
        <p:sp>
          <p:nvSpPr>
            <p:cNvPr id="61" name="Oval 60"/>
            <p:cNvSpPr/>
            <p:nvPr/>
          </p:nvSpPr>
          <p:spPr bwMode="auto">
            <a:xfrm>
              <a:off x="6909396" y="3680724"/>
              <a:ext cx="98067" cy="98067"/>
            </a:xfrm>
            <a:prstGeom prst="ellipse">
              <a:avLst/>
            </a:prstGeom>
            <a:solidFill>
              <a:schemeClr val="tx1"/>
            </a:solidFill>
            <a:ln w="38100" cap="flat" cmpd="sng" algn="ctr">
              <a:solidFill>
                <a:schemeClr val="tx1"/>
              </a:solidFill>
              <a:prstDash val="solid"/>
              <a:round/>
              <a:headEnd type="none" w="med" len="med"/>
              <a:tailEnd type="triangle" w="med" len="lg"/>
            </a:ln>
            <a:effectLst/>
          </p:spPr>
          <p:txBody>
            <a:bodyPr rtlCol="0" anchor="ctr"/>
            <a:lstStyle/>
            <a:p>
              <a:pPr algn="ctr"/>
              <a:endParaRPr lang="en-US" sz="2000" dirty="0">
                <a:solidFill>
                  <a:srgbClr val="000000"/>
                </a:solidFill>
              </a:endParaRPr>
            </a:p>
          </p:txBody>
        </p:sp>
        <p:grpSp>
          <p:nvGrpSpPr>
            <p:cNvPr id="62" name="Group 61"/>
            <p:cNvGrpSpPr/>
            <p:nvPr/>
          </p:nvGrpSpPr>
          <p:grpSpPr>
            <a:xfrm>
              <a:off x="6092553" y="2574899"/>
              <a:ext cx="327019" cy="157280"/>
              <a:chOff x="3931620" y="4185084"/>
              <a:chExt cx="192408" cy="72008"/>
            </a:xfrm>
          </p:grpSpPr>
          <p:sp>
            <p:nvSpPr>
              <p:cNvPr id="63" name="Rectangle 62"/>
              <p:cNvSpPr/>
              <p:nvPr/>
            </p:nvSpPr>
            <p:spPr>
              <a:xfrm>
                <a:off x="3931620" y="4185084"/>
                <a:ext cx="1924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64" name="Straight Connector 63"/>
              <p:cNvCxnSpPr/>
              <p:nvPr/>
            </p:nvCxnSpPr>
            <p:spPr>
              <a:xfrm>
                <a:off x="3931620" y="4185084"/>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3931620" y="4257092"/>
                <a:ext cx="192408"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1" name="Elbow Connector 70"/>
            <p:cNvCxnSpPr>
              <a:stCxn id="49" idx="2"/>
              <a:endCxn id="63" idx="0"/>
            </p:cNvCxnSpPr>
            <p:nvPr/>
          </p:nvCxnSpPr>
          <p:spPr>
            <a:xfrm rot="10800000" flipV="1">
              <a:off x="6256062" y="2422849"/>
              <a:ext cx="650776" cy="152049"/>
            </a:xfrm>
            <a:prstGeom prst="bentConnector2">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Elbow Connector 72"/>
            <p:cNvCxnSpPr>
              <a:stCxn id="67" idx="2"/>
              <a:endCxn id="61" idx="2"/>
            </p:cNvCxnSpPr>
            <p:nvPr/>
          </p:nvCxnSpPr>
          <p:spPr>
            <a:xfrm rot="16200000" flipH="1">
              <a:off x="6464332" y="3284694"/>
              <a:ext cx="236793" cy="653333"/>
            </a:xfrm>
            <a:prstGeom prst="bentConnector2">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63" idx="2"/>
              <a:endCxn id="67" idx="0"/>
            </p:cNvCxnSpPr>
            <p:nvPr/>
          </p:nvCxnSpPr>
          <p:spPr>
            <a:xfrm>
              <a:off x="6256062" y="2732179"/>
              <a:ext cx="0" cy="603505"/>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Oval 81"/>
            <p:cNvSpPr/>
            <p:nvPr/>
          </p:nvSpPr>
          <p:spPr bwMode="auto">
            <a:xfrm>
              <a:off x="6207028" y="2991922"/>
              <a:ext cx="98067" cy="98067"/>
            </a:xfrm>
            <a:prstGeom prst="ellipse">
              <a:avLst/>
            </a:prstGeom>
            <a:solidFill>
              <a:schemeClr val="tx1"/>
            </a:solidFill>
            <a:ln w="38100" cap="flat" cmpd="sng" algn="ctr">
              <a:solidFill>
                <a:schemeClr val="tx1"/>
              </a:solidFill>
              <a:prstDash val="solid"/>
              <a:round/>
              <a:headEnd type="none" w="med" len="med"/>
              <a:tailEnd type="triangle" w="med" len="lg"/>
            </a:ln>
            <a:effectLst/>
          </p:spPr>
          <p:txBody>
            <a:bodyPr rtlCol="0" anchor="ctr"/>
            <a:lstStyle/>
            <a:p>
              <a:pPr algn="ctr"/>
              <a:endParaRPr lang="en-US" sz="2000" dirty="0">
                <a:solidFill>
                  <a:srgbClr val="000000"/>
                </a:solidFill>
              </a:endParaRPr>
            </a:p>
          </p:txBody>
        </p:sp>
        <p:cxnSp>
          <p:nvCxnSpPr>
            <p:cNvPr id="84" name="Elbow Connector 83"/>
            <p:cNvCxnSpPr>
              <a:stCxn id="49" idx="6"/>
              <a:endCxn id="51" idx="0"/>
            </p:cNvCxnSpPr>
            <p:nvPr/>
          </p:nvCxnSpPr>
          <p:spPr>
            <a:xfrm>
              <a:off x="7004905" y="2422850"/>
              <a:ext cx="671435" cy="524686"/>
            </a:xfrm>
            <a:prstGeom prst="bentConnector2">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Elbow Connector 85"/>
            <p:cNvCxnSpPr>
              <a:stCxn id="51" idx="2"/>
              <a:endCxn id="61" idx="6"/>
            </p:cNvCxnSpPr>
            <p:nvPr/>
          </p:nvCxnSpPr>
          <p:spPr>
            <a:xfrm rot="5400000">
              <a:off x="7029431" y="3082848"/>
              <a:ext cx="624941" cy="668878"/>
            </a:xfrm>
            <a:prstGeom prst="bentConnector2">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bwMode="auto">
            <a:xfrm>
              <a:off x="6076203" y="2050996"/>
              <a:ext cx="52803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C</a:t>
              </a:r>
              <a:r>
                <a:rPr lang="en-US" sz="1400" kern="0" baseline="-25000" dirty="0">
                  <a:solidFill>
                    <a:srgbClr val="000000"/>
                  </a:solidFill>
                  <a:ea typeface="宋体" charset="0"/>
                  <a:cs typeface="宋体" charset="0"/>
                </a:rPr>
                <a:t>GD</a:t>
              </a:r>
              <a:endParaRPr lang="en-US" sz="900" kern="0" baseline="-25000" dirty="0">
                <a:solidFill>
                  <a:srgbClr val="000000"/>
                </a:solidFill>
                <a:ea typeface="宋体" charset="0"/>
                <a:cs typeface="宋体" charset="0"/>
              </a:endParaRPr>
            </a:p>
          </p:txBody>
        </p:sp>
        <p:sp>
          <p:nvSpPr>
            <p:cNvPr id="94" name="TextBox 93"/>
            <p:cNvSpPr txBox="1"/>
            <p:nvPr/>
          </p:nvSpPr>
          <p:spPr bwMode="auto">
            <a:xfrm>
              <a:off x="6092478" y="3757389"/>
              <a:ext cx="52803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C</a:t>
              </a:r>
              <a:r>
                <a:rPr lang="en-US" sz="1400" kern="0" baseline="-25000" dirty="0">
                  <a:solidFill>
                    <a:srgbClr val="000000"/>
                  </a:solidFill>
                  <a:ea typeface="宋体" charset="0"/>
                  <a:cs typeface="宋体" charset="0"/>
                </a:rPr>
                <a:t>GS</a:t>
              </a:r>
              <a:endParaRPr lang="en-US" sz="900" kern="0" baseline="-25000" dirty="0">
                <a:solidFill>
                  <a:srgbClr val="000000"/>
                </a:solidFill>
                <a:ea typeface="宋体" charset="0"/>
                <a:cs typeface="宋体" charset="0"/>
              </a:endParaRPr>
            </a:p>
          </p:txBody>
        </p:sp>
        <p:sp>
          <p:nvSpPr>
            <p:cNvPr id="95" name="TextBox 94"/>
            <p:cNvSpPr txBox="1"/>
            <p:nvPr/>
          </p:nvSpPr>
          <p:spPr bwMode="auto">
            <a:xfrm>
              <a:off x="7968459" y="2919904"/>
              <a:ext cx="528032" cy="28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kern="0" dirty="0">
                  <a:solidFill>
                    <a:srgbClr val="000000"/>
                  </a:solidFill>
                  <a:ea typeface="宋体" charset="0"/>
                  <a:cs typeface="宋体" charset="0"/>
                </a:rPr>
                <a:t>C</a:t>
              </a:r>
              <a:r>
                <a:rPr lang="en-US" sz="1400" kern="0" baseline="-25000" dirty="0">
                  <a:solidFill>
                    <a:srgbClr val="000000"/>
                  </a:solidFill>
                  <a:ea typeface="宋体" charset="0"/>
                  <a:cs typeface="宋体" charset="0"/>
                </a:rPr>
                <a:t>DS</a:t>
              </a:r>
              <a:endParaRPr lang="en-US" sz="900" kern="0" baseline="-25000" dirty="0">
                <a:solidFill>
                  <a:srgbClr val="000000"/>
                </a:solidFill>
                <a:ea typeface="宋体" charset="0"/>
                <a:cs typeface="宋体" charset="0"/>
              </a:endParaRPr>
            </a:p>
          </p:txBody>
        </p:sp>
      </p:grpSp>
      <p:grpSp>
        <p:nvGrpSpPr>
          <p:cNvPr id="223" name="Group 222"/>
          <p:cNvGrpSpPr/>
          <p:nvPr/>
        </p:nvGrpSpPr>
        <p:grpSpPr>
          <a:xfrm rot="16200000">
            <a:off x="5860000" y="2392908"/>
            <a:ext cx="101411" cy="368749"/>
            <a:chOff x="3559622" y="4169963"/>
            <a:chExt cx="50804" cy="138548"/>
          </a:xfrm>
        </p:grpSpPr>
        <p:grpSp>
          <p:nvGrpSpPr>
            <p:cNvPr id="224" name="Group 223"/>
            <p:cNvGrpSpPr/>
            <p:nvPr/>
          </p:nvGrpSpPr>
          <p:grpSpPr>
            <a:xfrm rot="5400000">
              <a:off x="3550387" y="4179198"/>
              <a:ext cx="69274" cy="50804"/>
              <a:chOff x="4562159" y="4147175"/>
              <a:chExt cx="102906" cy="75469"/>
            </a:xfrm>
          </p:grpSpPr>
          <p:sp>
            <p:nvSpPr>
              <p:cNvPr id="230" name="Rectangle 229"/>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31" name="Group 230"/>
              <p:cNvGrpSpPr/>
              <p:nvPr/>
            </p:nvGrpSpPr>
            <p:grpSpPr>
              <a:xfrm>
                <a:off x="4562159" y="4158207"/>
                <a:ext cx="102906" cy="58722"/>
                <a:chOff x="4450463" y="4313144"/>
                <a:chExt cx="108247" cy="61770"/>
              </a:xfrm>
            </p:grpSpPr>
            <p:sp>
              <p:nvSpPr>
                <p:cNvPr id="232"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33"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nvGrpSpPr>
            <p:cNvPr id="225" name="Group 224"/>
            <p:cNvGrpSpPr/>
            <p:nvPr/>
          </p:nvGrpSpPr>
          <p:grpSpPr>
            <a:xfrm rot="5400000">
              <a:off x="3550387" y="4248472"/>
              <a:ext cx="69274" cy="50804"/>
              <a:chOff x="4562159" y="4147175"/>
              <a:chExt cx="102906" cy="75469"/>
            </a:xfrm>
          </p:grpSpPr>
          <p:sp>
            <p:nvSpPr>
              <p:cNvPr id="226" name="Rectangle 225"/>
              <p:cNvSpPr/>
              <p:nvPr/>
            </p:nvSpPr>
            <p:spPr>
              <a:xfrm>
                <a:off x="4562161" y="4147175"/>
                <a:ext cx="99956" cy="7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27" name="Group 226"/>
              <p:cNvGrpSpPr/>
              <p:nvPr/>
            </p:nvGrpSpPr>
            <p:grpSpPr>
              <a:xfrm>
                <a:off x="4562159" y="4158207"/>
                <a:ext cx="102906" cy="58722"/>
                <a:chOff x="4450463" y="4313144"/>
                <a:chExt cx="108247" cy="61770"/>
              </a:xfrm>
            </p:grpSpPr>
            <p:sp>
              <p:nvSpPr>
                <p:cNvPr id="228" name="Arc 129"/>
                <p:cNvSpPr>
                  <a:spLocks/>
                </p:cNvSpPr>
                <p:nvPr/>
              </p:nvSpPr>
              <p:spPr bwMode="auto">
                <a:xfrm rot="16200000">
                  <a:off x="4447070" y="4316537"/>
                  <a:ext cx="61769" cy="5498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sp>
              <p:nvSpPr>
                <p:cNvPr id="229" name="Arc 130"/>
                <p:cNvSpPr>
                  <a:spLocks/>
                </p:cNvSpPr>
                <p:nvPr/>
              </p:nvSpPr>
              <p:spPr bwMode="auto">
                <a:xfrm>
                  <a:off x="4503727" y="4313145"/>
                  <a:ext cx="54983" cy="6176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b="1" dirty="0">
                    <a:solidFill>
                      <a:srgbClr val="000000"/>
                    </a:solidFill>
                  </a:endParaRPr>
                </a:p>
              </p:txBody>
            </p:sp>
          </p:grpSp>
        </p:grpSp>
      </p:grpSp>
      <p:sp>
        <p:nvSpPr>
          <p:cNvPr id="184" name="Line 65"/>
          <p:cNvSpPr>
            <a:spLocks noChangeShapeType="1"/>
          </p:cNvSpPr>
          <p:nvPr/>
        </p:nvSpPr>
        <p:spPr bwMode="auto">
          <a:xfrm>
            <a:off x="6950607" y="2356209"/>
            <a:ext cx="259602" cy="0"/>
          </a:xfrm>
          <a:prstGeom prst="line">
            <a:avLst/>
          </a:prstGeom>
          <a:noFill/>
          <a:ln w="63500">
            <a:solidFill>
              <a:schemeClr val="tx1"/>
            </a:solidFill>
            <a:round/>
            <a:headEnd/>
            <a:tailEnd/>
          </a:ln>
        </p:spPr>
        <p:txBody>
          <a:bodyPr vert="horz" wrap="square" lIns="91372" tIns="45690" rIns="91372" bIns="45690" numCol="1" anchor="t" anchorCtr="0" compatLnSpc="1">
            <a:prstTxWarp prst="textNoShape">
              <a:avLst/>
            </a:prstTxWarp>
          </a:bodyPr>
          <a:lstStyle/>
          <a:p>
            <a:endParaRPr lang="en-US" sz="1400" dirty="0">
              <a:solidFill>
                <a:srgbClr val="000000"/>
              </a:solidFill>
            </a:endParaRPr>
          </a:p>
        </p:txBody>
      </p:sp>
      <p:sp>
        <p:nvSpPr>
          <p:cNvPr id="234" name="Line 73"/>
          <p:cNvSpPr>
            <a:spLocks noChangeShapeType="1"/>
          </p:cNvSpPr>
          <p:nvPr/>
        </p:nvSpPr>
        <p:spPr bwMode="auto">
          <a:xfrm>
            <a:off x="6950607" y="2837804"/>
            <a:ext cx="259602" cy="1230"/>
          </a:xfrm>
          <a:prstGeom prst="line">
            <a:avLst/>
          </a:prstGeom>
          <a:noFill/>
          <a:ln w="63500">
            <a:solidFill>
              <a:schemeClr val="tx1"/>
            </a:solidFill>
            <a:round/>
            <a:headEnd/>
            <a:tailEnd/>
          </a:ln>
        </p:spPr>
        <p:txBody>
          <a:bodyPr vert="horz" wrap="square" lIns="91372" tIns="45690" rIns="91372" bIns="45690" numCol="1" anchor="t" anchorCtr="0" compatLnSpc="1">
            <a:prstTxWarp prst="textNoShape">
              <a:avLst/>
            </a:prstTxWarp>
          </a:bodyPr>
          <a:lstStyle/>
          <a:p>
            <a:endParaRPr lang="en-US" sz="1400" dirty="0">
              <a:solidFill>
                <a:srgbClr val="000000"/>
              </a:solidFill>
            </a:endParaRPr>
          </a:p>
        </p:txBody>
      </p:sp>
      <p:sp>
        <p:nvSpPr>
          <p:cNvPr id="177" name="Rectangle 176"/>
          <p:cNvSpPr/>
          <p:nvPr/>
        </p:nvSpPr>
        <p:spPr>
          <a:xfrm>
            <a:off x="5340656" y="2560711"/>
            <a:ext cx="299051" cy="84464"/>
          </a:xfrm>
          <a:prstGeom prst="rect">
            <a:avLst/>
          </a:prstGeom>
          <a:solidFill>
            <a:schemeClr val="bg1"/>
          </a:solidFill>
          <a:ln w="31750">
            <a:solidFill>
              <a:schemeClr val="tx1"/>
            </a:solidFill>
            <a:round/>
            <a:headEnd/>
            <a:tailEnd/>
          </a:ln>
        </p:spPr>
        <p:txBody>
          <a:bodyPr rot="0" spcFirstLastPara="0" vertOverflow="overflow" horzOverflow="overflow" vert="horz" wrap="square" lIns="91372" tIns="45690" rIns="91372" bIns="45690" numCol="1" spcCol="0" rtlCol="0" fromWordArt="0" anchor="ctr" anchorCtr="0" forceAA="0" compatLnSpc="1">
            <a:prstTxWarp prst="textNoShape">
              <a:avLst/>
            </a:prstTxWarp>
            <a:noAutofit/>
          </a:bodyPr>
          <a:lstStyle/>
          <a:p>
            <a:pPr algn="ctr"/>
            <a:endParaRPr lang="en-US" sz="2000" dirty="0"/>
          </a:p>
        </p:txBody>
      </p:sp>
      <p:sp>
        <p:nvSpPr>
          <p:cNvPr id="183" name="AutoShape 68"/>
          <p:cNvSpPr>
            <a:spLocks noChangeArrowheads="1"/>
          </p:cNvSpPr>
          <p:nvPr/>
        </p:nvSpPr>
        <p:spPr bwMode="auto">
          <a:xfrm>
            <a:off x="7145465" y="2527989"/>
            <a:ext cx="167926" cy="128016"/>
          </a:xfrm>
          <a:prstGeom prst="triangle">
            <a:avLst>
              <a:gd name="adj" fmla="val 49995"/>
            </a:avLst>
          </a:prstGeom>
          <a:solidFill>
            <a:schemeClr val="tx1"/>
          </a:solidFill>
          <a:ln w="63500">
            <a:solidFill>
              <a:schemeClr val="tx1"/>
            </a:solidFill>
            <a:miter lim="800000"/>
            <a:headEnd/>
            <a:tailEnd/>
          </a:ln>
        </p:spPr>
        <p:txBody>
          <a:bodyPr vert="horz" wrap="square" lIns="91372" tIns="45690" rIns="91372" bIns="45690" numCol="1" anchor="ctr" anchorCtr="0" compatLnSpc="1">
            <a:prstTxWarp prst="textNoShape">
              <a:avLst/>
            </a:prstTxWarp>
          </a:bodyPr>
          <a:lstStyle/>
          <a:p>
            <a:endParaRPr lang="en-US" dirty="0">
              <a:solidFill>
                <a:srgbClr val="000000"/>
              </a:solidFill>
            </a:endParaRPr>
          </a:p>
        </p:txBody>
      </p:sp>
      <p:sp>
        <p:nvSpPr>
          <p:cNvPr id="239" name="Line 71"/>
          <p:cNvSpPr>
            <a:spLocks noChangeShapeType="1"/>
          </p:cNvSpPr>
          <p:nvPr/>
        </p:nvSpPr>
        <p:spPr bwMode="auto">
          <a:xfrm rot="16200000">
            <a:off x="7233845" y="2411197"/>
            <a:ext cx="0" cy="175292"/>
          </a:xfrm>
          <a:prstGeom prst="line">
            <a:avLst/>
          </a:prstGeom>
          <a:solidFill>
            <a:schemeClr val="tx2"/>
          </a:solidFill>
          <a:ln w="63500">
            <a:solidFill>
              <a:schemeClr val="tx1"/>
            </a:solidFill>
            <a:round/>
            <a:headEnd/>
            <a:tailEnd/>
          </a:ln>
        </p:spPr>
        <p:txBody>
          <a:bodyPr vert="horz" wrap="square" lIns="91372" tIns="45690" rIns="91372" bIns="45690" numCol="1" anchor="t" anchorCtr="0" compatLnSpc="1">
            <a:prstTxWarp prst="textNoShape">
              <a:avLst/>
            </a:prstTxWarp>
          </a:bodyPr>
          <a:lstStyle/>
          <a:p>
            <a:endParaRPr lang="en-US" dirty="0">
              <a:solidFill>
                <a:srgbClr val="000000"/>
              </a:solidFill>
            </a:endParaRPr>
          </a:p>
        </p:txBody>
      </p:sp>
      <p:sp>
        <p:nvSpPr>
          <p:cNvPr id="240" name="Line 72"/>
          <p:cNvSpPr>
            <a:spLocks noChangeShapeType="1"/>
          </p:cNvSpPr>
          <p:nvPr/>
        </p:nvSpPr>
        <p:spPr bwMode="auto">
          <a:xfrm>
            <a:off x="7227217" y="2328800"/>
            <a:ext cx="0" cy="538297"/>
          </a:xfrm>
          <a:prstGeom prst="line">
            <a:avLst/>
          </a:prstGeom>
          <a:solidFill>
            <a:schemeClr val="tx2"/>
          </a:solidFill>
          <a:ln w="63500">
            <a:solidFill>
              <a:schemeClr val="tx1"/>
            </a:solidFill>
            <a:round/>
            <a:headEnd/>
            <a:tailEnd/>
          </a:ln>
        </p:spPr>
        <p:txBody>
          <a:bodyPr vert="horz" wrap="square" lIns="91372" tIns="45690" rIns="91372" bIns="45690" numCol="1" anchor="t" anchorCtr="0" compatLnSpc="1">
            <a:prstTxWarp prst="textNoShape">
              <a:avLst/>
            </a:prstTxWarp>
          </a:bodyPr>
          <a:lstStyle/>
          <a:p>
            <a:endParaRPr lang="en-US" dirty="0">
              <a:solidFill>
                <a:srgbClr val="000000"/>
              </a:solidFill>
            </a:endParaRPr>
          </a:p>
        </p:txBody>
      </p:sp>
      <p:sp>
        <p:nvSpPr>
          <p:cNvPr id="186"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err="1"/>
              <a:t>Parasitics</a:t>
            </a:r>
            <a:r>
              <a:rPr lang="en-US" sz="2800" dirty="0"/>
              <a:t> in gate driver sub-system</a:t>
            </a:r>
            <a:endParaRPr lang="en-US" sz="2800" kern="0" dirty="0"/>
          </a:p>
        </p:txBody>
      </p:sp>
      <p:sp>
        <p:nvSpPr>
          <p:cNvPr id="210" name="Title 1"/>
          <p:cNvSpPr txBox="1">
            <a:spLocks/>
          </p:cNvSpPr>
          <p:nvPr/>
        </p:nvSpPr>
        <p:spPr>
          <a:xfrm>
            <a:off x="7310996" y="210406"/>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err="1">
                <a:solidFill>
                  <a:schemeClr val="tx2"/>
                </a:solidFill>
                <a:cs typeface="Arial" panose="020B0604020202020204" pitchFamily="34" charset="0"/>
              </a:rPr>
              <a:t>Parasitics</a:t>
            </a:r>
            <a:endParaRPr 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346411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2"/>
                                        </p:tgtEl>
                                        <p:attrNameLst>
                                          <p:attrName>style.visibility</p:attrName>
                                        </p:attrNameLst>
                                      </p:cBhvr>
                                      <p:to>
                                        <p:strVal val="visible"/>
                                      </p:to>
                                    </p:set>
                                    <p:animEffect transition="in" filter="fade">
                                      <p:cBhvr>
                                        <p:cTn id="11" dur="500"/>
                                        <p:tgtEl>
                                          <p:spTgt spid="212"/>
                                        </p:tgtEl>
                                      </p:cBhvr>
                                    </p:animEffect>
                                  </p:childTnLst>
                                </p:cTn>
                              </p:par>
                              <p:par>
                                <p:cTn id="12" presetID="10" presetClass="entr" presetSubtype="0" fill="hold" nodeType="withEffect">
                                  <p:stCondLst>
                                    <p:cond delay="0"/>
                                  </p:stCondLst>
                                  <p:childTnLst>
                                    <p:set>
                                      <p:cBhvr>
                                        <p:cTn id="13" dur="1" fill="hold">
                                          <p:stCondLst>
                                            <p:cond delay="0"/>
                                          </p:stCondLst>
                                        </p:cTn>
                                        <p:tgtEl>
                                          <p:spTgt spid="223"/>
                                        </p:tgtEl>
                                        <p:attrNameLst>
                                          <p:attrName>style.visibility</p:attrName>
                                        </p:attrNameLst>
                                      </p:cBhvr>
                                      <p:to>
                                        <p:strVal val="visible"/>
                                      </p:to>
                                    </p:set>
                                    <p:animEffect transition="in" filter="fade">
                                      <p:cBhvr>
                                        <p:cTn id="14" dur="500"/>
                                        <p:tgtEl>
                                          <p:spTgt spid="2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7"/>
                                        </p:tgtEl>
                                        <p:attrNameLst>
                                          <p:attrName>style.visibility</p:attrName>
                                        </p:attrNameLst>
                                      </p:cBhvr>
                                      <p:to>
                                        <p:strVal val="visible"/>
                                      </p:to>
                                    </p:set>
                                    <p:animEffect transition="in" filter="fade">
                                      <p:cBhvr>
                                        <p:cTn id="17" dur="500"/>
                                        <p:tgtEl>
                                          <p:spTgt spid="177"/>
                                        </p:tgtEl>
                                      </p:cBhvr>
                                    </p:animEffect>
                                  </p:childTnLst>
                                </p:cTn>
                              </p:par>
                              <p:par>
                                <p:cTn id="18" presetID="10" presetClass="entr" presetSubtype="0" fill="hold" nodeType="withEffect">
                                  <p:stCondLst>
                                    <p:cond delay="0"/>
                                  </p:stCondLst>
                                  <p:childTnLst>
                                    <p:set>
                                      <p:cBhvr>
                                        <p:cTn id="19" dur="1" fill="hold">
                                          <p:stCondLst>
                                            <p:cond delay="0"/>
                                          </p:stCondLst>
                                        </p:cTn>
                                        <p:tgtEl>
                                          <p:spTgt spid="189"/>
                                        </p:tgtEl>
                                        <p:attrNameLst>
                                          <p:attrName>style.visibility</p:attrName>
                                        </p:attrNameLst>
                                      </p:cBhvr>
                                      <p:to>
                                        <p:strVal val="visible"/>
                                      </p:to>
                                    </p:set>
                                    <p:animEffect transition="in" filter="fade">
                                      <p:cBhvr>
                                        <p:cTn id="20" dur="500"/>
                                        <p:tgtEl>
                                          <p:spTgt spid="1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500"/>
                                        <p:tgtEl>
                                          <p:spTgt spid="2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36"/>
                                        </p:tgtEl>
                                        <p:attrNameLst>
                                          <p:attrName>style.visibility</p:attrName>
                                        </p:attrNameLst>
                                      </p:cBhvr>
                                      <p:to>
                                        <p:strVal val="visible"/>
                                      </p:to>
                                    </p:set>
                                    <p:animEffect transition="in" filter="wipe(left)">
                                      <p:cBhvr>
                                        <p:cTn id="33" dur="500"/>
                                        <p:tgtEl>
                                          <p:spTgt spid="236"/>
                                        </p:tgtEl>
                                      </p:cBhvr>
                                    </p:animEffect>
                                  </p:childTnLst>
                                </p:cTn>
                              </p:par>
                            </p:childTnLst>
                          </p:cTn>
                        </p:par>
                        <p:par>
                          <p:cTn id="34" fill="hold">
                            <p:stCondLst>
                              <p:cond delay="500"/>
                            </p:stCondLst>
                            <p:childTnLst>
                              <p:par>
                                <p:cTn id="35" presetID="22" presetClass="entr" presetSubtype="2" fill="hold" nodeType="afterEffect">
                                  <p:stCondLst>
                                    <p:cond delay="0"/>
                                  </p:stCondLst>
                                  <p:childTnLst>
                                    <p:set>
                                      <p:cBhvr>
                                        <p:cTn id="36" dur="1" fill="hold">
                                          <p:stCondLst>
                                            <p:cond delay="0"/>
                                          </p:stCondLst>
                                        </p:cTn>
                                        <p:tgtEl>
                                          <p:spTgt spid="237"/>
                                        </p:tgtEl>
                                        <p:attrNameLst>
                                          <p:attrName>style.visibility</p:attrName>
                                        </p:attrNameLst>
                                      </p:cBhvr>
                                      <p:to>
                                        <p:strVal val="visible"/>
                                      </p:to>
                                    </p:set>
                                    <p:animEffect transition="in" filter="wipe(right)">
                                      <p:cBhvr>
                                        <p:cTn id="37" dur="500"/>
                                        <p:tgtEl>
                                          <p:spTgt spid="237"/>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mph" presetSubtype="2" fill="hold" nodeType="clickEffect">
                                  <p:stCondLst>
                                    <p:cond delay="0"/>
                                  </p:stCondLst>
                                  <p:childTnLst>
                                    <p:animClr clrSpc="rgb" dir="cw">
                                      <p:cBhvr>
                                        <p:cTn id="41" dur="1000" fill="hold"/>
                                        <p:tgtEl>
                                          <p:spTgt spid="183"/>
                                        </p:tgtEl>
                                        <p:attrNameLst>
                                          <p:attrName>stroke.color</p:attrName>
                                        </p:attrNameLst>
                                      </p:cBhvr>
                                      <p:to>
                                        <a:srgbClr val="FF0000"/>
                                      </p:to>
                                    </p:animClr>
                                    <p:set>
                                      <p:cBhvr>
                                        <p:cTn id="42" dur="1000" fill="hold"/>
                                        <p:tgtEl>
                                          <p:spTgt spid="183"/>
                                        </p:tgtEl>
                                        <p:attrNameLst>
                                          <p:attrName>stroke.on</p:attrName>
                                        </p:attrNameLst>
                                      </p:cBhvr>
                                      <p:to>
                                        <p:strVal val="true"/>
                                      </p:to>
                                    </p:set>
                                  </p:childTnLst>
                                </p:cTn>
                              </p:par>
                              <p:par>
                                <p:cTn id="43" presetID="7" presetClass="emph" presetSubtype="2" fill="hold" nodeType="withEffect">
                                  <p:stCondLst>
                                    <p:cond delay="0"/>
                                  </p:stCondLst>
                                  <p:childTnLst>
                                    <p:animClr clrSpc="rgb" dir="cw">
                                      <p:cBhvr>
                                        <p:cTn id="44" dur="1000" fill="hold"/>
                                        <p:tgtEl>
                                          <p:spTgt spid="239"/>
                                        </p:tgtEl>
                                        <p:attrNameLst>
                                          <p:attrName>stroke.color</p:attrName>
                                        </p:attrNameLst>
                                      </p:cBhvr>
                                      <p:to>
                                        <a:srgbClr val="FF0000"/>
                                      </p:to>
                                    </p:animClr>
                                    <p:set>
                                      <p:cBhvr>
                                        <p:cTn id="45" dur="1000" fill="hold"/>
                                        <p:tgtEl>
                                          <p:spTgt spid="239"/>
                                        </p:tgtEl>
                                        <p:attrNameLst>
                                          <p:attrName>stroke.on</p:attrName>
                                        </p:attrNameLst>
                                      </p:cBhvr>
                                      <p:to>
                                        <p:strVal val="true"/>
                                      </p:to>
                                    </p:set>
                                  </p:childTnLst>
                                </p:cTn>
                              </p:par>
                              <p:par>
                                <p:cTn id="46" presetID="7" presetClass="emph" presetSubtype="2" fill="hold" nodeType="withEffect">
                                  <p:stCondLst>
                                    <p:cond delay="0"/>
                                  </p:stCondLst>
                                  <p:childTnLst>
                                    <p:animClr clrSpc="rgb" dir="cw">
                                      <p:cBhvr>
                                        <p:cTn id="47" dur="1000" fill="hold"/>
                                        <p:tgtEl>
                                          <p:spTgt spid="240"/>
                                        </p:tgtEl>
                                        <p:attrNameLst>
                                          <p:attrName>stroke.color</p:attrName>
                                        </p:attrNameLst>
                                      </p:cBhvr>
                                      <p:to>
                                        <a:srgbClr val="FF0000"/>
                                      </p:to>
                                    </p:animClr>
                                    <p:set>
                                      <p:cBhvr>
                                        <p:cTn id="48" dur="1000" fill="hold"/>
                                        <p:tgtEl>
                                          <p:spTgt spid="240"/>
                                        </p:tgtEl>
                                        <p:attrNameLst>
                                          <p:attrName>stroke.on</p:attrName>
                                        </p:attrNameLst>
                                      </p:cBhvr>
                                      <p:to>
                                        <p:strVal val="true"/>
                                      </p:to>
                                    </p:set>
                                  </p:childTnLst>
                                </p:cTn>
                              </p:par>
                              <p:par>
                                <p:cTn id="49" presetID="1" presetClass="emph" presetSubtype="2" fill="hold" nodeType="withEffect">
                                  <p:stCondLst>
                                    <p:cond delay="0"/>
                                  </p:stCondLst>
                                  <p:childTnLst>
                                    <p:animClr clrSpc="rgb" dir="cw">
                                      <p:cBhvr>
                                        <p:cTn id="50" dur="1000" fill="hold"/>
                                        <p:tgtEl>
                                          <p:spTgt spid="183"/>
                                        </p:tgtEl>
                                        <p:attrNameLst>
                                          <p:attrName>fillcolor</p:attrName>
                                        </p:attrNameLst>
                                      </p:cBhvr>
                                      <p:to>
                                        <a:srgbClr val="FF0000"/>
                                      </p:to>
                                    </p:animClr>
                                    <p:set>
                                      <p:cBhvr>
                                        <p:cTn id="51" dur="1000" fill="hold"/>
                                        <p:tgtEl>
                                          <p:spTgt spid="183"/>
                                        </p:tgtEl>
                                        <p:attrNameLst>
                                          <p:attrName>fill.type</p:attrName>
                                        </p:attrNameLst>
                                      </p:cBhvr>
                                      <p:to>
                                        <p:strVal val="solid"/>
                                      </p:to>
                                    </p:set>
                                    <p:set>
                                      <p:cBhvr>
                                        <p:cTn id="52" dur="1000" fill="hold"/>
                                        <p:tgtEl>
                                          <p:spTgt spid="183"/>
                                        </p:tgtEl>
                                        <p:attrNameLst>
                                          <p:attrName>fill.on</p:attrName>
                                        </p:attrNameLst>
                                      </p:cBhvr>
                                      <p:to>
                                        <p:strVal val="true"/>
                                      </p:to>
                                    </p:set>
                                  </p:childTnLst>
                                </p:cTn>
                              </p:par>
                              <p:par>
                                <p:cTn id="53" presetID="1" presetClass="emph" presetSubtype="2" fill="hold" nodeType="withEffect">
                                  <p:stCondLst>
                                    <p:cond delay="0"/>
                                  </p:stCondLst>
                                  <p:childTnLst>
                                    <p:animClr clrSpc="rgb" dir="cw">
                                      <p:cBhvr>
                                        <p:cTn id="54" dur="1000" fill="hold"/>
                                        <p:tgtEl>
                                          <p:spTgt spid="239"/>
                                        </p:tgtEl>
                                        <p:attrNameLst>
                                          <p:attrName>fillcolor</p:attrName>
                                        </p:attrNameLst>
                                      </p:cBhvr>
                                      <p:to>
                                        <a:srgbClr val="FF0000"/>
                                      </p:to>
                                    </p:animClr>
                                    <p:set>
                                      <p:cBhvr>
                                        <p:cTn id="55" dur="1000" fill="hold"/>
                                        <p:tgtEl>
                                          <p:spTgt spid="239"/>
                                        </p:tgtEl>
                                        <p:attrNameLst>
                                          <p:attrName>fill.type</p:attrName>
                                        </p:attrNameLst>
                                      </p:cBhvr>
                                      <p:to>
                                        <p:strVal val="solid"/>
                                      </p:to>
                                    </p:set>
                                    <p:set>
                                      <p:cBhvr>
                                        <p:cTn id="56" dur="1000" fill="hold"/>
                                        <p:tgtEl>
                                          <p:spTgt spid="239"/>
                                        </p:tgtEl>
                                        <p:attrNameLst>
                                          <p:attrName>fill.on</p:attrName>
                                        </p:attrNameLst>
                                      </p:cBhvr>
                                      <p:to>
                                        <p:strVal val="true"/>
                                      </p:to>
                                    </p:set>
                                  </p:childTnLst>
                                </p:cTn>
                              </p:par>
                              <p:par>
                                <p:cTn id="57" presetID="1" presetClass="emph" presetSubtype="2" fill="hold" nodeType="withEffect">
                                  <p:stCondLst>
                                    <p:cond delay="0"/>
                                  </p:stCondLst>
                                  <p:childTnLst>
                                    <p:animClr clrSpc="rgb" dir="cw">
                                      <p:cBhvr>
                                        <p:cTn id="58" dur="1000" fill="hold"/>
                                        <p:tgtEl>
                                          <p:spTgt spid="240"/>
                                        </p:tgtEl>
                                        <p:attrNameLst>
                                          <p:attrName>fillcolor</p:attrName>
                                        </p:attrNameLst>
                                      </p:cBhvr>
                                      <p:to>
                                        <a:srgbClr val="FF0000"/>
                                      </p:to>
                                    </p:animClr>
                                    <p:set>
                                      <p:cBhvr>
                                        <p:cTn id="59" dur="1000" fill="hold"/>
                                        <p:tgtEl>
                                          <p:spTgt spid="240"/>
                                        </p:tgtEl>
                                        <p:attrNameLst>
                                          <p:attrName>fill.type</p:attrName>
                                        </p:attrNameLst>
                                      </p:cBhvr>
                                      <p:to>
                                        <p:strVal val="solid"/>
                                      </p:to>
                                    </p:set>
                                    <p:set>
                                      <p:cBhvr>
                                        <p:cTn id="60" dur="1000" fill="hold"/>
                                        <p:tgtEl>
                                          <p:spTgt spid="240"/>
                                        </p:tgtEl>
                                        <p:attrNameLst>
                                          <p:attrName>fill.on</p:attrName>
                                        </p:attrNameLst>
                                      </p:cBhvr>
                                      <p:to>
                                        <p:strVal val="true"/>
                                      </p:to>
                                    </p:set>
                                  </p:childTnLst>
                                </p:cTn>
                              </p:par>
                              <p:par>
                                <p:cTn id="61" presetID="32" presetClass="emph" presetSubtype="0" fill="hold" grpId="0" nodeType="withEffect">
                                  <p:stCondLst>
                                    <p:cond delay="0"/>
                                  </p:stCondLst>
                                  <p:childTnLst>
                                    <p:animRot by="120000">
                                      <p:cBhvr>
                                        <p:cTn id="62" dur="100" fill="hold">
                                          <p:stCondLst>
                                            <p:cond delay="0"/>
                                          </p:stCondLst>
                                        </p:cTn>
                                        <p:tgtEl>
                                          <p:spTgt spid="183"/>
                                        </p:tgtEl>
                                        <p:attrNameLst>
                                          <p:attrName>r</p:attrName>
                                        </p:attrNameLst>
                                      </p:cBhvr>
                                    </p:animRot>
                                    <p:animRot by="-240000">
                                      <p:cBhvr>
                                        <p:cTn id="63" dur="200" fill="hold">
                                          <p:stCondLst>
                                            <p:cond delay="200"/>
                                          </p:stCondLst>
                                        </p:cTn>
                                        <p:tgtEl>
                                          <p:spTgt spid="183"/>
                                        </p:tgtEl>
                                        <p:attrNameLst>
                                          <p:attrName>r</p:attrName>
                                        </p:attrNameLst>
                                      </p:cBhvr>
                                    </p:animRot>
                                    <p:animRot by="240000">
                                      <p:cBhvr>
                                        <p:cTn id="64" dur="200" fill="hold">
                                          <p:stCondLst>
                                            <p:cond delay="400"/>
                                          </p:stCondLst>
                                        </p:cTn>
                                        <p:tgtEl>
                                          <p:spTgt spid="183"/>
                                        </p:tgtEl>
                                        <p:attrNameLst>
                                          <p:attrName>r</p:attrName>
                                        </p:attrNameLst>
                                      </p:cBhvr>
                                    </p:animRot>
                                    <p:animRot by="-240000">
                                      <p:cBhvr>
                                        <p:cTn id="65" dur="200" fill="hold">
                                          <p:stCondLst>
                                            <p:cond delay="600"/>
                                          </p:stCondLst>
                                        </p:cTn>
                                        <p:tgtEl>
                                          <p:spTgt spid="183"/>
                                        </p:tgtEl>
                                        <p:attrNameLst>
                                          <p:attrName>r</p:attrName>
                                        </p:attrNameLst>
                                      </p:cBhvr>
                                    </p:animRot>
                                    <p:animRot by="120000">
                                      <p:cBhvr>
                                        <p:cTn id="66" dur="200" fill="hold">
                                          <p:stCondLst>
                                            <p:cond delay="800"/>
                                          </p:stCondLst>
                                        </p:cTn>
                                        <p:tgtEl>
                                          <p:spTgt spid="183"/>
                                        </p:tgtEl>
                                        <p:attrNameLst>
                                          <p:attrName>r</p:attrName>
                                        </p:attrNameLst>
                                      </p:cBhvr>
                                    </p:animRot>
                                  </p:childTnLst>
                                </p:cTn>
                              </p:par>
                              <p:par>
                                <p:cTn id="67" presetID="32" presetClass="emph" presetSubtype="0" fill="hold" grpId="0" nodeType="withEffect">
                                  <p:stCondLst>
                                    <p:cond delay="0"/>
                                  </p:stCondLst>
                                  <p:childTnLst>
                                    <p:animRot by="120000">
                                      <p:cBhvr>
                                        <p:cTn id="68" dur="100" fill="hold">
                                          <p:stCondLst>
                                            <p:cond delay="0"/>
                                          </p:stCondLst>
                                        </p:cTn>
                                        <p:tgtEl>
                                          <p:spTgt spid="239"/>
                                        </p:tgtEl>
                                        <p:attrNameLst>
                                          <p:attrName>r</p:attrName>
                                        </p:attrNameLst>
                                      </p:cBhvr>
                                    </p:animRot>
                                    <p:animRot by="-240000">
                                      <p:cBhvr>
                                        <p:cTn id="69" dur="200" fill="hold">
                                          <p:stCondLst>
                                            <p:cond delay="200"/>
                                          </p:stCondLst>
                                        </p:cTn>
                                        <p:tgtEl>
                                          <p:spTgt spid="239"/>
                                        </p:tgtEl>
                                        <p:attrNameLst>
                                          <p:attrName>r</p:attrName>
                                        </p:attrNameLst>
                                      </p:cBhvr>
                                    </p:animRot>
                                    <p:animRot by="240000">
                                      <p:cBhvr>
                                        <p:cTn id="70" dur="200" fill="hold">
                                          <p:stCondLst>
                                            <p:cond delay="400"/>
                                          </p:stCondLst>
                                        </p:cTn>
                                        <p:tgtEl>
                                          <p:spTgt spid="239"/>
                                        </p:tgtEl>
                                        <p:attrNameLst>
                                          <p:attrName>r</p:attrName>
                                        </p:attrNameLst>
                                      </p:cBhvr>
                                    </p:animRot>
                                    <p:animRot by="-240000">
                                      <p:cBhvr>
                                        <p:cTn id="71" dur="200" fill="hold">
                                          <p:stCondLst>
                                            <p:cond delay="600"/>
                                          </p:stCondLst>
                                        </p:cTn>
                                        <p:tgtEl>
                                          <p:spTgt spid="239"/>
                                        </p:tgtEl>
                                        <p:attrNameLst>
                                          <p:attrName>r</p:attrName>
                                        </p:attrNameLst>
                                      </p:cBhvr>
                                    </p:animRot>
                                    <p:animRot by="120000">
                                      <p:cBhvr>
                                        <p:cTn id="72" dur="200" fill="hold">
                                          <p:stCondLst>
                                            <p:cond delay="800"/>
                                          </p:stCondLst>
                                        </p:cTn>
                                        <p:tgtEl>
                                          <p:spTgt spid="239"/>
                                        </p:tgtEl>
                                        <p:attrNameLst>
                                          <p:attrName>r</p:attrName>
                                        </p:attrNameLst>
                                      </p:cBhvr>
                                    </p:animRot>
                                  </p:childTnLst>
                                </p:cTn>
                              </p:par>
                              <p:par>
                                <p:cTn id="73" presetID="32" presetClass="emph" presetSubtype="0" fill="hold" grpId="0" nodeType="withEffect">
                                  <p:stCondLst>
                                    <p:cond delay="0"/>
                                  </p:stCondLst>
                                  <p:childTnLst>
                                    <p:animRot by="120000">
                                      <p:cBhvr>
                                        <p:cTn id="74" dur="100" fill="hold">
                                          <p:stCondLst>
                                            <p:cond delay="0"/>
                                          </p:stCondLst>
                                        </p:cTn>
                                        <p:tgtEl>
                                          <p:spTgt spid="240"/>
                                        </p:tgtEl>
                                        <p:attrNameLst>
                                          <p:attrName>r</p:attrName>
                                        </p:attrNameLst>
                                      </p:cBhvr>
                                    </p:animRot>
                                    <p:animRot by="-240000">
                                      <p:cBhvr>
                                        <p:cTn id="75" dur="200" fill="hold">
                                          <p:stCondLst>
                                            <p:cond delay="200"/>
                                          </p:stCondLst>
                                        </p:cTn>
                                        <p:tgtEl>
                                          <p:spTgt spid="240"/>
                                        </p:tgtEl>
                                        <p:attrNameLst>
                                          <p:attrName>r</p:attrName>
                                        </p:attrNameLst>
                                      </p:cBhvr>
                                    </p:animRot>
                                    <p:animRot by="240000">
                                      <p:cBhvr>
                                        <p:cTn id="76" dur="200" fill="hold">
                                          <p:stCondLst>
                                            <p:cond delay="400"/>
                                          </p:stCondLst>
                                        </p:cTn>
                                        <p:tgtEl>
                                          <p:spTgt spid="240"/>
                                        </p:tgtEl>
                                        <p:attrNameLst>
                                          <p:attrName>r</p:attrName>
                                        </p:attrNameLst>
                                      </p:cBhvr>
                                    </p:animRot>
                                    <p:animRot by="-240000">
                                      <p:cBhvr>
                                        <p:cTn id="77" dur="200" fill="hold">
                                          <p:stCondLst>
                                            <p:cond delay="600"/>
                                          </p:stCondLst>
                                        </p:cTn>
                                        <p:tgtEl>
                                          <p:spTgt spid="240"/>
                                        </p:tgtEl>
                                        <p:attrNameLst>
                                          <p:attrName>r</p:attrName>
                                        </p:attrNameLst>
                                      </p:cBhvr>
                                    </p:animRot>
                                    <p:animRot by="120000">
                                      <p:cBhvr>
                                        <p:cTn id="78" dur="200" fill="hold">
                                          <p:stCondLst>
                                            <p:cond delay="800"/>
                                          </p:stCondLst>
                                        </p:cTn>
                                        <p:tgtEl>
                                          <p:spTgt spid="240"/>
                                        </p:tgtEl>
                                        <p:attrNameLst>
                                          <p:attrName>r</p:attrName>
                                        </p:attrNameLst>
                                      </p:cBhvr>
                                    </p:animRot>
                                  </p:childTnLst>
                                </p:cTn>
                              </p:par>
                              <p:par>
                                <p:cTn id="79" presetID="32" presetClass="emph" presetSubtype="0" fill="hold" grpId="1" nodeType="withEffect">
                                  <p:stCondLst>
                                    <p:cond delay="0"/>
                                  </p:stCondLst>
                                  <p:childTnLst>
                                    <p:animRot by="120000">
                                      <p:cBhvr>
                                        <p:cTn id="80" dur="100" fill="hold">
                                          <p:stCondLst>
                                            <p:cond delay="0"/>
                                          </p:stCondLst>
                                        </p:cTn>
                                        <p:tgtEl>
                                          <p:spTgt spid="183"/>
                                        </p:tgtEl>
                                        <p:attrNameLst>
                                          <p:attrName>r</p:attrName>
                                        </p:attrNameLst>
                                      </p:cBhvr>
                                    </p:animRot>
                                    <p:animRot by="-240000">
                                      <p:cBhvr>
                                        <p:cTn id="81" dur="200" fill="hold">
                                          <p:stCondLst>
                                            <p:cond delay="200"/>
                                          </p:stCondLst>
                                        </p:cTn>
                                        <p:tgtEl>
                                          <p:spTgt spid="183"/>
                                        </p:tgtEl>
                                        <p:attrNameLst>
                                          <p:attrName>r</p:attrName>
                                        </p:attrNameLst>
                                      </p:cBhvr>
                                    </p:animRot>
                                    <p:animRot by="240000">
                                      <p:cBhvr>
                                        <p:cTn id="82" dur="200" fill="hold">
                                          <p:stCondLst>
                                            <p:cond delay="400"/>
                                          </p:stCondLst>
                                        </p:cTn>
                                        <p:tgtEl>
                                          <p:spTgt spid="183"/>
                                        </p:tgtEl>
                                        <p:attrNameLst>
                                          <p:attrName>r</p:attrName>
                                        </p:attrNameLst>
                                      </p:cBhvr>
                                    </p:animRot>
                                    <p:animRot by="-240000">
                                      <p:cBhvr>
                                        <p:cTn id="83" dur="200" fill="hold">
                                          <p:stCondLst>
                                            <p:cond delay="600"/>
                                          </p:stCondLst>
                                        </p:cTn>
                                        <p:tgtEl>
                                          <p:spTgt spid="183"/>
                                        </p:tgtEl>
                                        <p:attrNameLst>
                                          <p:attrName>r</p:attrName>
                                        </p:attrNameLst>
                                      </p:cBhvr>
                                    </p:animRot>
                                    <p:animRot by="120000">
                                      <p:cBhvr>
                                        <p:cTn id="84" dur="200" fill="hold">
                                          <p:stCondLst>
                                            <p:cond delay="800"/>
                                          </p:stCondLst>
                                        </p:cTn>
                                        <p:tgtEl>
                                          <p:spTgt spid="183"/>
                                        </p:tgtEl>
                                        <p:attrNameLst>
                                          <p:attrName>r</p:attrName>
                                        </p:attrNameLst>
                                      </p:cBhvr>
                                    </p:animRot>
                                  </p:childTnLst>
                                </p:cTn>
                              </p:par>
                              <p:par>
                                <p:cTn id="85" presetID="32" presetClass="emph" presetSubtype="0" fill="hold" grpId="1" nodeType="withEffect">
                                  <p:stCondLst>
                                    <p:cond delay="0"/>
                                  </p:stCondLst>
                                  <p:childTnLst>
                                    <p:animRot by="120000">
                                      <p:cBhvr>
                                        <p:cTn id="86" dur="100" fill="hold">
                                          <p:stCondLst>
                                            <p:cond delay="0"/>
                                          </p:stCondLst>
                                        </p:cTn>
                                        <p:tgtEl>
                                          <p:spTgt spid="239"/>
                                        </p:tgtEl>
                                        <p:attrNameLst>
                                          <p:attrName>r</p:attrName>
                                        </p:attrNameLst>
                                      </p:cBhvr>
                                    </p:animRot>
                                    <p:animRot by="-240000">
                                      <p:cBhvr>
                                        <p:cTn id="87" dur="200" fill="hold">
                                          <p:stCondLst>
                                            <p:cond delay="200"/>
                                          </p:stCondLst>
                                        </p:cTn>
                                        <p:tgtEl>
                                          <p:spTgt spid="239"/>
                                        </p:tgtEl>
                                        <p:attrNameLst>
                                          <p:attrName>r</p:attrName>
                                        </p:attrNameLst>
                                      </p:cBhvr>
                                    </p:animRot>
                                    <p:animRot by="240000">
                                      <p:cBhvr>
                                        <p:cTn id="88" dur="200" fill="hold">
                                          <p:stCondLst>
                                            <p:cond delay="400"/>
                                          </p:stCondLst>
                                        </p:cTn>
                                        <p:tgtEl>
                                          <p:spTgt spid="239"/>
                                        </p:tgtEl>
                                        <p:attrNameLst>
                                          <p:attrName>r</p:attrName>
                                        </p:attrNameLst>
                                      </p:cBhvr>
                                    </p:animRot>
                                    <p:animRot by="-240000">
                                      <p:cBhvr>
                                        <p:cTn id="89" dur="200" fill="hold">
                                          <p:stCondLst>
                                            <p:cond delay="600"/>
                                          </p:stCondLst>
                                        </p:cTn>
                                        <p:tgtEl>
                                          <p:spTgt spid="239"/>
                                        </p:tgtEl>
                                        <p:attrNameLst>
                                          <p:attrName>r</p:attrName>
                                        </p:attrNameLst>
                                      </p:cBhvr>
                                    </p:animRot>
                                    <p:animRot by="120000">
                                      <p:cBhvr>
                                        <p:cTn id="90" dur="200" fill="hold">
                                          <p:stCondLst>
                                            <p:cond delay="800"/>
                                          </p:stCondLst>
                                        </p:cTn>
                                        <p:tgtEl>
                                          <p:spTgt spid="239"/>
                                        </p:tgtEl>
                                        <p:attrNameLst>
                                          <p:attrName>r</p:attrName>
                                        </p:attrNameLst>
                                      </p:cBhvr>
                                    </p:animRot>
                                  </p:childTnLst>
                                </p:cTn>
                              </p:par>
                              <p:par>
                                <p:cTn id="91" presetID="32" presetClass="emph" presetSubtype="0" fill="hold" grpId="1" nodeType="withEffect">
                                  <p:stCondLst>
                                    <p:cond delay="0"/>
                                  </p:stCondLst>
                                  <p:childTnLst>
                                    <p:animRot by="120000">
                                      <p:cBhvr>
                                        <p:cTn id="92" dur="100" fill="hold">
                                          <p:stCondLst>
                                            <p:cond delay="0"/>
                                          </p:stCondLst>
                                        </p:cTn>
                                        <p:tgtEl>
                                          <p:spTgt spid="240"/>
                                        </p:tgtEl>
                                        <p:attrNameLst>
                                          <p:attrName>r</p:attrName>
                                        </p:attrNameLst>
                                      </p:cBhvr>
                                    </p:animRot>
                                    <p:animRot by="-240000">
                                      <p:cBhvr>
                                        <p:cTn id="93" dur="200" fill="hold">
                                          <p:stCondLst>
                                            <p:cond delay="200"/>
                                          </p:stCondLst>
                                        </p:cTn>
                                        <p:tgtEl>
                                          <p:spTgt spid="240"/>
                                        </p:tgtEl>
                                        <p:attrNameLst>
                                          <p:attrName>r</p:attrName>
                                        </p:attrNameLst>
                                      </p:cBhvr>
                                    </p:animRot>
                                    <p:animRot by="240000">
                                      <p:cBhvr>
                                        <p:cTn id="94" dur="200" fill="hold">
                                          <p:stCondLst>
                                            <p:cond delay="400"/>
                                          </p:stCondLst>
                                        </p:cTn>
                                        <p:tgtEl>
                                          <p:spTgt spid="240"/>
                                        </p:tgtEl>
                                        <p:attrNameLst>
                                          <p:attrName>r</p:attrName>
                                        </p:attrNameLst>
                                      </p:cBhvr>
                                    </p:animRot>
                                    <p:animRot by="-240000">
                                      <p:cBhvr>
                                        <p:cTn id="95" dur="200" fill="hold">
                                          <p:stCondLst>
                                            <p:cond delay="600"/>
                                          </p:stCondLst>
                                        </p:cTn>
                                        <p:tgtEl>
                                          <p:spTgt spid="240"/>
                                        </p:tgtEl>
                                        <p:attrNameLst>
                                          <p:attrName>r</p:attrName>
                                        </p:attrNameLst>
                                      </p:cBhvr>
                                    </p:animRot>
                                    <p:animRot by="120000">
                                      <p:cBhvr>
                                        <p:cTn id="96" dur="200" fill="hold">
                                          <p:stCondLst>
                                            <p:cond delay="800"/>
                                          </p:stCondLst>
                                        </p:cTn>
                                        <p:tgtEl>
                                          <p:spTgt spid="2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83" grpId="0" animBg="1"/>
      <p:bldP spid="183" grpId="1" animBg="1"/>
      <p:bldP spid="239" grpId="0" animBg="1"/>
      <p:bldP spid="239" grpId="1" animBg="1"/>
      <p:bldP spid="240" grpId="0" animBg="1"/>
      <p:bldP spid="24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7C333-3297-2448-ACDC-F8C6145A7320}"/>
              </a:ext>
            </a:extLst>
          </p:cNvPr>
          <p:cNvSpPr>
            <a:spLocks noGrp="1"/>
          </p:cNvSpPr>
          <p:nvPr>
            <p:ph type="title"/>
          </p:nvPr>
        </p:nvSpPr>
        <p:spPr/>
        <p:txBody>
          <a:bodyPr/>
          <a:lstStyle/>
          <a:p>
            <a:r>
              <a:rPr lang="en-US" dirty="0"/>
              <a:t>Acknowledgement</a:t>
            </a:r>
          </a:p>
        </p:txBody>
      </p:sp>
      <p:sp>
        <p:nvSpPr>
          <p:cNvPr id="5" name="Slide Number Placeholder 4">
            <a:extLst>
              <a:ext uri="{FF2B5EF4-FFF2-40B4-BE49-F238E27FC236}">
                <a16:creationId xmlns:a16="http://schemas.microsoft.com/office/drawing/2014/main" id="{3287319E-1903-4948-A487-356A600A94B7}"/>
              </a:ext>
            </a:extLst>
          </p:cNvPr>
          <p:cNvSpPr>
            <a:spLocks noGrp="1"/>
          </p:cNvSpPr>
          <p:nvPr>
            <p:ph type="sldNum" sz="quarter" idx="10"/>
          </p:nvPr>
        </p:nvSpPr>
        <p:spPr/>
        <p:txBody>
          <a:bodyPr/>
          <a:lstStyle/>
          <a:p>
            <a:pPr>
              <a:defRPr/>
            </a:pPr>
            <a:fld id="{B53548F6-AAA9-4A8D-A869-511B3DFE3256}" type="slidenum">
              <a:rPr lang="en-US" smtClean="0"/>
              <a:pPr>
                <a:defRPr/>
              </a:pPr>
              <a:t>2</a:t>
            </a:fld>
            <a:endParaRPr lang="en-US"/>
          </a:p>
        </p:txBody>
      </p:sp>
      <p:sp>
        <p:nvSpPr>
          <p:cNvPr id="6" name="Content Placeholder 5">
            <a:extLst>
              <a:ext uri="{FF2B5EF4-FFF2-40B4-BE49-F238E27FC236}">
                <a16:creationId xmlns:a16="http://schemas.microsoft.com/office/drawing/2014/main" id="{E6AB49F6-57E8-264D-83AD-429EDCF23D0A}"/>
              </a:ext>
            </a:extLst>
          </p:cNvPr>
          <p:cNvSpPr>
            <a:spLocks noGrp="1"/>
          </p:cNvSpPr>
          <p:nvPr>
            <p:ph sz="half" idx="1"/>
          </p:nvPr>
        </p:nvSpPr>
        <p:spPr>
          <a:xfrm>
            <a:off x="333375" y="889398"/>
            <a:ext cx="8356600" cy="2446799"/>
          </a:xfrm>
          <a:prstGeom prst="rect">
            <a:avLst/>
          </a:prstGeom>
        </p:spPr>
        <p:txBody>
          <a:bodyPr wrap="square">
            <a:spAutoFit/>
          </a:bodyPr>
          <a:lstStyle/>
          <a:p>
            <a:pPr marL="0" indent="0">
              <a:buNone/>
            </a:pPr>
            <a:r>
              <a:rPr lang="en-US" dirty="0">
                <a:latin typeface="Arial Narrow" panose="020B0606020202030204" pitchFamily="34" charset="0"/>
              </a:rPr>
              <a:t>Jeff Mueller</a:t>
            </a:r>
          </a:p>
          <a:p>
            <a:pPr marL="0" indent="0">
              <a:buNone/>
            </a:pPr>
            <a:r>
              <a:rPr lang="en-US" dirty="0">
                <a:latin typeface="Arial Narrow" panose="020B0606020202030204" pitchFamily="34" charset="0"/>
              </a:rPr>
              <a:t>Richard Herring</a:t>
            </a:r>
          </a:p>
          <a:p>
            <a:pPr marL="0" indent="0">
              <a:buNone/>
            </a:pPr>
            <a:r>
              <a:rPr lang="en-US" dirty="0">
                <a:latin typeface="Arial Narrow" panose="020B0606020202030204" pitchFamily="34" charset="0"/>
              </a:rPr>
              <a:t>Derek Payne</a:t>
            </a:r>
          </a:p>
          <a:p>
            <a:pPr marL="0" indent="0">
              <a:buNone/>
            </a:pPr>
            <a:r>
              <a:rPr lang="en-US" dirty="0">
                <a:latin typeface="Arial Narrow" panose="020B0606020202030204" pitchFamily="34" charset="0"/>
              </a:rPr>
              <a:t>Mateo </a:t>
            </a:r>
            <a:r>
              <a:rPr lang="en-US" dirty="0" err="1">
                <a:latin typeface="Arial Narrow" panose="020B0606020202030204" pitchFamily="34" charset="0"/>
              </a:rPr>
              <a:t>Begue</a:t>
            </a:r>
            <a:endParaRPr lang="en-US" dirty="0">
              <a:latin typeface="Arial Narrow" panose="020B0606020202030204" pitchFamily="34" charset="0"/>
            </a:endParaRPr>
          </a:p>
          <a:p>
            <a:pPr marL="0" indent="0">
              <a:buNone/>
            </a:pPr>
            <a:r>
              <a:rPr lang="en-US" dirty="0" err="1">
                <a:latin typeface="Arial Narrow" panose="020B0606020202030204" pitchFamily="34" charset="0"/>
              </a:rPr>
              <a:t>Ritesh</a:t>
            </a:r>
            <a:r>
              <a:rPr lang="en-US" dirty="0">
                <a:latin typeface="Arial Narrow" panose="020B0606020202030204" pitchFamily="34" charset="0"/>
              </a:rPr>
              <a:t> </a:t>
            </a:r>
            <a:r>
              <a:rPr lang="en-US" dirty="0" err="1">
                <a:latin typeface="Arial Narrow" panose="020B0606020202030204" pitchFamily="34" charset="0"/>
              </a:rPr>
              <a:t>Oza</a:t>
            </a:r>
            <a:endParaRPr lang="en-US" dirty="0">
              <a:latin typeface="Arial Narrow" panose="020B0606020202030204" pitchFamily="34" charset="0"/>
            </a:endParaRPr>
          </a:p>
          <a:p>
            <a:pPr marL="0" indent="0">
              <a:buNone/>
            </a:pPr>
            <a:r>
              <a:rPr lang="en-US" dirty="0">
                <a:latin typeface="Arial Narrow" panose="020B0606020202030204" pitchFamily="34" charset="0"/>
              </a:rPr>
              <a:t>Wei Zhang</a:t>
            </a:r>
          </a:p>
          <a:p>
            <a:pPr marL="0" indent="0">
              <a:buNone/>
            </a:pPr>
            <a:r>
              <a:rPr lang="en-US" dirty="0">
                <a:latin typeface="Arial Narrow" panose="020B0606020202030204" pitchFamily="34" charset="0"/>
              </a:rPr>
              <a:t>Don Dapkus</a:t>
            </a:r>
          </a:p>
        </p:txBody>
      </p:sp>
    </p:spTree>
    <p:extLst>
      <p:ext uri="{BB962C8B-B14F-4D97-AF65-F5344CB8AC3E}">
        <p14:creationId xmlns:p14="http://schemas.microsoft.com/office/powerpoint/2010/main" val="4004065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42" b="13665"/>
          <a:stretch/>
        </p:blipFill>
        <p:spPr bwMode="auto">
          <a:xfrm>
            <a:off x="4389120" y="752421"/>
            <a:ext cx="4288221" cy="2752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515" y="730294"/>
            <a:ext cx="2665421" cy="2790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2"/>
          <p:cNvSpPr txBox="1">
            <a:spLocks noGrp="1"/>
          </p:cNvSpPr>
          <p:nvPr>
            <p:ph idx="1"/>
          </p:nvPr>
        </p:nvSpPr>
        <p:spPr>
          <a:xfrm>
            <a:off x="4468368" y="3648145"/>
            <a:ext cx="4632166" cy="11201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auto">
              <a:spcBef>
                <a:spcPts val="600"/>
              </a:spcBef>
              <a:spcAft>
                <a:spcPts val="600"/>
              </a:spcAft>
              <a:buBlip>
                <a:blip r:embed="rId5"/>
              </a:buBlip>
            </a:pPr>
            <a:r>
              <a:rPr lang="en-US" sz="1800" dirty="0">
                <a:cs typeface="Arial" panose="020B0604020202020204" pitchFamily="34" charset="0"/>
              </a:rPr>
              <a:t>High dV/dt and dI/dt causes D-G capacitor to charge and develop voltage</a:t>
            </a:r>
          </a:p>
          <a:p>
            <a:pPr fontAlgn="auto">
              <a:spcBef>
                <a:spcPts val="500"/>
              </a:spcBef>
              <a:spcAft>
                <a:spcPts val="0"/>
              </a:spcAft>
              <a:buBlip>
                <a:blip r:embed="rId5"/>
              </a:buBlip>
            </a:pPr>
            <a:r>
              <a:rPr lang="en-US" sz="1800" dirty="0">
                <a:cs typeface="Arial" panose="020B0604020202020204" pitchFamily="34" charset="0"/>
              </a:rPr>
              <a:t>Voltage may be higher than V</a:t>
            </a:r>
            <a:r>
              <a:rPr lang="en-US" sz="1800" baseline="-25000" dirty="0">
                <a:cs typeface="Arial" panose="020B0604020202020204" pitchFamily="34" charset="0"/>
              </a:rPr>
              <a:t>gs(th)</a:t>
            </a:r>
          </a:p>
        </p:txBody>
      </p:sp>
      <p:grpSp>
        <p:nvGrpSpPr>
          <p:cNvPr id="12" name="Group 11"/>
          <p:cNvGrpSpPr/>
          <p:nvPr/>
        </p:nvGrpSpPr>
        <p:grpSpPr>
          <a:xfrm>
            <a:off x="2579696" y="2685671"/>
            <a:ext cx="259080" cy="223519"/>
            <a:chOff x="2600960" y="2799081"/>
            <a:chExt cx="259080" cy="223519"/>
          </a:xfrm>
        </p:grpSpPr>
        <p:sp>
          <p:nvSpPr>
            <p:cNvPr id="7" name="Freeform 6"/>
            <p:cNvSpPr/>
            <p:nvPr/>
          </p:nvSpPr>
          <p:spPr>
            <a:xfrm>
              <a:off x="2600960" y="2900680"/>
              <a:ext cx="66040" cy="121920"/>
            </a:xfrm>
            <a:custGeom>
              <a:avLst/>
              <a:gdLst>
                <a:gd name="connsiteX0" fmla="*/ 5080 w 66040"/>
                <a:gd name="connsiteY0" fmla="*/ 121920 h 121920"/>
                <a:gd name="connsiteX1" fmla="*/ 0 w 66040"/>
                <a:gd name="connsiteY1" fmla="*/ 91440 h 121920"/>
                <a:gd name="connsiteX2" fmla="*/ 25400 w 66040"/>
                <a:gd name="connsiteY2" fmla="*/ 45720 h 121920"/>
                <a:gd name="connsiteX3" fmla="*/ 30480 w 66040"/>
                <a:gd name="connsiteY3" fmla="*/ 30480 h 121920"/>
                <a:gd name="connsiteX4" fmla="*/ 50800 w 66040"/>
                <a:gd name="connsiteY4" fmla="*/ 10160 h 121920"/>
                <a:gd name="connsiteX5" fmla="*/ 66040 w 66040"/>
                <a:gd name="connsiteY5" fmla="*/ 0 h 12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0" h="121920">
                  <a:moveTo>
                    <a:pt x="5080" y="121920"/>
                  </a:moveTo>
                  <a:cubicBezTo>
                    <a:pt x="3387" y="111760"/>
                    <a:pt x="0" y="101740"/>
                    <a:pt x="0" y="91440"/>
                  </a:cubicBezTo>
                  <a:cubicBezTo>
                    <a:pt x="0" y="78028"/>
                    <a:pt x="22499" y="50071"/>
                    <a:pt x="25400" y="45720"/>
                  </a:cubicBezTo>
                  <a:cubicBezTo>
                    <a:pt x="28370" y="41265"/>
                    <a:pt x="27368" y="34837"/>
                    <a:pt x="30480" y="30480"/>
                  </a:cubicBezTo>
                  <a:cubicBezTo>
                    <a:pt x="36048" y="22685"/>
                    <a:pt x="43527" y="16394"/>
                    <a:pt x="50800" y="10160"/>
                  </a:cubicBezTo>
                  <a:cubicBezTo>
                    <a:pt x="55436" y="6187"/>
                    <a:pt x="66040" y="0"/>
                    <a:pt x="66040" y="0"/>
                  </a:cubicBezTo>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626362" y="2849879"/>
              <a:ext cx="71226" cy="86360"/>
            </a:xfrm>
            <a:custGeom>
              <a:avLst/>
              <a:gdLst>
                <a:gd name="connsiteX0" fmla="*/ 0 w 71226"/>
                <a:gd name="connsiteY0" fmla="*/ 0 h 86360"/>
                <a:gd name="connsiteX1" fmla="*/ 25400 w 71226"/>
                <a:gd name="connsiteY1" fmla="*/ 15240 h 86360"/>
                <a:gd name="connsiteX2" fmla="*/ 55880 w 71226"/>
                <a:gd name="connsiteY2" fmla="*/ 45720 h 86360"/>
                <a:gd name="connsiteX3" fmla="*/ 60960 w 71226"/>
                <a:gd name="connsiteY3" fmla="*/ 60960 h 86360"/>
                <a:gd name="connsiteX4" fmla="*/ 71120 w 71226"/>
                <a:gd name="connsiteY4" fmla="*/ 86360 h 86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6" h="86360">
                  <a:moveTo>
                    <a:pt x="0" y="0"/>
                  </a:moveTo>
                  <a:cubicBezTo>
                    <a:pt x="8467" y="5080"/>
                    <a:pt x="17758" y="8988"/>
                    <a:pt x="25400" y="15240"/>
                  </a:cubicBezTo>
                  <a:cubicBezTo>
                    <a:pt x="36521" y="24339"/>
                    <a:pt x="55880" y="45720"/>
                    <a:pt x="55880" y="45720"/>
                  </a:cubicBezTo>
                  <a:cubicBezTo>
                    <a:pt x="57573" y="50800"/>
                    <a:pt x="58565" y="56171"/>
                    <a:pt x="60960" y="60960"/>
                  </a:cubicBezTo>
                  <a:cubicBezTo>
                    <a:pt x="72999" y="85037"/>
                    <a:pt x="71120" y="66756"/>
                    <a:pt x="71120" y="86360"/>
                  </a:cubicBezTo>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p:cNvSpPr/>
            <p:nvPr/>
          </p:nvSpPr>
          <p:spPr>
            <a:xfrm>
              <a:off x="2654300" y="2821940"/>
              <a:ext cx="71226" cy="86360"/>
            </a:xfrm>
            <a:custGeom>
              <a:avLst/>
              <a:gdLst>
                <a:gd name="connsiteX0" fmla="*/ 0 w 71226"/>
                <a:gd name="connsiteY0" fmla="*/ 0 h 86360"/>
                <a:gd name="connsiteX1" fmla="*/ 25400 w 71226"/>
                <a:gd name="connsiteY1" fmla="*/ 15240 h 86360"/>
                <a:gd name="connsiteX2" fmla="*/ 55880 w 71226"/>
                <a:gd name="connsiteY2" fmla="*/ 45720 h 86360"/>
                <a:gd name="connsiteX3" fmla="*/ 60960 w 71226"/>
                <a:gd name="connsiteY3" fmla="*/ 60960 h 86360"/>
                <a:gd name="connsiteX4" fmla="*/ 71120 w 71226"/>
                <a:gd name="connsiteY4" fmla="*/ 86360 h 86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6" h="86360">
                  <a:moveTo>
                    <a:pt x="0" y="0"/>
                  </a:moveTo>
                  <a:cubicBezTo>
                    <a:pt x="8467" y="5080"/>
                    <a:pt x="17758" y="8988"/>
                    <a:pt x="25400" y="15240"/>
                  </a:cubicBezTo>
                  <a:cubicBezTo>
                    <a:pt x="36521" y="24339"/>
                    <a:pt x="55880" y="45720"/>
                    <a:pt x="55880" y="45720"/>
                  </a:cubicBezTo>
                  <a:cubicBezTo>
                    <a:pt x="57573" y="50800"/>
                    <a:pt x="58565" y="56171"/>
                    <a:pt x="60960" y="60960"/>
                  </a:cubicBezTo>
                  <a:cubicBezTo>
                    <a:pt x="72999" y="85037"/>
                    <a:pt x="71120" y="66756"/>
                    <a:pt x="71120" y="86360"/>
                  </a:cubicBezTo>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2697586" y="2799081"/>
              <a:ext cx="162454" cy="45719"/>
            </a:xfrm>
            <a:custGeom>
              <a:avLst/>
              <a:gdLst>
                <a:gd name="connsiteX0" fmla="*/ 0 w 147320"/>
                <a:gd name="connsiteY0" fmla="*/ 15240 h 15240"/>
                <a:gd name="connsiteX1" fmla="*/ 27940 w 147320"/>
                <a:gd name="connsiteY1" fmla="*/ 5080 h 15240"/>
                <a:gd name="connsiteX2" fmla="*/ 35560 w 147320"/>
                <a:gd name="connsiteY2" fmla="*/ 2540 h 15240"/>
                <a:gd name="connsiteX3" fmla="*/ 78740 w 147320"/>
                <a:gd name="connsiteY3" fmla="*/ 0 h 15240"/>
                <a:gd name="connsiteX4" fmla="*/ 124460 w 147320"/>
                <a:gd name="connsiteY4" fmla="*/ 2540 h 15240"/>
                <a:gd name="connsiteX5" fmla="*/ 142240 w 147320"/>
                <a:gd name="connsiteY5" fmla="*/ 7620 h 15240"/>
                <a:gd name="connsiteX6" fmla="*/ 147320 w 147320"/>
                <a:gd name="connsiteY6" fmla="*/ 7620 h 1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320" h="15240">
                  <a:moveTo>
                    <a:pt x="0" y="15240"/>
                  </a:moveTo>
                  <a:cubicBezTo>
                    <a:pt x="17672" y="8171"/>
                    <a:pt x="8375" y="11602"/>
                    <a:pt x="27940" y="5080"/>
                  </a:cubicBezTo>
                  <a:cubicBezTo>
                    <a:pt x="30480" y="4233"/>
                    <a:pt x="32887" y="2697"/>
                    <a:pt x="35560" y="2540"/>
                  </a:cubicBezTo>
                  <a:lnTo>
                    <a:pt x="78740" y="0"/>
                  </a:lnTo>
                  <a:cubicBezTo>
                    <a:pt x="93980" y="847"/>
                    <a:pt x="109259" y="1158"/>
                    <a:pt x="124460" y="2540"/>
                  </a:cubicBezTo>
                  <a:cubicBezTo>
                    <a:pt x="136033" y="3592"/>
                    <a:pt x="132216" y="5615"/>
                    <a:pt x="142240" y="7620"/>
                  </a:cubicBezTo>
                  <a:cubicBezTo>
                    <a:pt x="143900" y="7952"/>
                    <a:pt x="145627" y="7620"/>
                    <a:pt x="147320" y="7620"/>
                  </a:cubicBezTo>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Freeform 16"/>
          <p:cNvSpPr/>
          <p:nvPr/>
        </p:nvSpPr>
        <p:spPr>
          <a:xfrm>
            <a:off x="2395546" y="2387015"/>
            <a:ext cx="426955" cy="573405"/>
          </a:xfrm>
          <a:custGeom>
            <a:avLst/>
            <a:gdLst>
              <a:gd name="connsiteX0" fmla="*/ 426955 w 426955"/>
              <a:gd name="connsiteY0" fmla="*/ 0 h 422910"/>
              <a:gd name="connsiteX1" fmla="*/ 425050 w 426955"/>
              <a:gd name="connsiteY1" fmla="*/ 34290 h 422910"/>
              <a:gd name="connsiteX2" fmla="*/ 421240 w 426955"/>
              <a:gd name="connsiteY2" fmla="*/ 64770 h 422910"/>
              <a:gd name="connsiteX3" fmla="*/ 417430 w 426955"/>
              <a:gd name="connsiteY3" fmla="*/ 72390 h 422910"/>
              <a:gd name="connsiteX4" fmla="*/ 413620 w 426955"/>
              <a:gd name="connsiteY4" fmla="*/ 87630 h 422910"/>
              <a:gd name="connsiteX5" fmla="*/ 411715 w 426955"/>
              <a:gd name="connsiteY5" fmla="*/ 95250 h 422910"/>
              <a:gd name="connsiteX6" fmla="*/ 407905 w 426955"/>
              <a:gd name="connsiteY6" fmla="*/ 102870 h 422910"/>
              <a:gd name="connsiteX7" fmla="*/ 406000 w 426955"/>
              <a:gd name="connsiteY7" fmla="*/ 110490 h 422910"/>
              <a:gd name="connsiteX8" fmla="*/ 398380 w 426955"/>
              <a:gd name="connsiteY8" fmla="*/ 121920 h 422910"/>
              <a:gd name="connsiteX9" fmla="*/ 392665 w 426955"/>
              <a:gd name="connsiteY9" fmla="*/ 135255 h 422910"/>
              <a:gd name="connsiteX10" fmla="*/ 385045 w 426955"/>
              <a:gd name="connsiteY10" fmla="*/ 139065 h 422910"/>
              <a:gd name="connsiteX11" fmla="*/ 379330 w 426955"/>
              <a:gd name="connsiteY11" fmla="*/ 142875 h 422910"/>
              <a:gd name="connsiteX12" fmla="*/ 364090 w 426955"/>
              <a:gd name="connsiteY12" fmla="*/ 146685 h 422910"/>
              <a:gd name="connsiteX13" fmla="*/ 358375 w 426955"/>
              <a:gd name="connsiteY13" fmla="*/ 148590 h 422910"/>
              <a:gd name="connsiteX14" fmla="*/ 335515 w 426955"/>
              <a:gd name="connsiteY14" fmla="*/ 150495 h 422910"/>
              <a:gd name="connsiteX15" fmla="*/ 305035 w 426955"/>
              <a:gd name="connsiteY15" fmla="*/ 154305 h 422910"/>
              <a:gd name="connsiteX16" fmla="*/ 282175 w 426955"/>
              <a:gd name="connsiteY16" fmla="*/ 160020 h 422910"/>
              <a:gd name="connsiteX17" fmla="*/ 263125 w 426955"/>
              <a:gd name="connsiteY17" fmla="*/ 163830 h 422910"/>
              <a:gd name="connsiteX18" fmla="*/ 251695 w 426955"/>
              <a:gd name="connsiteY18" fmla="*/ 167640 h 422910"/>
              <a:gd name="connsiteX19" fmla="*/ 244075 w 426955"/>
              <a:gd name="connsiteY19" fmla="*/ 171450 h 422910"/>
              <a:gd name="connsiteX20" fmla="*/ 228835 w 426955"/>
              <a:gd name="connsiteY20" fmla="*/ 175260 h 422910"/>
              <a:gd name="connsiteX21" fmla="*/ 213595 w 426955"/>
              <a:gd name="connsiteY21" fmla="*/ 180975 h 422910"/>
              <a:gd name="connsiteX22" fmla="*/ 200260 w 426955"/>
              <a:gd name="connsiteY22" fmla="*/ 182880 h 422910"/>
              <a:gd name="connsiteX23" fmla="*/ 194545 w 426955"/>
              <a:gd name="connsiteY23" fmla="*/ 186690 h 422910"/>
              <a:gd name="connsiteX24" fmla="*/ 175495 w 426955"/>
              <a:gd name="connsiteY24" fmla="*/ 190500 h 422910"/>
              <a:gd name="connsiteX25" fmla="*/ 152635 w 426955"/>
              <a:gd name="connsiteY25" fmla="*/ 198120 h 422910"/>
              <a:gd name="connsiteX26" fmla="*/ 141205 w 426955"/>
              <a:gd name="connsiteY26" fmla="*/ 201930 h 422910"/>
              <a:gd name="connsiteX27" fmla="*/ 135490 w 426955"/>
              <a:gd name="connsiteY27" fmla="*/ 203835 h 422910"/>
              <a:gd name="connsiteX28" fmla="*/ 127870 w 426955"/>
              <a:gd name="connsiteY28" fmla="*/ 205740 h 422910"/>
              <a:gd name="connsiteX29" fmla="*/ 110725 w 426955"/>
              <a:gd name="connsiteY29" fmla="*/ 213360 h 422910"/>
              <a:gd name="connsiteX30" fmla="*/ 105010 w 426955"/>
              <a:gd name="connsiteY30" fmla="*/ 217170 h 422910"/>
              <a:gd name="connsiteX31" fmla="*/ 97390 w 426955"/>
              <a:gd name="connsiteY31" fmla="*/ 219075 h 422910"/>
              <a:gd name="connsiteX32" fmla="*/ 80245 w 426955"/>
              <a:gd name="connsiteY32" fmla="*/ 228600 h 422910"/>
              <a:gd name="connsiteX33" fmla="*/ 74530 w 426955"/>
              <a:gd name="connsiteY33" fmla="*/ 234315 h 422910"/>
              <a:gd name="connsiteX34" fmla="*/ 66910 w 426955"/>
              <a:gd name="connsiteY34" fmla="*/ 238125 h 422910"/>
              <a:gd name="connsiteX35" fmla="*/ 61195 w 426955"/>
              <a:gd name="connsiteY35" fmla="*/ 241935 h 422910"/>
              <a:gd name="connsiteX36" fmla="*/ 38335 w 426955"/>
              <a:gd name="connsiteY36" fmla="*/ 276225 h 422910"/>
              <a:gd name="connsiteX37" fmla="*/ 34525 w 426955"/>
              <a:gd name="connsiteY37" fmla="*/ 287655 h 422910"/>
              <a:gd name="connsiteX38" fmla="*/ 30715 w 426955"/>
              <a:gd name="connsiteY38" fmla="*/ 293370 h 422910"/>
              <a:gd name="connsiteX39" fmla="*/ 23095 w 426955"/>
              <a:gd name="connsiteY39" fmla="*/ 304800 h 422910"/>
              <a:gd name="connsiteX40" fmla="*/ 19285 w 426955"/>
              <a:gd name="connsiteY40" fmla="*/ 312420 h 422910"/>
              <a:gd name="connsiteX41" fmla="*/ 15475 w 426955"/>
              <a:gd name="connsiteY41" fmla="*/ 318135 h 422910"/>
              <a:gd name="connsiteX42" fmla="*/ 9760 w 426955"/>
              <a:gd name="connsiteY42" fmla="*/ 344805 h 422910"/>
              <a:gd name="connsiteX43" fmla="*/ 7855 w 426955"/>
              <a:gd name="connsiteY43" fmla="*/ 356235 h 422910"/>
              <a:gd name="connsiteX44" fmla="*/ 2140 w 426955"/>
              <a:gd name="connsiteY44" fmla="*/ 377190 h 422910"/>
              <a:gd name="connsiteX45" fmla="*/ 235 w 426955"/>
              <a:gd name="connsiteY45" fmla="*/ 384810 h 422910"/>
              <a:gd name="connsiteX46" fmla="*/ 235 w 426955"/>
              <a:gd name="connsiteY46" fmla="*/ 422910 h 42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6955" h="422910">
                <a:moveTo>
                  <a:pt x="426955" y="0"/>
                </a:moveTo>
                <a:cubicBezTo>
                  <a:pt x="426320" y="11430"/>
                  <a:pt x="425866" y="22871"/>
                  <a:pt x="425050" y="34290"/>
                </a:cubicBezTo>
                <a:cubicBezTo>
                  <a:pt x="424839" y="37239"/>
                  <a:pt x="422936" y="59117"/>
                  <a:pt x="421240" y="64770"/>
                </a:cubicBezTo>
                <a:cubicBezTo>
                  <a:pt x="420424" y="67490"/>
                  <a:pt x="418700" y="69850"/>
                  <a:pt x="417430" y="72390"/>
                </a:cubicBezTo>
                <a:cubicBezTo>
                  <a:pt x="413557" y="91755"/>
                  <a:pt x="417525" y="73962"/>
                  <a:pt x="413620" y="87630"/>
                </a:cubicBezTo>
                <a:cubicBezTo>
                  <a:pt x="412901" y="90147"/>
                  <a:pt x="412634" y="92799"/>
                  <a:pt x="411715" y="95250"/>
                </a:cubicBezTo>
                <a:cubicBezTo>
                  <a:pt x="410718" y="97909"/>
                  <a:pt x="408902" y="100211"/>
                  <a:pt x="407905" y="102870"/>
                </a:cubicBezTo>
                <a:cubicBezTo>
                  <a:pt x="406986" y="105321"/>
                  <a:pt x="407171" y="108148"/>
                  <a:pt x="406000" y="110490"/>
                </a:cubicBezTo>
                <a:cubicBezTo>
                  <a:pt x="403952" y="114586"/>
                  <a:pt x="398380" y="121920"/>
                  <a:pt x="398380" y="121920"/>
                </a:cubicBezTo>
                <a:cubicBezTo>
                  <a:pt x="397187" y="126694"/>
                  <a:pt x="396819" y="131793"/>
                  <a:pt x="392665" y="135255"/>
                </a:cubicBezTo>
                <a:cubicBezTo>
                  <a:pt x="390483" y="137073"/>
                  <a:pt x="387511" y="137656"/>
                  <a:pt x="385045" y="139065"/>
                </a:cubicBezTo>
                <a:cubicBezTo>
                  <a:pt x="383057" y="140201"/>
                  <a:pt x="381378" y="141851"/>
                  <a:pt x="379330" y="142875"/>
                </a:cubicBezTo>
                <a:cubicBezTo>
                  <a:pt x="374975" y="145052"/>
                  <a:pt x="368437" y="145598"/>
                  <a:pt x="364090" y="146685"/>
                </a:cubicBezTo>
                <a:cubicBezTo>
                  <a:pt x="362142" y="147172"/>
                  <a:pt x="360365" y="148325"/>
                  <a:pt x="358375" y="148590"/>
                </a:cubicBezTo>
                <a:cubicBezTo>
                  <a:pt x="350796" y="149601"/>
                  <a:pt x="343118" y="149680"/>
                  <a:pt x="335515" y="150495"/>
                </a:cubicBezTo>
                <a:cubicBezTo>
                  <a:pt x="325334" y="151586"/>
                  <a:pt x="315195" y="153035"/>
                  <a:pt x="305035" y="154305"/>
                </a:cubicBezTo>
                <a:lnTo>
                  <a:pt x="282175" y="160020"/>
                </a:lnTo>
                <a:cubicBezTo>
                  <a:pt x="261578" y="165169"/>
                  <a:pt x="278955" y="159081"/>
                  <a:pt x="263125" y="163830"/>
                </a:cubicBezTo>
                <a:cubicBezTo>
                  <a:pt x="259278" y="164984"/>
                  <a:pt x="255287" y="165844"/>
                  <a:pt x="251695" y="167640"/>
                </a:cubicBezTo>
                <a:cubicBezTo>
                  <a:pt x="249155" y="168910"/>
                  <a:pt x="246769" y="170552"/>
                  <a:pt x="244075" y="171450"/>
                </a:cubicBezTo>
                <a:cubicBezTo>
                  <a:pt x="239107" y="173106"/>
                  <a:pt x="233697" y="173315"/>
                  <a:pt x="228835" y="175260"/>
                </a:cubicBezTo>
                <a:cubicBezTo>
                  <a:pt x="227617" y="175747"/>
                  <a:pt x="216581" y="180378"/>
                  <a:pt x="213595" y="180975"/>
                </a:cubicBezTo>
                <a:cubicBezTo>
                  <a:pt x="209192" y="181856"/>
                  <a:pt x="204705" y="182245"/>
                  <a:pt x="200260" y="182880"/>
                </a:cubicBezTo>
                <a:cubicBezTo>
                  <a:pt x="198355" y="184150"/>
                  <a:pt x="196738" y="186032"/>
                  <a:pt x="194545" y="186690"/>
                </a:cubicBezTo>
                <a:cubicBezTo>
                  <a:pt x="177016" y="191949"/>
                  <a:pt x="186456" y="185802"/>
                  <a:pt x="175495" y="190500"/>
                </a:cubicBezTo>
                <a:cubicBezTo>
                  <a:pt x="158270" y="197882"/>
                  <a:pt x="179705" y="191353"/>
                  <a:pt x="152635" y="198120"/>
                </a:cubicBezTo>
                <a:cubicBezTo>
                  <a:pt x="148739" y="199094"/>
                  <a:pt x="145015" y="200660"/>
                  <a:pt x="141205" y="201930"/>
                </a:cubicBezTo>
                <a:lnTo>
                  <a:pt x="135490" y="203835"/>
                </a:lnTo>
                <a:cubicBezTo>
                  <a:pt x="133006" y="204663"/>
                  <a:pt x="130410" y="205105"/>
                  <a:pt x="127870" y="205740"/>
                </a:cubicBezTo>
                <a:cubicBezTo>
                  <a:pt x="116967" y="216643"/>
                  <a:pt x="128334" y="207490"/>
                  <a:pt x="110725" y="213360"/>
                </a:cubicBezTo>
                <a:cubicBezTo>
                  <a:pt x="108553" y="214084"/>
                  <a:pt x="107114" y="216268"/>
                  <a:pt x="105010" y="217170"/>
                </a:cubicBezTo>
                <a:cubicBezTo>
                  <a:pt x="102604" y="218201"/>
                  <a:pt x="99930" y="218440"/>
                  <a:pt x="97390" y="219075"/>
                </a:cubicBezTo>
                <a:cubicBezTo>
                  <a:pt x="84289" y="227809"/>
                  <a:pt x="90304" y="225247"/>
                  <a:pt x="80245" y="228600"/>
                </a:cubicBezTo>
                <a:cubicBezTo>
                  <a:pt x="78340" y="230505"/>
                  <a:pt x="76722" y="232749"/>
                  <a:pt x="74530" y="234315"/>
                </a:cubicBezTo>
                <a:cubicBezTo>
                  <a:pt x="72219" y="235966"/>
                  <a:pt x="69376" y="236716"/>
                  <a:pt x="66910" y="238125"/>
                </a:cubicBezTo>
                <a:cubicBezTo>
                  <a:pt x="64922" y="239261"/>
                  <a:pt x="63100" y="240665"/>
                  <a:pt x="61195" y="241935"/>
                </a:cubicBezTo>
                <a:lnTo>
                  <a:pt x="38335" y="276225"/>
                </a:lnTo>
                <a:cubicBezTo>
                  <a:pt x="36107" y="279567"/>
                  <a:pt x="36753" y="284313"/>
                  <a:pt x="34525" y="287655"/>
                </a:cubicBezTo>
                <a:lnTo>
                  <a:pt x="30715" y="293370"/>
                </a:lnTo>
                <a:cubicBezTo>
                  <a:pt x="26535" y="310089"/>
                  <a:pt x="32492" y="293524"/>
                  <a:pt x="23095" y="304800"/>
                </a:cubicBezTo>
                <a:cubicBezTo>
                  <a:pt x="21277" y="306982"/>
                  <a:pt x="20694" y="309954"/>
                  <a:pt x="19285" y="312420"/>
                </a:cubicBezTo>
                <a:cubicBezTo>
                  <a:pt x="18149" y="314408"/>
                  <a:pt x="16745" y="316230"/>
                  <a:pt x="15475" y="318135"/>
                </a:cubicBezTo>
                <a:cubicBezTo>
                  <a:pt x="11999" y="332037"/>
                  <a:pt x="14083" y="323188"/>
                  <a:pt x="9760" y="344805"/>
                </a:cubicBezTo>
                <a:cubicBezTo>
                  <a:pt x="9002" y="348593"/>
                  <a:pt x="8664" y="352458"/>
                  <a:pt x="7855" y="356235"/>
                </a:cubicBezTo>
                <a:cubicBezTo>
                  <a:pt x="2034" y="383400"/>
                  <a:pt x="6285" y="362681"/>
                  <a:pt x="2140" y="377190"/>
                </a:cubicBezTo>
                <a:cubicBezTo>
                  <a:pt x="1421" y="379707"/>
                  <a:pt x="344" y="382194"/>
                  <a:pt x="235" y="384810"/>
                </a:cubicBezTo>
                <a:cubicBezTo>
                  <a:pt x="-294" y="397499"/>
                  <a:pt x="235" y="410210"/>
                  <a:pt x="235" y="422910"/>
                </a:cubicBezTo>
              </a:path>
            </a:pathLst>
          </a:cu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2052" y="1495648"/>
            <a:ext cx="1102447" cy="1679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Freeform 18"/>
          <p:cNvSpPr/>
          <p:nvPr/>
        </p:nvSpPr>
        <p:spPr>
          <a:xfrm>
            <a:off x="2204703" y="2949841"/>
            <a:ext cx="236220" cy="82078"/>
          </a:xfrm>
          <a:custGeom>
            <a:avLst/>
            <a:gdLst>
              <a:gd name="connsiteX0" fmla="*/ 0 w 236220"/>
              <a:gd name="connsiteY0" fmla="*/ 78268 h 82078"/>
              <a:gd name="connsiteX1" fmla="*/ 1905 w 236220"/>
              <a:gd name="connsiteY1" fmla="*/ 61123 h 82078"/>
              <a:gd name="connsiteX2" fmla="*/ 7620 w 236220"/>
              <a:gd name="connsiteY2" fmla="*/ 53503 h 82078"/>
              <a:gd name="connsiteX3" fmla="*/ 15240 w 236220"/>
              <a:gd name="connsiteY3" fmla="*/ 42073 h 82078"/>
              <a:gd name="connsiteX4" fmla="*/ 19050 w 236220"/>
              <a:gd name="connsiteY4" fmla="*/ 36358 h 82078"/>
              <a:gd name="connsiteX5" fmla="*/ 22860 w 236220"/>
              <a:gd name="connsiteY5" fmla="*/ 30643 h 82078"/>
              <a:gd name="connsiteX6" fmla="*/ 26670 w 236220"/>
              <a:gd name="connsiteY6" fmla="*/ 23023 h 82078"/>
              <a:gd name="connsiteX7" fmla="*/ 28575 w 236220"/>
              <a:gd name="connsiteY7" fmla="*/ 17308 h 82078"/>
              <a:gd name="connsiteX8" fmla="*/ 34290 w 236220"/>
              <a:gd name="connsiteY8" fmla="*/ 30643 h 82078"/>
              <a:gd name="connsiteX9" fmla="*/ 41910 w 236220"/>
              <a:gd name="connsiteY9" fmla="*/ 42073 h 82078"/>
              <a:gd name="connsiteX10" fmla="*/ 45720 w 236220"/>
              <a:gd name="connsiteY10" fmla="*/ 47788 h 82078"/>
              <a:gd name="connsiteX11" fmla="*/ 47625 w 236220"/>
              <a:gd name="connsiteY11" fmla="*/ 53503 h 82078"/>
              <a:gd name="connsiteX12" fmla="*/ 49530 w 236220"/>
              <a:gd name="connsiteY12" fmla="*/ 63028 h 82078"/>
              <a:gd name="connsiteX13" fmla="*/ 53340 w 236220"/>
              <a:gd name="connsiteY13" fmla="*/ 68743 h 82078"/>
              <a:gd name="connsiteX14" fmla="*/ 60960 w 236220"/>
              <a:gd name="connsiteY14" fmla="*/ 80173 h 82078"/>
              <a:gd name="connsiteX15" fmla="*/ 66675 w 236220"/>
              <a:gd name="connsiteY15" fmla="*/ 82078 h 82078"/>
              <a:gd name="connsiteX16" fmla="*/ 72390 w 236220"/>
              <a:gd name="connsiteY16" fmla="*/ 80173 h 82078"/>
              <a:gd name="connsiteX17" fmla="*/ 80010 w 236220"/>
              <a:gd name="connsiteY17" fmla="*/ 78268 h 82078"/>
              <a:gd name="connsiteX18" fmla="*/ 81915 w 236220"/>
              <a:gd name="connsiteY18" fmla="*/ 72553 h 82078"/>
              <a:gd name="connsiteX19" fmla="*/ 87630 w 236220"/>
              <a:gd name="connsiteY19" fmla="*/ 66838 h 82078"/>
              <a:gd name="connsiteX20" fmla="*/ 91440 w 236220"/>
              <a:gd name="connsiteY20" fmla="*/ 53503 h 82078"/>
              <a:gd name="connsiteX21" fmla="*/ 93345 w 236220"/>
              <a:gd name="connsiteY21" fmla="*/ 45883 h 82078"/>
              <a:gd name="connsiteX22" fmla="*/ 97155 w 236220"/>
              <a:gd name="connsiteY22" fmla="*/ 40168 h 82078"/>
              <a:gd name="connsiteX23" fmla="*/ 100965 w 236220"/>
              <a:gd name="connsiteY23" fmla="*/ 28738 h 82078"/>
              <a:gd name="connsiteX24" fmla="*/ 104775 w 236220"/>
              <a:gd name="connsiteY24" fmla="*/ 23023 h 82078"/>
              <a:gd name="connsiteX25" fmla="*/ 106680 w 236220"/>
              <a:gd name="connsiteY25" fmla="*/ 17308 h 82078"/>
              <a:gd name="connsiteX26" fmla="*/ 116205 w 236220"/>
              <a:gd name="connsiteY26" fmla="*/ 13498 h 82078"/>
              <a:gd name="connsiteX27" fmla="*/ 123825 w 236220"/>
              <a:gd name="connsiteY27" fmla="*/ 24928 h 82078"/>
              <a:gd name="connsiteX28" fmla="*/ 125730 w 236220"/>
              <a:gd name="connsiteY28" fmla="*/ 32548 h 82078"/>
              <a:gd name="connsiteX29" fmla="*/ 127635 w 236220"/>
              <a:gd name="connsiteY29" fmla="*/ 38263 h 82078"/>
              <a:gd name="connsiteX30" fmla="*/ 131445 w 236220"/>
              <a:gd name="connsiteY30" fmla="*/ 55408 h 82078"/>
              <a:gd name="connsiteX31" fmla="*/ 146685 w 236220"/>
              <a:gd name="connsiteY31" fmla="*/ 74458 h 82078"/>
              <a:gd name="connsiteX32" fmla="*/ 150495 w 236220"/>
              <a:gd name="connsiteY32" fmla="*/ 80173 h 82078"/>
              <a:gd name="connsiteX33" fmla="*/ 156210 w 236220"/>
              <a:gd name="connsiteY33" fmla="*/ 78268 h 82078"/>
              <a:gd name="connsiteX34" fmla="*/ 158115 w 236220"/>
              <a:gd name="connsiteY34" fmla="*/ 70648 h 82078"/>
              <a:gd name="connsiteX35" fmla="*/ 160020 w 236220"/>
              <a:gd name="connsiteY35" fmla="*/ 64933 h 82078"/>
              <a:gd name="connsiteX36" fmla="*/ 169545 w 236220"/>
              <a:gd name="connsiteY36" fmla="*/ 51598 h 82078"/>
              <a:gd name="connsiteX37" fmla="*/ 173355 w 236220"/>
              <a:gd name="connsiteY37" fmla="*/ 38263 h 82078"/>
              <a:gd name="connsiteX38" fmla="*/ 177165 w 236220"/>
              <a:gd name="connsiteY38" fmla="*/ 32548 h 82078"/>
              <a:gd name="connsiteX39" fmla="*/ 179070 w 236220"/>
              <a:gd name="connsiteY39" fmla="*/ 26833 h 82078"/>
              <a:gd name="connsiteX40" fmla="*/ 192405 w 236220"/>
              <a:gd name="connsiteY40" fmla="*/ 11593 h 82078"/>
              <a:gd name="connsiteX41" fmla="*/ 198120 w 236220"/>
              <a:gd name="connsiteY41" fmla="*/ 163 h 82078"/>
              <a:gd name="connsiteX42" fmla="*/ 203835 w 236220"/>
              <a:gd name="connsiteY42" fmla="*/ 2068 h 82078"/>
              <a:gd name="connsiteX43" fmla="*/ 207645 w 236220"/>
              <a:gd name="connsiteY43" fmla="*/ 9688 h 82078"/>
              <a:gd name="connsiteX44" fmla="*/ 211455 w 236220"/>
              <a:gd name="connsiteY44" fmla="*/ 24928 h 82078"/>
              <a:gd name="connsiteX45" fmla="*/ 213360 w 236220"/>
              <a:gd name="connsiteY45" fmla="*/ 32548 h 82078"/>
              <a:gd name="connsiteX46" fmla="*/ 217170 w 236220"/>
              <a:gd name="connsiteY46" fmla="*/ 43978 h 82078"/>
              <a:gd name="connsiteX47" fmla="*/ 222885 w 236220"/>
              <a:gd name="connsiteY47" fmla="*/ 47788 h 82078"/>
              <a:gd name="connsiteX48" fmla="*/ 228600 w 236220"/>
              <a:gd name="connsiteY48" fmla="*/ 59218 h 82078"/>
              <a:gd name="connsiteX49" fmla="*/ 230505 w 236220"/>
              <a:gd name="connsiteY49" fmla="*/ 64933 h 82078"/>
              <a:gd name="connsiteX50" fmla="*/ 234315 w 236220"/>
              <a:gd name="connsiteY50" fmla="*/ 72553 h 82078"/>
              <a:gd name="connsiteX51" fmla="*/ 236220 w 236220"/>
              <a:gd name="connsiteY51" fmla="*/ 78268 h 8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6220" h="82078">
                <a:moveTo>
                  <a:pt x="0" y="78268"/>
                </a:moveTo>
                <a:cubicBezTo>
                  <a:pt x="635" y="72553"/>
                  <a:pt x="214" y="66619"/>
                  <a:pt x="1905" y="61123"/>
                </a:cubicBezTo>
                <a:cubicBezTo>
                  <a:pt x="2839" y="58088"/>
                  <a:pt x="5799" y="56104"/>
                  <a:pt x="7620" y="53503"/>
                </a:cubicBezTo>
                <a:cubicBezTo>
                  <a:pt x="10246" y="49752"/>
                  <a:pt x="12700" y="45883"/>
                  <a:pt x="15240" y="42073"/>
                </a:cubicBezTo>
                <a:lnTo>
                  <a:pt x="19050" y="36358"/>
                </a:lnTo>
                <a:cubicBezTo>
                  <a:pt x="20320" y="34453"/>
                  <a:pt x="21836" y="32691"/>
                  <a:pt x="22860" y="30643"/>
                </a:cubicBezTo>
                <a:cubicBezTo>
                  <a:pt x="24130" y="28103"/>
                  <a:pt x="25551" y="25633"/>
                  <a:pt x="26670" y="23023"/>
                </a:cubicBezTo>
                <a:cubicBezTo>
                  <a:pt x="27461" y="21177"/>
                  <a:pt x="27940" y="19213"/>
                  <a:pt x="28575" y="17308"/>
                </a:cubicBezTo>
                <a:cubicBezTo>
                  <a:pt x="42443" y="38110"/>
                  <a:pt x="21989" y="6040"/>
                  <a:pt x="34290" y="30643"/>
                </a:cubicBezTo>
                <a:cubicBezTo>
                  <a:pt x="36338" y="34739"/>
                  <a:pt x="39370" y="38263"/>
                  <a:pt x="41910" y="42073"/>
                </a:cubicBezTo>
                <a:cubicBezTo>
                  <a:pt x="43180" y="43978"/>
                  <a:pt x="44996" y="45616"/>
                  <a:pt x="45720" y="47788"/>
                </a:cubicBezTo>
                <a:cubicBezTo>
                  <a:pt x="46355" y="49693"/>
                  <a:pt x="47138" y="51555"/>
                  <a:pt x="47625" y="53503"/>
                </a:cubicBezTo>
                <a:cubicBezTo>
                  <a:pt x="48410" y="56644"/>
                  <a:pt x="48393" y="59996"/>
                  <a:pt x="49530" y="63028"/>
                </a:cubicBezTo>
                <a:cubicBezTo>
                  <a:pt x="50334" y="65172"/>
                  <a:pt x="52316" y="66695"/>
                  <a:pt x="53340" y="68743"/>
                </a:cubicBezTo>
                <a:cubicBezTo>
                  <a:pt x="56835" y="75733"/>
                  <a:pt x="52835" y="74756"/>
                  <a:pt x="60960" y="80173"/>
                </a:cubicBezTo>
                <a:cubicBezTo>
                  <a:pt x="62631" y="81287"/>
                  <a:pt x="64770" y="81443"/>
                  <a:pt x="66675" y="82078"/>
                </a:cubicBezTo>
                <a:cubicBezTo>
                  <a:pt x="68580" y="81443"/>
                  <a:pt x="70459" y="80725"/>
                  <a:pt x="72390" y="80173"/>
                </a:cubicBezTo>
                <a:cubicBezTo>
                  <a:pt x="74907" y="79454"/>
                  <a:pt x="77966" y="79904"/>
                  <a:pt x="80010" y="78268"/>
                </a:cubicBezTo>
                <a:cubicBezTo>
                  <a:pt x="81578" y="77014"/>
                  <a:pt x="80801" y="74224"/>
                  <a:pt x="81915" y="72553"/>
                </a:cubicBezTo>
                <a:cubicBezTo>
                  <a:pt x="83409" y="70311"/>
                  <a:pt x="85725" y="68743"/>
                  <a:pt x="87630" y="66838"/>
                </a:cubicBezTo>
                <a:cubicBezTo>
                  <a:pt x="93585" y="43017"/>
                  <a:pt x="85974" y="72634"/>
                  <a:pt x="91440" y="53503"/>
                </a:cubicBezTo>
                <a:cubicBezTo>
                  <a:pt x="92159" y="50986"/>
                  <a:pt x="92314" y="48289"/>
                  <a:pt x="93345" y="45883"/>
                </a:cubicBezTo>
                <a:cubicBezTo>
                  <a:pt x="94247" y="43779"/>
                  <a:pt x="96225" y="42260"/>
                  <a:pt x="97155" y="40168"/>
                </a:cubicBezTo>
                <a:cubicBezTo>
                  <a:pt x="98786" y="36498"/>
                  <a:pt x="99334" y="32408"/>
                  <a:pt x="100965" y="28738"/>
                </a:cubicBezTo>
                <a:cubicBezTo>
                  <a:pt x="101895" y="26646"/>
                  <a:pt x="103751" y="25071"/>
                  <a:pt x="104775" y="23023"/>
                </a:cubicBezTo>
                <a:cubicBezTo>
                  <a:pt x="105673" y="21227"/>
                  <a:pt x="105137" y="18594"/>
                  <a:pt x="106680" y="17308"/>
                </a:cubicBezTo>
                <a:cubicBezTo>
                  <a:pt x="109307" y="15119"/>
                  <a:pt x="113030" y="14768"/>
                  <a:pt x="116205" y="13498"/>
                </a:cubicBezTo>
                <a:lnTo>
                  <a:pt x="123825" y="24928"/>
                </a:lnTo>
                <a:cubicBezTo>
                  <a:pt x="125277" y="27106"/>
                  <a:pt x="125011" y="30031"/>
                  <a:pt x="125730" y="32548"/>
                </a:cubicBezTo>
                <a:cubicBezTo>
                  <a:pt x="126282" y="34479"/>
                  <a:pt x="127148" y="36315"/>
                  <a:pt x="127635" y="38263"/>
                </a:cubicBezTo>
                <a:cubicBezTo>
                  <a:pt x="129055" y="43943"/>
                  <a:pt x="129271" y="49972"/>
                  <a:pt x="131445" y="55408"/>
                </a:cubicBezTo>
                <a:cubicBezTo>
                  <a:pt x="135578" y="65741"/>
                  <a:pt x="140125" y="66805"/>
                  <a:pt x="146685" y="74458"/>
                </a:cubicBezTo>
                <a:cubicBezTo>
                  <a:pt x="148175" y="76196"/>
                  <a:pt x="149225" y="78268"/>
                  <a:pt x="150495" y="80173"/>
                </a:cubicBezTo>
                <a:cubicBezTo>
                  <a:pt x="152400" y="79538"/>
                  <a:pt x="154956" y="79836"/>
                  <a:pt x="156210" y="78268"/>
                </a:cubicBezTo>
                <a:cubicBezTo>
                  <a:pt x="157846" y="76224"/>
                  <a:pt x="157396" y="73165"/>
                  <a:pt x="158115" y="70648"/>
                </a:cubicBezTo>
                <a:cubicBezTo>
                  <a:pt x="158667" y="68717"/>
                  <a:pt x="159122" y="66729"/>
                  <a:pt x="160020" y="64933"/>
                </a:cubicBezTo>
                <a:cubicBezTo>
                  <a:pt x="161413" y="62147"/>
                  <a:pt x="168251" y="53324"/>
                  <a:pt x="169545" y="51598"/>
                </a:cubicBezTo>
                <a:cubicBezTo>
                  <a:pt x="170155" y="49157"/>
                  <a:pt x="171989" y="40996"/>
                  <a:pt x="173355" y="38263"/>
                </a:cubicBezTo>
                <a:cubicBezTo>
                  <a:pt x="174379" y="36215"/>
                  <a:pt x="176141" y="34596"/>
                  <a:pt x="177165" y="32548"/>
                </a:cubicBezTo>
                <a:cubicBezTo>
                  <a:pt x="178063" y="30752"/>
                  <a:pt x="178095" y="28588"/>
                  <a:pt x="179070" y="26833"/>
                </a:cubicBezTo>
                <a:cubicBezTo>
                  <a:pt x="185607" y="15067"/>
                  <a:pt x="184057" y="17159"/>
                  <a:pt x="192405" y="11593"/>
                </a:cubicBezTo>
                <a:cubicBezTo>
                  <a:pt x="193207" y="9187"/>
                  <a:pt x="195279" y="1299"/>
                  <a:pt x="198120" y="163"/>
                </a:cubicBezTo>
                <a:cubicBezTo>
                  <a:pt x="199984" y="-583"/>
                  <a:pt x="201930" y="1433"/>
                  <a:pt x="203835" y="2068"/>
                </a:cubicBezTo>
                <a:cubicBezTo>
                  <a:pt x="205105" y="4608"/>
                  <a:pt x="206747" y="6994"/>
                  <a:pt x="207645" y="9688"/>
                </a:cubicBezTo>
                <a:cubicBezTo>
                  <a:pt x="209301" y="14656"/>
                  <a:pt x="210185" y="19848"/>
                  <a:pt x="211455" y="24928"/>
                </a:cubicBezTo>
                <a:cubicBezTo>
                  <a:pt x="212090" y="27468"/>
                  <a:pt x="212532" y="30064"/>
                  <a:pt x="213360" y="32548"/>
                </a:cubicBezTo>
                <a:lnTo>
                  <a:pt x="217170" y="43978"/>
                </a:lnTo>
                <a:cubicBezTo>
                  <a:pt x="217894" y="46150"/>
                  <a:pt x="220980" y="46518"/>
                  <a:pt x="222885" y="47788"/>
                </a:cubicBezTo>
                <a:cubicBezTo>
                  <a:pt x="227673" y="62153"/>
                  <a:pt x="221214" y="44446"/>
                  <a:pt x="228600" y="59218"/>
                </a:cubicBezTo>
                <a:cubicBezTo>
                  <a:pt x="229498" y="61014"/>
                  <a:pt x="229714" y="63087"/>
                  <a:pt x="230505" y="64933"/>
                </a:cubicBezTo>
                <a:cubicBezTo>
                  <a:pt x="231624" y="67543"/>
                  <a:pt x="233196" y="69943"/>
                  <a:pt x="234315" y="72553"/>
                </a:cubicBezTo>
                <a:cubicBezTo>
                  <a:pt x="235106" y="74399"/>
                  <a:pt x="236220" y="78268"/>
                  <a:pt x="236220" y="78268"/>
                </a:cubicBezTo>
              </a:path>
            </a:pathLst>
          </a:custGeom>
          <a:no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9"/>
          <p:cNvSpPr/>
          <p:nvPr/>
        </p:nvSpPr>
        <p:spPr>
          <a:xfrm>
            <a:off x="2659380" y="2968127"/>
            <a:ext cx="205740" cy="333375"/>
          </a:xfrm>
          <a:custGeom>
            <a:avLst/>
            <a:gdLst>
              <a:gd name="connsiteX0" fmla="*/ 3810 w 205740"/>
              <a:gd name="connsiteY0" fmla="*/ 0 h 333375"/>
              <a:gd name="connsiteX1" fmla="*/ 1905 w 205740"/>
              <a:gd name="connsiteY1" fmla="*/ 11430 h 333375"/>
              <a:gd name="connsiteX2" fmla="*/ 0 w 205740"/>
              <a:gd name="connsiteY2" fmla="*/ 19050 h 333375"/>
              <a:gd name="connsiteX3" fmla="*/ 1905 w 205740"/>
              <a:gd name="connsiteY3" fmla="*/ 59055 h 333375"/>
              <a:gd name="connsiteX4" fmla="*/ 3810 w 205740"/>
              <a:gd name="connsiteY4" fmla="*/ 85725 h 333375"/>
              <a:gd name="connsiteX5" fmla="*/ 15240 w 205740"/>
              <a:gd name="connsiteY5" fmla="*/ 89535 h 333375"/>
              <a:gd name="connsiteX6" fmla="*/ 20955 w 205740"/>
              <a:gd name="connsiteY6" fmla="*/ 91440 h 333375"/>
              <a:gd name="connsiteX7" fmla="*/ 26670 w 205740"/>
              <a:gd name="connsiteY7" fmla="*/ 95250 h 333375"/>
              <a:gd name="connsiteX8" fmla="*/ 38100 w 205740"/>
              <a:gd name="connsiteY8" fmla="*/ 99060 h 333375"/>
              <a:gd name="connsiteX9" fmla="*/ 43815 w 205740"/>
              <a:gd name="connsiteY9" fmla="*/ 100965 h 333375"/>
              <a:gd name="connsiteX10" fmla="*/ 59055 w 205740"/>
              <a:gd name="connsiteY10" fmla="*/ 104775 h 333375"/>
              <a:gd name="connsiteX11" fmla="*/ 51435 w 205740"/>
              <a:gd name="connsiteY11" fmla="*/ 110490 h 333375"/>
              <a:gd name="connsiteX12" fmla="*/ 34290 w 205740"/>
              <a:gd name="connsiteY12" fmla="*/ 129540 h 333375"/>
              <a:gd name="connsiteX13" fmla="*/ 26670 w 205740"/>
              <a:gd name="connsiteY13" fmla="*/ 139065 h 333375"/>
              <a:gd name="connsiteX14" fmla="*/ 17145 w 205740"/>
              <a:gd name="connsiteY14" fmla="*/ 152400 h 333375"/>
              <a:gd name="connsiteX15" fmla="*/ 28575 w 205740"/>
              <a:gd name="connsiteY15" fmla="*/ 160020 h 333375"/>
              <a:gd name="connsiteX16" fmla="*/ 40005 w 205740"/>
              <a:gd name="connsiteY16" fmla="*/ 167640 h 333375"/>
              <a:gd name="connsiteX17" fmla="*/ 45720 w 205740"/>
              <a:gd name="connsiteY17" fmla="*/ 171450 h 333375"/>
              <a:gd name="connsiteX18" fmla="*/ 51435 w 205740"/>
              <a:gd name="connsiteY18" fmla="*/ 173355 h 333375"/>
              <a:gd name="connsiteX19" fmla="*/ 59055 w 205740"/>
              <a:gd name="connsiteY19" fmla="*/ 175260 h 333375"/>
              <a:gd name="connsiteX20" fmla="*/ 68580 w 205740"/>
              <a:gd name="connsiteY20" fmla="*/ 179070 h 333375"/>
              <a:gd name="connsiteX21" fmla="*/ 80010 w 205740"/>
              <a:gd name="connsiteY21" fmla="*/ 182880 h 333375"/>
              <a:gd name="connsiteX22" fmla="*/ 57150 w 205740"/>
              <a:gd name="connsiteY22" fmla="*/ 190500 h 333375"/>
              <a:gd name="connsiteX23" fmla="*/ 49530 w 205740"/>
              <a:gd name="connsiteY23" fmla="*/ 194310 h 333375"/>
              <a:gd name="connsiteX24" fmla="*/ 43815 w 205740"/>
              <a:gd name="connsiteY24" fmla="*/ 196215 h 333375"/>
              <a:gd name="connsiteX25" fmla="*/ 22860 w 205740"/>
              <a:gd name="connsiteY25" fmla="*/ 207645 h 333375"/>
              <a:gd name="connsiteX26" fmla="*/ 17145 w 205740"/>
              <a:gd name="connsiteY26" fmla="*/ 211455 h 333375"/>
              <a:gd name="connsiteX27" fmla="*/ 11430 w 205740"/>
              <a:gd name="connsiteY27" fmla="*/ 213360 h 333375"/>
              <a:gd name="connsiteX28" fmla="*/ 9525 w 205740"/>
              <a:gd name="connsiteY28" fmla="*/ 219075 h 333375"/>
              <a:gd name="connsiteX29" fmla="*/ 15240 w 205740"/>
              <a:gd name="connsiteY29" fmla="*/ 224790 h 333375"/>
              <a:gd name="connsiteX30" fmla="*/ 20955 w 205740"/>
              <a:gd name="connsiteY30" fmla="*/ 226695 h 333375"/>
              <a:gd name="connsiteX31" fmla="*/ 40005 w 205740"/>
              <a:gd name="connsiteY31" fmla="*/ 232410 h 333375"/>
              <a:gd name="connsiteX32" fmla="*/ 53340 w 205740"/>
              <a:gd name="connsiteY32" fmla="*/ 240030 h 333375"/>
              <a:gd name="connsiteX33" fmla="*/ 59055 w 205740"/>
              <a:gd name="connsiteY33" fmla="*/ 245745 h 333375"/>
              <a:gd name="connsiteX34" fmla="*/ 68580 w 205740"/>
              <a:gd name="connsiteY34" fmla="*/ 247650 h 333375"/>
              <a:gd name="connsiteX35" fmla="*/ 74295 w 205740"/>
              <a:gd name="connsiteY35" fmla="*/ 249555 h 333375"/>
              <a:gd name="connsiteX36" fmla="*/ 59055 w 205740"/>
              <a:gd name="connsiteY36" fmla="*/ 257175 h 333375"/>
              <a:gd name="connsiteX37" fmla="*/ 53340 w 205740"/>
              <a:gd name="connsiteY37" fmla="*/ 260985 h 333375"/>
              <a:gd name="connsiteX38" fmla="*/ 43815 w 205740"/>
              <a:gd name="connsiteY38" fmla="*/ 262890 h 333375"/>
              <a:gd name="connsiteX39" fmla="*/ 38100 w 205740"/>
              <a:gd name="connsiteY39" fmla="*/ 264795 h 333375"/>
              <a:gd name="connsiteX40" fmla="*/ 15240 w 205740"/>
              <a:gd name="connsiteY40" fmla="*/ 268605 h 333375"/>
              <a:gd name="connsiteX41" fmla="*/ 5715 w 205740"/>
              <a:gd name="connsiteY41" fmla="*/ 321945 h 333375"/>
              <a:gd name="connsiteX42" fmla="*/ 7620 w 205740"/>
              <a:gd name="connsiteY42" fmla="*/ 327660 h 333375"/>
              <a:gd name="connsiteX43" fmla="*/ 28575 w 205740"/>
              <a:gd name="connsiteY43" fmla="*/ 333375 h 333375"/>
              <a:gd name="connsiteX44" fmla="*/ 165735 w 205740"/>
              <a:gd name="connsiteY44" fmla="*/ 331470 h 333375"/>
              <a:gd name="connsiteX45" fmla="*/ 184785 w 205740"/>
              <a:gd name="connsiteY45" fmla="*/ 329565 h 333375"/>
              <a:gd name="connsiteX46" fmla="*/ 196215 w 205740"/>
              <a:gd name="connsiteY46" fmla="*/ 325755 h 333375"/>
              <a:gd name="connsiteX47" fmla="*/ 205740 w 205740"/>
              <a:gd name="connsiteY47" fmla="*/ 323850 h 333375"/>
              <a:gd name="connsiteX48" fmla="*/ 203835 w 205740"/>
              <a:gd name="connsiteY48" fmla="*/ 31051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05740" h="333375">
                <a:moveTo>
                  <a:pt x="3810" y="0"/>
                </a:moveTo>
                <a:cubicBezTo>
                  <a:pt x="3175" y="3810"/>
                  <a:pt x="2663" y="7642"/>
                  <a:pt x="1905" y="11430"/>
                </a:cubicBezTo>
                <a:cubicBezTo>
                  <a:pt x="1392" y="13997"/>
                  <a:pt x="0" y="16432"/>
                  <a:pt x="0" y="19050"/>
                </a:cubicBezTo>
                <a:cubicBezTo>
                  <a:pt x="0" y="32400"/>
                  <a:pt x="1143" y="45727"/>
                  <a:pt x="1905" y="59055"/>
                </a:cubicBezTo>
                <a:cubicBezTo>
                  <a:pt x="2413" y="67953"/>
                  <a:pt x="238" y="77560"/>
                  <a:pt x="3810" y="85725"/>
                </a:cubicBezTo>
                <a:cubicBezTo>
                  <a:pt x="5420" y="89404"/>
                  <a:pt x="11430" y="88265"/>
                  <a:pt x="15240" y="89535"/>
                </a:cubicBezTo>
                <a:lnTo>
                  <a:pt x="20955" y="91440"/>
                </a:lnTo>
                <a:cubicBezTo>
                  <a:pt x="22860" y="92710"/>
                  <a:pt x="24578" y="94320"/>
                  <a:pt x="26670" y="95250"/>
                </a:cubicBezTo>
                <a:cubicBezTo>
                  <a:pt x="30340" y="96881"/>
                  <a:pt x="34290" y="97790"/>
                  <a:pt x="38100" y="99060"/>
                </a:cubicBezTo>
                <a:cubicBezTo>
                  <a:pt x="40005" y="99695"/>
                  <a:pt x="41867" y="100478"/>
                  <a:pt x="43815" y="100965"/>
                </a:cubicBezTo>
                <a:lnTo>
                  <a:pt x="59055" y="104775"/>
                </a:lnTo>
                <a:cubicBezTo>
                  <a:pt x="56515" y="106680"/>
                  <a:pt x="53795" y="108366"/>
                  <a:pt x="51435" y="110490"/>
                </a:cubicBezTo>
                <a:cubicBezTo>
                  <a:pt x="40916" y="119957"/>
                  <a:pt x="41378" y="120089"/>
                  <a:pt x="34290" y="129540"/>
                </a:cubicBezTo>
                <a:cubicBezTo>
                  <a:pt x="30581" y="140666"/>
                  <a:pt x="35287" y="130448"/>
                  <a:pt x="26670" y="139065"/>
                </a:cubicBezTo>
                <a:cubicBezTo>
                  <a:pt x="24307" y="141428"/>
                  <a:pt x="19308" y="149155"/>
                  <a:pt x="17145" y="152400"/>
                </a:cubicBezTo>
                <a:cubicBezTo>
                  <a:pt x="29828" y="165083"/>
                  <a:pt x="16169" y="153128"/>
                  <a:pt x="28575" y="160020"/>
                </a:cubicBezTo>
                <a:cubicBezTo>
                  <a:pt x="32578" y="162244"/>
                  <a:pt x="36195" y="165100"/>
                  <a:pt x="40005" y="167640"/>
                </a:cubicBezTo>
                <a:cubicBezTo>
                  <a:pt x="41910" y="168910"/>
                  <a:pt x="43548" y="170726"/>
                  <a:pt x="45720" y="171450"/>
                </a:cubicBezTo>
                <a:cubicBezTo>
                  <a:pt x="47625" y="172085"/>
                  <a:pt x="49504" y="172803"/>
                  <a:pt x="51435" y="173355"/>
                </a:cubicBezTo>
                <a:cubicBezTo>
                  <a:pt x="53952" y="174074"/>
                  <a:pt x="56571" y="174432"/>
                  <a:pt x="59055" y="175260"/>
                </a:cubicBezTo>
                <a:cubicBezTo>
                  <a:pt x="62299" y="176341"/>
                  <a:pt x="65366" y="177901"/>
                  <a:pt x="68580" y="179070"/>
                </a:cubicBezTo>
                <a:cubicBezTo>
                  <a:pt x="72354" y="180442"/>
                  <a:pt x="80010" y="182880"/>
                  <a:pt x="80010" y="182880"/>
                </a:cubicBezTo>
                <a:cubicBezTo>
                  <a:pt x="67706" y="189032"/>
                  <a:pt x="75145" y="186001"/>
                  <a:pt x="57150" y="190500"/>
                </a:cubicBezTo>
                <a:cubicBezTo>
                  <a:pt x="54395" y="191189"/>
                  <a:pt x="52140" y="193191"/>
                  <a:pt x="49530" y="194310"/>
                </a:cubicBezTo>
                <a:cubicBezTo>
                  <a:pt x="47684" y="195101"/>
                  <a:pt x="45720" y="195580"/>
                  <a:pt x="43815" y="196215"/>
                </a:cubicBezTo>
                <a:cubicBezTo>
                  <a:pt x="26872" y="206804"/>
                  <a:pt x="34258" y="203846"/>
                  <a:pt x="22860" y="207645"/>
                </a:cubicBezTo>
                <a:cubicBezTo>
                  <a:pt x="20955" y="208915"/>
                  <a:pt x="19193" y="210431"/>
                  <a:pt x="17145" y="211455"/>
                </a:cubicBezTo>
                <a:cubicBezTo>
                  <a:pt x="15349" y="212353"/>
                  <a:pt x="12850" y="211940"/>
                  <a:pt x="11430" y="213360"/>
                </a:cubicBezTo>
                <a:cubicBezTo>
                  <a:pt x="10010" y="214780"/>
                  <a:pt x="10160" y="217170"/>
                  <a:pt x="9525" y="219075"/>
                </a:cubicBezTo>
                <a:cubicBezTo>
                  <a:pt x="11430" y="220980"/>
                  <a:pt x="12998" y="223296"/>
                  <a:pt x="15240" y="224790"/>
                </a:cubicBezTo>
                <a:cubicBezTo>
                  <a:pt x="16911" y="225904"/>
                  <a:pt x="19024" y="226143"/>
                  <a:pt x="20955" y="226695"/>
                </a:cubicBezTo>
                <a:cubicBezTo>
                  <a:pt x="27336" y="228518"/>
                  <a:pt x="33969" y="229392"/>
                  <a:pt x="40005" y="232410"/>
                </a:cubicBezTo>
                <a:cubicBezTo>
                  <a:pt x="44663" y="234739"/>
                  <a:pt x="49301" y="236664"/>
                  <a:pt x="53340" y="240030"/>
                </a:cubicBezTo>
                <a:cubicBezTo>
                  <a:pt x="55410" y="241755"/>
                  <a:pt x="56645" y="244540"/>
                  <a:pt x="59055" y="245745"/>
                </a:cubicBezTo>
                <a:cubicBezTo>
                  <a:pt x="61951" y="247193"/>
                  <a:pt x="65439" y="246865"/>
                  <a:pt x="68580" y="247650"/>
                </a:cubicBezTo>
                <a:cubicBezTo>
                  <a:pt x="70528" y="248137"/>
                  <a:pt x="72390" y="248920"/>
                  <a:pt x="74295" y="249555"/>
                </a:cubicBezTo>
                <a:cubicBezTo>
                  <a:pt x="63456" y="260394"/>
                  <a:pt x="74628" y="251335"/>
                  <a:pt x="59055" y="257175"/>
                </a:cubicBezTo>
                <a:cubicBezTo>
                  <a:pt x="56911" y="257979"/>
                  <a:pt x="55484" y="260181"/>
                  <a:pt x="53340" y="260985"/>
                </a:cubicBezTo>
                <a:cubicBezTo>
                  <a:pt x="50308" y="262122"/>
                  <a:pt x="46956" y="262105"/>
                  <a:pt x="43815" y="262890"/>
                </a:cubicBezTo>
                <a:cubicBezTo>
                  <a:pt x="41867" y="263377"/>
                  <a:pt x="40069" y="264401"/>
                  <a:pt x="38100" y="264795"/>
                </a:cubicBezTo>
                <a:cubicBezTo>
                  <a:pt x="30525" y="266310"/>
                  <a:pt x="22860" y="267335"/>
                  <a:pt x="15240" y="268605"/>
                </a:cubicBezTo>
                <a:cubicBezTo>
                  <a:pt x="-5496" y="289341"/>
                  <a:pt x="2053" y="276165"/>
                  <a:pt x="5715" y="321945"/>
                </a:cubicBezTo>
                <a:cubicBezTo>
                  <a:pt x="5875" y="323947"/>
                  <a:pt x="5986" y="326493"/>
                  <a:pt x="7620" y="327660"/>
                </a:cubicBezTo>
                <a:cubicBezTo>
                  <a:pt x="11380" y="330346"/>
                  <a:pt x="23772" y="332414"/>
                  <a:pt x="28575" y="333375"/>
                </a:cubicBezTo>
                <a:lnTo>
                  <a:pt x="165735" y="331470"/>
                </a:lnTo>
                <a:cubicBezTo>
                  <a:pt x="172115" y="331314"/>
                  <a:pt x="178513" y="330741"/>
                  <a:pt x="184785" y="329565"/>
                </a:cubicBezTo>
                <a:cubicBezTo>
                  <a:pt x="188732" y="328825"/>
                  <a:pt x="192277" y="326543"/>
                  <a:pt x="196215" y="325755"/>
                </a:cubicBezTo>
                <a:lnTo>
                  <a:pt x="205740" y="323850"/>
                </a:lnTo>
                <a:lnTo>
                  <a:pt x="203835" y="310515"/>
                </a:lnTo>
              </a:path>
            </a:pathLst>
          </a:custGeom>
          <a:no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ontent Placeholder 2"/>
          <p:cNvSpPr txBox="1">
            <a:spLocks/>
          </p:cNvSpPr>
          <p:nvPr/>
        </p:nvSpPr>
        <p:spPr>
          <a:xfrm>
            <a:off x="129540" y="3711384"/>
            <a:ext cx="3843020" cy="784895"/>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spAutoFit/>
          </a:bodyPr>
          <a:lstStyle>
            <a:defPPr>
              <a:defRPr lang="en-US"/>
            </a:defPPr>
            <a:lvl1pPr marL="0" indent="0" defTabSz="914400" eaLnBrk="1" latinLnBrk="0" hangingPunct="1">
              <a:lnSpc>
                <a:spcPct val="110000"/>
              </a:lnSpc>
              <a:buFont typeface="Arial"/>
              <a:buNone/>
              <a:defRPr sz="1800" b="1">
                <a:solidFill>
                  <a:schemeClr val="bg1"/>
                </a:solidFill>
                <a:latin typeface="Arial Narrow" panose="020B0606020202030204" pitchFamily="34" charset="0"/>
              </a:defRPr>
            </a:lvl1pPr>
            <a:lvl2pPr marL="288925" lvl="1" indent="-228600" defTabSz="914400" eaLnBrk="1" latinLnBrk="0" hangingPunct="1">
              <a:lnSpc>
                <a:spcPct val="110000"/>
              </a:lnSpc>
              <a:spcBef>
                <a:spcPts val="500"/>
              </a:spcBef>
              <a:buFont typeface="Arial"/>
              <a:buChar char="•"/>
              <a:defRPr sz="1600">
                <a:solidFill>
                  <a:schemeClr val="bg1"/>
                </a:solidFill>
                <a:latin typeface="Arial Narrow" panose="020B0606020202030204" pitchFamily="34" charset="0"/>
              </a:defRPr>
            </a:lvl2pPr>
            <a:lvl3pPr marL="1143000" indent="-228600" defTabSz="914400" eaLnBrk="1" latinLnBrk="0" hangingPunct="1">
              <a:lnSpc>
                <a:spcPct val="90000"/>
              </a:lnSpc>
              <a:spcBef>
                <a:spcPts val="500"/>
              </a:spcBef>
              <a:buFont typeface="Arial"/>
              <a:buChar char="•"/>
              <a:defRPr sz="1600">
                <a:latin typeface="+mn-lt"/>
              </a:defRPr>
            </a:lvl3pPr>
            <a:lvl4pPr marL="1600200" indent="-228600" defTabSz="914400" eaLnBrk="1" latinLnBrk="0" hangingPunct="1">
              <a:lnSpc>
                <a:spcPct val="90000"/>
              </a:lnSpc>
              <a:spcBef>
                <a:spcPts val="500"/>
              </a:spcBef>
              <a:buFont typeface="Arial"/>
              <a:buChar char="•"/>
              <a:defRPr sz="1400">
                <a:latin typeface="+mn-lt"/>
              </a:defRPr>
            </a:lvl4pPr>
            <a:lvl5pPr marL="2057400" indent="-228600" defTabSz="914400" eaLnBrk="1" latinLnBrk="0" hangingPunct="1">
              <a:lnSpc>
                <a:spcPct val="90000"/>
              </a:lnSpc>
              <a:spcBef>
                <a:spcPts val="500"/>
              </a:spcBef>
              <a:buFont typeface="Arial"/>
              <a:buChar char="•"/>
              <a:defRPr sz="1400">
                <a:latin typeface="+mn-lt"/>
              </a:defRPr>
            </a:lvl5pPr>
            <a:lvl6pPr marL="2514600" indent="-228600" defTabSz="914400">
              <a:lnSpc>
                <a:spcPct val="90000"/>
              </a:lnSpc>
              <a:spcBef>
                <a:spcPts val="500"/>
              </a:spcBef>
              <a:buFont typeface="Arial"/>
              <a:buChar char="•"/>
              <a:defRPr sz="1800">
                <a:latin typeface="+mn-lt"/>
              </a:defRPr>
            </a:lvl6pPr>
            <a:lvl7pPr marL="2971800" indent="-228600" defTabSz="914400">
              <a:lnSpc>
                <a:spcPct val="90000"/>
              </a:lnSpc>
              <a:spcBef>
                <a:spcPts val="500"/>
              </a:spcBef>
              <a:buFont typeface="Arial"/>
              <a:buChar char="•"/>
              <a:defRPr sz="1800">
                <a:latin typeface="+mn-lt"/>
              </a:defRPr>
            </a:lvl7pPr>
            <a:lvl8pPr marL="3429000" indent="-228600" defTabSz="914400">
              <a:lnSpc>
                <a:spcPct val="90000"/>
              </a:lnSpc>
              <a:spcBef>
                <a:spcPts val="500"/>
              </a:spcBef>
              <a:buFont typeface="Arial"/>
              <a:buChar char="•"/>
              <a:defRPr sz="1800">
                <a:latin typeface="+mn-lt"/>
              </a:defRPr>
            </a:lvl8pPr>
            <a:lvl9pPr marL="3886200" indent="-228600" defTabSz="914400">
              <a:lnSpc>
                <a:spcPct val="90000"/>
              </a:lnSpc>
              <a:spcBef>
                <a:spcPts val="500"/>
              </a:spcBef>
              <a:buFont typeface="Arial"/>
              <a:buChar char="•"/>
              <a:defRPr sz="1800">
                <a:latin typeface="+mn-lt"/>
              </a:defRPr>
            </a:lvl9pPr>
          </a:lstStyle>
          <a:p>
            <a:pPr marL="285750" indent="-285750">
              <a:buFont typeface="Arial" panose="020B0604020202020204" pitchFamily="34" charset="0"/>
              <a:buChar char="•"/>
            </a:pPr>
            <a:r>
              <a:rPr lang="en-US" sz="1400" dirty="0">
                <a:latin typeface="+mj-lt"/>
              </a:rPr>
              <a:t>High voltage and IGBT applications</a:t>
            </a:r>
          </a:p>
          <a:p>
            <a:pPr marL="285750" indent="-285750">
              <a:buFont typeface="Arial" panose="020B0604020202020204" pitchFamily="34" charset="0"/>
              <a:buChar char="•"/>
            </a:pPr>
            <a:r>
              <a:rPr lang="en-US" sz="1400" dirty="0">
                <a:latin typeface="+mj-lt"/>
              </a:rPr>
              <a:t>Series gate and gate to source resistor</a:t>
            </a:r>
          </a:p>
          <a:p>
            <a:pPr marL="285750" indent="-285750">
              <a:buFont typeface="Arial" panose="020B0604020202020204" pitchFamily="34" charset="0"/>
              <a:buChar char="•"/>
            </a:pPr>
            <a:r>
              <a:rPr lang="en-US" sz="1400" dirty="0">
                <a:latin typeface="+mj-lt"/>
              </a:rPr>
              <a:t>Driver with Miller clamp</a:t>
            </a:r>
          </a:p>
        </p:txBody>
      </p:sp>
      <p:sp>
        <p:nvSpPr>
          <p:cNvPr id="16" name="TextBox 15"/>
          <p:cNvSpPr txBox="1"/>
          <p:nvPr/>
        </p:nvSpPr>
        <p:spPr>
          <a:xfrm>
            <a:off x="4389120" y="921875"/>
            <a:ext cx="2144110" cy="369332"/>
          </a:xfrm>
          <a:prstGeom prst="rect">
            <a:avLst/>
          </a:prstGeom>
          <a:noFill/>
        </p:spPr>
        <p:txBody>
          <a:bodyPr wrap="square" rtlCol="0">
            <a:spAutoFit/>
          </a:bodyPr>
          <a:lstStyle/>
          <a:p>
            <a:pPr marL="285750" indent="-285750">
              <a:buBlip>
                <a:blip r:embed="rId5"/>
              </a:buBlip>
            </a:pPr>
            <a:r>
              <a:rPr lang="en-US" dirty="0">
                <a:solidFill>
                  <a:srgbClr val="FF0000"/>
                </a:solidFill>
              </a:rPr>
              <a:t>False LO pulse</a:t>
            </a:r>
          </a:p>
        </p:txBody>
      </p:sp>
      <p:sp>
        <p:nvSpPr>
          <p:cNvPr id="21" name="Title 1"/>
          <p:cNvSpPr txBox="1">
            <a:spLocks/>
          </p:cNvSpPr>
          <p:nvPr/>
        </p:nvSpPr>
        <p:spPr>
          <a:xfrm>
            <a:off x="7310996" y="210406"/>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err="1">
                <a:solidFill>
                  <a:schemeClr val="tx2"/>
                </a:solidFill>
                <a:cs typeface="Arial" panose="020B0604020202020204" pitchFamily="34" charset="0"/>
              </a:rPr>
              <a:t>Parasitics</a:t>
            </a:r>
            <a:endParaRPr lang="en-US" sz="1800" b="1" dirty="0">
              <a:solidFill>
                <a:schemeClr val="tx2"/>
              </a:solidFill>
              <a:cs typeface="Arial" panose="020B0604020202020204" pitchFamily="34" charset="0"/>
            </a:endParaRPr>
          </a:p>
        </p:txBody>
      </p:sp>
      <p:sp>
        <p:nvSpPr>
          <p:cNvPr id="22" name="Title 1"/>
          <p:cNvSpPr txBox="1">
            <a:spLocks/>
          </p:cNvSpPr>
          <p:nvPr/>
        </p:nvSpPr>
        <p:spPr bwMode="auto">
          <a:xfrm>
            <a:off x="160020" y="11950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#7 What Is wrong when HO turns off? </a:t>
            </a:r>
            <a:endParaRPr lang="en-US" sz="2800" kern="0" dirty="0"/>
          </a:p>
        </p:txBody>
      </p:sp>
    </p:spTree>
    <p:extLst>
      <p:ext uri="{BB962C8B-B14F-4D97-AF65-F5344CB8AC3E}">
        <p14:creationId xmlns:p14="http://schemas.microsoft.com/office/powerpoint/2010/main" val="199677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7" grpId="0" animBg="1"/>
      <p:bldP spid="19" grpId="0" animBg="1"/>
      <p:bldP spid="20" grpId="0" animBg="1"/>
      <p:bldP spid="26"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extBox 459"/>
          <p:cNvSpPr txBox="1"/>
          <p:nvPr/>
        </p:nvSpPr>
        <p:spPr bwMode="auto">
          <a:xfrm>
            <a:off x="1024170" y="3897176"/>
            <a:ext cx="5210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100" kern="0" dirty="0">
                <a:solidFill>
                  <a:srgbClr val="000000"/>
                </a:solidFill>
                <a:ea typeface="宋体" charset="0"/>
                <a:cs typeface="宋体" charset="0"/>
              </a:rPr>
              <a:t>SW</a:t>
            </a:r>
          </a:p>
        </p:txBody>
      </p:sp>
      <p:pic>
        <p:nvPicPr>
          <p:cNvPr id="583" name="Picture 582"/>
          <p:cNvPicPr>
            <a:picLocks noChangeAspect="1"/>
          </p:cNvPicPr>
          <p:nvPr/>
        </p:nvPicPr>
        <p:blipFill rotWithShape="1">
          <a:blip r:embed="rId3"/>
          <a:srcRect l="2083" t="8518" r="15814" b="8395"/>
          <a:stretch/>
        </p:blipFill>
        <p:spPr>
          <a:xfrm>
            <a:off x="241248" y="751226"/>
            <a:ext cx="3121763" cy="2706154"/>
          </a:xfrm>
          <a:prstGeom prst="rect">
            <a:avLst/>
          </a:prstGeom>
          <a:ln w="3175">
            <a:solidFill>
              <a:schemeClr val="tx1"/>
            </a:solidFill>
          </a:ln>
        </p:spPr>
      </p:pic>
      <p:sp>
        <p:nvSpPr>
          <p:cNvPr id="209" name="Freeform 208"/>
          <p:cNvSpPr/>
          <p:nvPr/>
        </p:nvSpPr>
        <p:spPr>
          <a:xfrm>
            <a:off x="137160" y="2001520"/>
            <a:ext cx="3329940" cy="1485900"/>
          </a:xfrm>
          <a:custGeom>
            <a:avLst/>
            <a:gdLst>
              <a:gd name="connsiteX0" fmla="*/ 0 w 3307080"/>
              <a:gd name="connsiteY0" fmla="*/ 7620 h 1478280"/>
              <a:gd name="connsiteX1" fmla="*/ 1196340 w 3307080"/>
              <a:gd name="connsiteY1" fmla="*/ 0 h 1478280"/>
              <a:gd name="connsiteX2" fmla="*/ 1546860 w 3307080"/>
              <a:gd name="connsiteY2" fmla="*/ 243840 h 1478280"/>
              <a:gd name="connsiteX3" fmla="*/ 2011680 w 3307080"/>
              <a:gd name="connsiteY3" fmla="*/ 320040 h 1478280"/>
              <a:gd name="connsiteX4" fmla="*/ 3299460 w 3307080"/>
              <a:gd name="connsiteY4" fmla="*/ 312420 h 1478280"/>
              <a:gd name="connsiteX5" fmla="*/ 3307080 w 3307080"/>
              <a:gd name="connsiteY5" fmla="*/ 1478280 h 1478280"/>
              <a:gd name="connsiteX6" fmla="*/ 7620 w 3307080"/>
              <a:gd name="connsiteY6" fmla="*/ 1478280 h 1478280"/>
              <a:gd name="connsiteX7" fmla="*/ 0 w 3307080"/>
              <a:gd name="connsiteY7" fmla="*/ 7620 h 1478280"/>
              <a:gd name="connsiteX0" fmla="*/ 15240 w 3322320"/>
              <a:gd name="connsiteY0" fmla="*/ 7620 h 1485900"/>
              <a:gd name="connsiteX1" fmla="*/ 1211580 w 3322320"/>
              <a:gd name="connsiteY1" fmla="*/ 0 h 1485900"/>
              <a:gd name="connsiteX2" fmla="*/ 1562100 w 3322320"/>
              <a:gd name="connsiteY2" fmla="*/ 243840 h 1485900"/>
              <a:gd name="connsiteX3" fmla="*/ 2026920 w 3322320"/>
              <a:gd name="connsiteY3" fmla="*/ 320040 h 1485900"/>
              <a:gd name="connsiteX4" fmla="*/ 3314700 w 3322320"/>
              <a:gd name="connsiteY4" fmla="*/ 312420 h 1485900"/>
              <a:gd name="connsiteX5" fmla="*/ 3322320 w 3322320"/>
              <a:gd name="connsiteY5" fmla="*/ 1478280 h 1485900"/>
              <a:gd name="connsiteX6" fmla="*/ 0 w 3322320"/>
              <a:gd name="connsiteY6" fmla="*/ 1485900 h 1485900"/>
              <a:gd name="connsiteX7" fmla="*/ 15240 w 3322320"/>
              <a:gd name="connsiteY7" fmla="*/ 7620 h 1485900"/>
              <a:gd name="connsiteX0" fmla="*/ 15240 w 3329940"/>
              <a:gd name="connsiteY0" fmla="*/ 7620 h 1485900"/>
              <a:gd name="connsiteX1" fmla="*/ 1211580 w 3329940"/>
              <a:gd name="connsiteY1" fmla="*/ 0 h 1485900"/>
              <a:gd name="connsiteX2" fmla="*/ 1562100 w 3329940"/>
              <a:gd name="connsiteY2" fmla="*/ 243840 h 1485900"/>
              <a:gd name="connsiteX3" fmla="*/ 2026920 w 3329940"/>
              <a:gd name="connsiteY3" fmla="*/ 320040 h 1485900"/>
              <a:gd name="connsiteX4" fmla="*/ 3329940 w 3329940"/>
              <a:gd name="connsiteY4" fmla="*/ 304800 h 1485900"/>
              <a:gd name="connsiteX5" fmla="*/ 3322320 w 3329940"/>
              <a:gd name="connsiteY5" fmla="*/ 1478280 h 1485900"/>
              <a:gd name="connsiteX6" fmla="*/ 0 w 3329940"/>
              <a:gd name="connsiteY6" fmla="*/ 1485900 h 1485900"/>
              <a:gd name="connsiteX7" fmla="*/ 15240 w 3329940"/>
              <a:gd name="connsiteY7" fmla="*/ 762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9940" h="1485900">
                <a:moveTo>
                  <a:pt x="15240" y="7620"/>
                </a:moveTo>
                <a:lnTo>
                  <a:pt x="1211580" y="0"/>
                </a:lnTo>
                <a:lnTo>
                  <a:pt x="1562100" y="243840"/>
                </a:lnTo>
                <a:lnTo>
                  <a:pt x="2026920" y="320040"/>
                </a:lnTo>
                <a:lnTo>
                  <a:pt x="3329940" y="304800"/>
                </a:lnTo>
                <a:lnTo>
                  <a:pt x="3322320" y="1478280"/>
                </a:lnTo>
                <a:lnTo>
                  <a:pt x="0" y="1485900"/>
                </a:lnTo>
                <a:lnTo>
                  <a:pt x="15240" y="7620"/>
                </a:lnTo>
                <a:close/>
              </a:path>
            </a:pathLst>
          </a:custGeom>
          <a:solidFill>
            <a:schemeClr val="bg1"/>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7" name="TextBox 586"/>
          <p:cNvSpPr txBox="1"/>
          <p:nvPr/>
        </p:nvSpPr>
        <p:spPr>
          <a:xfrm>
            <a:off x="726334" y="1102352"/>
            <a:ext cx="650274" cy="307777"/>
          </a:xfrm>
          <a:prstGeom prst="rect">
            <a:avLst/>
          </a:prstGeom>
          <a:noFill/>
        </p:spPr>
        <p:txBody>
          <a:bodyPr wrap="square" rtlCol="0">
            <a:spAutoFit/>
          </a:bodyPr>
          <a:lstStyle/>
          <a:p>
            <a:r>
              <a:rPr lang="en-US" sz="1400" dirty="0">
                <a:solidFill>
                  <a:srgbClr val="99520F"/>
                </a:solidFill>
              </a:rPr>
              <a:t>V</a:t>
            </a:r>
            <a:r>
              <a:rPr lang="en-US" sz="1400" baseline="-25000" dirty="0">
                <a:solidFill>
                  <a:srgbClr val="99520F"/>
                </a:solidFill>
              </a:rPr>
              <a:t>GS</a:t>
            </a:r>
            <a:endParaRPr lang="en-US" sz="1600" baseline="-25000" dirty="0">
              <a:solidFill>
                <a:srgbClr val="99520F"/>
              </a:solidFill>
            </a:endParaRPr>
          </a:p>
        </p:txBody>
      </p:sp>
      <p:sp>
        <p:nvSpPr>
          <p:cNvPr id="593" name="TextBox 592"/>
          <p:cNvSpPr txBox="1"/>
          <p:nvPr/>
        </p:nvSpPr>
        <p:spPr>
          <a:xfrm>
            <a:off x="687429" y="1599643"/>
            <a:ext cx="728901" cy="261610"/>
          </a:xfrm>
          <a:prstGeom prst="rect">
            <a:avLst/>
          </a:prstGeom>
          <a:noFill/>
        </p:spPr>
        <p:txBody>
          <a:bodyPr wrap="square" rtlCol="0">
            <a:spAutoFit/>
          </a:bodyPr>
          <a:lstStyle/>
          <a:p>
            <a:r>
              <a:rPr lang="en-US" sz="1100" dirty="0">
                <a:solidFill>
                  <a:srgbClr val="99520F"/>
                </a:solidFill>
              </a:rPr>
              <a:t>15V/div</a:t>
            </a:r>
            <a:endParaRPr lang="en-US" sz="1600" dirty="0">
              <a:solidFill>
                <a:srgbClr val="99520F"/>
              </a:solidFill>
            </a:endParaRPr>
          </a:p>
        </p:txBody>
      </p:sp>
      <p:sp>
        <p:nvSpPr>
          <p:cNvPr id="3" name="Rectangle 2"/>
          <p:cNvSpPr/>
          <p:nvPr/>
        </p:nvSpPr>
        <p:spPr>
          <a:xfrm>
            <a:off x="4271156" y="1138256"/>
            <a:ext cx="1063431" cy="3350842"/>
          </a:xfrm>
          <a:prstGeom prst="rect">
            <a:avLst/>
          </a:prstGeom>
          <a:solidFill>
            <a:srgbClr val="92D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72" tIns="45690" rIns="91372" bIns="45690" rtlCol="0" anchor="ctr"/>
          <a:lstStyle/>
          <a:p>
            <a:pPr algn="ctr"/>
            <a:endParaRPr lang="en-US" sz="1600" dirty="0"/>
          </a:p>
        </p:txBody>
      </p:sp>
      <p:sp>
        <p:nvSpPr>
          <p:cNvPr id="564" name="Freeform 563"/>
          <p:cNvSpPr/>
          <p:nvPr/>
        </p:nvSpPr>
        <p:spPr>
          <a:xfrm flipV="1">
            <a:off x="4505692" y="1089180"/>
            <a:ext cx="843078" cy="298636"/>
          </a:xfrm>
          <a:custGeom>
            <a:avLst/>
            <a:gdLst>
              <a:gd name="connsiteX0" fmla="*/ 0 w 650240"/>
              <a:gd name="connsiteY0" fmla="*/ 391160 h 396240"/>
              <a:gd name="connsiteX1" fmla="*/ 650240 w 650240"/>
              <a:gd name="connsiteY1" fmla="*/ 396240 h 396240"/>
              <a:gd name="connsiteX2" fmla="*/ 152400 w 650240"/>
              <a:gd name="connsiteY2" fmla="*/ 0 h 396240"/>
              <a:gd name="connsiteX3" fmla="*/ 0 w 650240"/>
              <a:gd name="connsiteY3" fmla="*/ 391160 h 396240"/>
            </a:gdLst>
            <a:ahLst/>
            <a:cxnLst>
              <a:cxn ang="0">
                <a:pos x="connsiteX0" y="connsiteY0"/>
              </a:cxn>
              <a:cxn ang="0">
                <a:pos x="connsiteX1" y="connsiteY1"/>
              </a:cxn>
              <a:cxn ang="0">
                <a:pos x="connsiteX2" y="connsiteY2"/>
              </a:cxn>
              <a:cxn ang="0">
                <a:pos x="connsiteX3" y="connsiteY3"/>
              </a:cxn>
            </a:cxnLst>
            <a:rect l="l" t="t" r="r" b="b"/>
            <a:pathLst>
              <a:path w="650240" h="396240">
                <a:moveTo>
                  <a:pt x="0" y="391160"/>
                </a:moveTo>
                <a:lnTo>
                  <a:pt x="650240" y="396240"/>
                </a:lnTo>
                <a:lnTo>
                  <a:pt x="152400" y="0"/>
                </a:lnTo>
                <a:lnTo>
                  <a:pt x="0" y="39116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72" tIns="45690" rIns="91372" bIns="45690" rtlCol="0" anchor="ctr"/>
          <a:lstStyle/>
          <a:p>
            <a:pPr algn="ctr"/>
            <a:endParaRPr lang="en-US" sz="1600" dirty="0"/>
          </a:p>
        </p:txBody>
      </p:sp>
      <p:cxnSp>
        <p:nvCxnSpPr>
          <p:cNvPr id="567" name="Straight Connector 566"/>
          <p:cNvCxnSpPr/>
          <p:nvPr/>
        </p:nvCxnSpPr>
        <p:spPr>
          <a:xfrm flipH="1">
            <a:off x="4672726" y="1094482"/>
            <a:ext cx="666637" cy="298487"/>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3687684" y="513588"/>
            <a:ext cx="2633770" cy="4087775"/>
            <a:chOff x="3716672" y="1093002"/>
            <a:chExt cx="2633770" cy="3463107"/>
          </a:xfrm>
        </p:grpSpPr>
        <p:cxnSp>
          <p:nvCxnSpPr>
            <p:cNvPr id="574" name="Straight Arrow Connector 573"/>
            <p:cNvCxnSpPr/>
            <p:nvPr/>
          </p:nvCxnSpPr>
          <p:spPr>
            <a:xfrm>
              <a:off x="4064442" y="1571039"/>
              <a:ext cx="2286000"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2" name="Straight Arrow Connector 331"/>
            <p:cNvCxnSpPr/>
            <p:nvPr/>
          </p:nvCxnSpPr>
          <p:spPr>
            <a:xfrm flipV="1">
              <a:off x="4136758" y="1093002"/>
              <a:ext cx="0" cy="343067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6" name="Straight Connector 345"/>
            <p:cNvCxnSpPr/>
            <p:nvPr/>
          </p:nvCxnSpPr>
          <p:spPr>
            <a:xfrm>
              <a:off x="4522312" y="1172829"/>
              <a:ext cx="0" cy="338328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a:off x="5363575" y="1172829"/>
              <a:ext cx="0" cy="338328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49" name="Straight Connector 348"/>
            <p:cNvCxnSpPr/>
            <p:nvPr/>
          </p:nvCxnSpPr>
          <p:spPr>
            <a:xfrm>
              <a:off x="5957337" y="1172829"/>
              <a:ext cx="0" cy="338328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50" name="Straight Connector 349"/>
            <p:cNvCxnSpPr/>
            <p:nvPr/>
          </p:nvCxnSpPr>
          <p:spPr>
            <a:xfrm>
              <a:off x="4294760" y="1172829"/>
              <a:ext cx="0" cy="338328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62" name="Straight Connector 361"/>
            <p:cNvCxnSpPr/>
            <p:nvPr/>
          </p:nvCxnSpPr>
          <p:spPr>
            <a:xfrm>
              <a:off x="4696936" y="1172829"/>
              <a:ext cx="0" cy="338328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50" name="Straight Arrow Connector 549"/>
            <p:cNvCxnSpPr/>
            <p:nvPr/>
          </p:nvCxnSpPr>
          <p:spPr>
            <a:xfrm>
              <a:off x="4064442" y="2063735"/>
              <a:ext cx="2286000"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113391" y="2031603"/>
              <a:ext cx="573276" cy="0"/>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cxnSp>
          <p:nvCxnSpPr>
            <p:cNvPr id="554" name="Straight Connector 553"/>
            <p:cNvCxnSpPr/>
            <p:nvPr/>
          </p:nvCxnSpPr>
          <p:spPr>
            <a:xfrm>
              <a:off x="4673601" y="2031606"/>
              <a:ext cx="666639" cy="436496"/>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cxnSp>
          <p:nvCxnSpPr>
            <p:cNvPr id="557" name="Straight Connector 556"/>
            <p:cNvCxnSpPr/>
            <p:nvPr/>
          </p:nvCxnSpPr>
          <p:spPr>
            <a:xfrm>
              <a:off x="5326031" y="2464635"/>
              <a:ext cx="748003" cy="0"/>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cxnSp>
          <p:nvCxnSpPr>
            <p:cNvPr id="565" name="Straight Connector 564"/>
            <p:cNvCxnSpPr>
              <a:cxnSpLocks/>
            </p:cNvCxnSpPr>
            <p:nvPr/>
          </p:nvCxnSpPr>
          <p:spPr>
            <a:xfrm>
              <a:off x="4300153" y="1193208"/>
              <a:ext cx="407917" cy="637459"/>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cxnSp>
          <p:nvCxnSpPr>
            <p:cNvPr id="566" name="Straight Connector 565"/>
            <p:cNvCxnSpPr/>
            <p:nvPr/>
          </p:nvCxnSpPr>
          <p:spPr>
            <a:xfrm flipV="1">
              <a:off x="5363575" y="1573083"/>
              <a:ext cx="873850" cy="0"/>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cxnSp>
          <p:nvCxnSpPr>
            <p:cNvPr id="568" name="Straight Connector 567"/>
            <p:cNvCxnSpPr/>
            <p:nvPr/>
          </p:nvCxnSpPr>
          <p:spPr>
            <a:xfrm>
              <a:off x="4489380" y="1576912"/>
              <a:ext cx="915870" cy="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569" name="TextBox 568"/>
            <p:cNvSpPr txBox="1"/>
            <p:nvPr/>
          </p:nvSpPr>
          <p:spPr>
            <a:xfrm rot="10800000" flipV="1">
              <a:off x="4640029" y="1540475"/>
              <a:ext cx="793587" cy="261549"/>
            </a:xfrm>
            <a:prstGeom prst="rect">
              <a:avLst/>
            </a:prstGeom>
            <a:noFill/>
          </p:spPr>
          <p:txBody>
            <a:bodyPr wrap="square" lIns="91372" tIns="45690" rIns="91372" bIns="45690" rtlCol="0">
              <a:spAutoFit/>
            </a:bodyPr>
            <a:lstStyle/>
            <a:p>
              <a:r>
                <a:rPr lang="en-US" sz="1100" dirty="0"/>
                <a:t>Q</a:t>
              </a:r>
              <a:r>
                <a:rPr lang="en-US" sz="1100" baseline="-25000" dirty="0"/>
                <a:t>RR</a:t>
              </a:r>
            </a:p>
          </p:txBody>
        </p:sp>
        <p:cxnSp>
          <p:nvCxnSpPr>
            <p:cNvPr id="573" name="Straight Connector 572"/>
            <p:cNvCxnSpPr/>
            <p:nvPr/>
          </p:nvCxnSpPr>
          <p:spPr>
            <a:xfrm>
              <a:off x="4123023" y="1203729"/>
              <a:ext cx="182880" cy="0"/>
            </a:xfrm>
            <a:prstGeom prst="line">
              <a:avLst/>
            </a:prstGeom>
            <a:ln w="38100">
              <a:solidFill>
                <a:srgbClr val="FF00FF"/>
              </a:solidFill>
              <a:tailEnd type="none"/>
            </a:ln>
          </p:spPr>
          <p:style>
            <a:lnRef idx="1">
              <a:schemeClr val="accent1"/>
            </a:lnRef>
            <a:fillRef idx="0">
              <a:schemeClr val="accent1"/>
            </a:fillRef>
            <a:effectRef idx="0">
              <a:schemeClr val="accent1"/>
            </a:effectRef>
            <a:fontRef idx="minor">
              <a:schemeClr val="tx1"/>
            </a:fontRef>
          </p:style>
        </p:cxnSp>
        <p:sp>
          <p:nvSpPr>
            <p:cNvPr id="575" name="TextBox 574"/>
            <p:cNvSpPr txBox="1"/>
            <p:nvPr/>
          </p:nvSpPr>
          <p:spPr>
            <a:xfrm>
              <a:off x="3716672" y="1126732"/>
              <a:ext cx="350111" cy="184666"/>
            </a:xfrm>
            <a:prstGeom prst="rect">
              <a:avLst/>
            </a:prstGeom>
            <a:noFill/>
          </p:spPr>
          <p:txBody>
            <a:bodyPr wrap="square" lIns="0" tIns="0" rIns="0" bIns="0" rtlCol="0">
              <a:spAutoFit/>
            </a:bodyPr>
            <a:lstStyle/>
            <a:p>
              <a:pPr algn="r"/>
              <a:r>
                <a:rPr lang="en-US" sz="1200" b="1" dirty="0"/>
                <a:t>I</a:t>
              </a:r>
              <a:r>
                <a:rPr lang="en-US" sz="1200" b="1" baseline="-25000" dirty="0"/>
                <a:t>F</a:t>
              </a:r>
            </a:p>
          </p:txBody>
        </p:sp>
        <p:sp>
          <p:nvSpPr>
            <p:cNvPr id="576" name="TextBox 575"/>
            <p:cNvSpPr txBox="1"/>
            <p:nvPr/>
          </p:nvSpPr>
          <p:spPr>
            <a:xfrm>
              <a:off x="3716672" y="1860151"/>
              <a:ext cx="350111" cy="184666"/>
            </a:xfrm>
            <a:prstGeom prst="rect">
              <a:avLst/>
            </a:prstGeom>
            <a:noFill/>
          </p:spPr>
          <p:txBody>
            <a:bodyPr wrap="square" lIns="0" tIns="0" rIns="0" bIns="0" rtlCol="0">
              <a:spAutoFit/>
            </a:bodyPr>
            <a:lstStyle/>
            <a:p>
              <a:pPr algn="r"/>
              <a:r>
                <a:rPr lang="en-US" sz="1200" b="1" dirty="0"/>
                <a:t>V</a:t>
              </a:r>
              <a:r>
                <a:rPr lang="en-US" sz="1200" b="1" baseline="-25000" dirty="0"/>
                <a:t>F</a:t>
              </a:r>
            </a:p>
          </p:txBody>
        </p:sp>
      </p:grpSp>
      <p:sp>
        <p:nvSpPr>
          <p:cNvPr id="111" name="TextBox 110"/>
          <p:cNvSpPr txBox="1"/>
          <p:nvPr/>
        </p:nvSpPr>
        <p:spPr bwMode="auto">
          <a:xfrm>
            <a:off x="4416212" y="557571"/>
            <a:ext cx="15244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b="1" kern="0" dirty="0">
                <a:solidFill>
                  <a:srgbClr val="000000"/>
                </a:solidFill>
                <a:ea typeface="宋体" charset="0"/>
                <a:cs typeface="宋体" charset="0"/>
              </a:rPr>
              <a:t>Diode reverse recovery</a:t>
            </a:r>
          </a:p>
        </p:txBody>
      </p:sp>
      <p:grpSp>
        <p:nvGrpSpPr>
          <p:cNvPr id="12" name="Group 11"/>
          <p:cNvGrpSpPr/>
          <p:nvPr/>
        </p:nvGrpSpPr>
        <p:grpSpPr>
          <a:xfrm>
            <a:off x="456247" y="2274946"/>
            <a:ext cx="3070933" cy="1182434"/>
            <a:chOff x="456247" y="2254626"/>
            <a:chExt cx="3070933" cy="1182434"/>
          </a:xfrm>
        </p:grpSpPr>
        <mc:AlternateContent xmlns:mc="http://schemas.openxmlformats.org/markup-compatibility/2006" xmlns:a14="http://schemas.microsoft.com/office/drawing/2010/main">
          <mc:Choice Requires="a14">
            <p:sp>
              <p:nvSpPr>
                <p:cNvPr id="584" name="TextBox 583"/>
                <p:cNvSpPr txBox="1"/>
                <p:nvPr/>
              </p:nvSpPr>
              <p:spPr>
                <a:xfrm>
                  <a:off x="474188" y="2375864"/>
                  <a:ext cx="807536"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600" i="1">
                                <a:solidFill>
                                  <a:srgbClr val="D28A14"/>
                                </a:solidFill>
                                <a:latin typeface="Cambria Math" panose="02040503050406030204" pitchFamily="18" charset="0"/>
                              </a:rPr>
                            </m:ctrlPr>
                          </m:sSubPr>
                          <m:e>
                            <m:r>
                              <a:rPr lang="en-US" sz="1600" i="1">
                                <a:solidFill>
                                  <a:srgbClr val="D28A14"/>
                                </a:solidFill>
                                <a:latin typeface="Cambria Math" panose="02040503050406030204" pitchFamily="18" charset="0"/>
                              </a:rPr>
                              <m:t>𝐼</m:t>
                            </m:r>
                          </m:e>
                          <m:sub>
                            <m:r>
                              <a:rPr lang="en-US" sz="1600" i="1">
                                <a:solidFill>
                                  <a:srgbClr val="D28A14"/>
                                </a:solidFill>
                                <a:latin typeface="Cambria Math" panose="02040503050406030204" pitchFamily="18" charset="0"/>
                              </a:rPr>
                              <m:t>𝑑𝑠</m:t>
                            </m:r>
                          </m:sub>
                        </m:sSub>
                      </m:oMath>
                    </m:oMathPara>
                  </a14:m>
                  <a:endParaRPr lang="en-US" sz="1600" dirty="0">
                    <a:solidFill>
                      <a:srgbClr val="D28A14"/>
                    </a:solidFill>
                  </a:endParaRPr>
                </a:p>
              </p:txBody>
            </p:sp>
          </mc:Choice>
          <mc:Fallback xmlns="">
            <p:sp>
              <p:nvSpPr>
                <p:cNvPr id="584" name="TextBox 583"/>
                <p:cNvSpPr txBox="1">
                  <a:spLocks noRot="1" noChangeAspect="1" noMove="1" noResize="1" noEditPoints="1" noAdjustHandles="1" noChangeArrowheads="1" noChangeShapeType="1" noTextEdit="1"/>
                </p:cNvSpPr>
                <p:nvPr/>
              </p:nvSpPr>
              <p:spPr>
                <a:xfrm>
                  <a:off x="474188" y="2375864"/>
                  <a:ext cx="807536" cy="338554"/>
                </a:xfrm>
                <a:prstGeom prst="rect">
                  <a:avLst/>
                </a:prstGeom>
                <a:blipFill rotWithShape="1">
                  <a:blip r:embed="rId5"/>
                  <a:stretch>
                    <a:fillRect/>
                  </a:stretch>
                </a:blipFill>
              </p:spPr>
              <p:txBody>
                <a:bodyPr/>
                <a:lstStyle/>
                <a:p>
                  <a:r>
                    <a:rPr lang="en-US">
                      <a:noFill/>
                    </a:rPr>
                    <a:t> </a:t>
                  </a:r>
                </a:p>
              </p:txBody>
            </p:sp>
          </mc:Fallback>
        </mc:AlternateContent>
        <p:sp>
          <p:nvSpPr>
            <p:cNvPr id="586" name="TextBox 585"/>
            <p:cNvSpPr txBox="1"/>
            <p:nvPr/>
          </p:nvSpPr>
          <p:spPr>
            <a:xfrm>
              <a:off x="2243620" y="2254626"/>
              <a:ext cx="673925" cy="307777"/>
            </a:xfrm>
            <a:prstGeom prst="rect">
              <a:avLst/>
            </a:prstGeom>
            <a:noFill/>
          </p:spPr>
          <p:txBody>
            <a:bodyPr wrap="square" rtlCol="0">
              <a:spAutoFit/>
            </a:bodyPr>
            <a:lstStyle/>
            <a:p>
              <a:r>
                <a:rPr lang="en-US" sz="1400" dirty="0">
                  <a:solidFill>
                    <a:srgbClr val="005DA2"/>
                  </a:solidFill>
                </a:rPr>
                <a:t>V</a:t>
              </a:r>
              <a:r>
                <a:rPr lang="en-US" sz="1400" baseline="-25000" dirty="0">
                  <a:solidFill>
                    <a:srgbClr val="005DA2"/>
                  </a:solidFill>
                </a:rPr>
                <a:t>DS</a:t>
              </a:r>
            </a:p>
          </p:txBody>
        </p:sp>
        <mc:AlternateContent xmlns:mc="http://schemas.openxmlformats.org/markup-compatibility/2006" xmlns:a14="http://schemas.microsoft.com/office/drawing/2010/main">
          <mc:Choice Requires="a14">
            <p:sp>
              <p:nvSpPr>
                <p:cNvPr id="591" name="TextBox 590"/>
                <p:cNvSpPr txBox="1"/>
                <p:nvPr/>
              </p:nvSpPr>
              <p:spPr>
                <a:xfrm>
                  <a:off x="2123147" y="3175450"/>
                  <a:ext cx="1404033" cy="2616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b="1" i="1">
                            <a:latin typeface="Cambria Math"/>
                          </a:rPr>
                          <m:t>𝟖𝟎</m:t>
                        </m:r>
                        <m:r>
                          <a:rPr lang="en-US" sz="1100" b="1" i="1">
                            <a:latin typeface="Cambria Math"/>
                          </a:rPr>
                          <m:t>𝒏𝒔</m:t>
                        </m:r>
                        <m:r>
                          <a:rPr lang="en-US" sz="1100" b="1" i="1">
                            <a:latin typeface="Cambria Math"/>
                          </a:rPr>
                          <m:t>/</m:t>
                        </m:r>
                        <m:r>
                          <a:rPr lang="en-US" sz="1100" b="1" i="1">
                            <a:latin typeface="Cambria Math"/>
                          </a:rPr>
                          <m:t>𝒅𝒊𝒗</m:t>
                        </m:r>
                      </m:oMath>
                    </m:oMathPara>
                  </a14:m>
                  <a:endParaRPr lang="en-US" sz="1100" b="1" dirty="0"/>
                </a:p>
              </p:txBody>
            </p:sp>
          </mc:Choice>
          <mc:Fallback xmlns="">
            <p:sp>
              <p:nvSpPr>
                <p:cNvPr id="591" name="TextBox 590"/>
                <p:cNvSpPr txBox="1">
                  <a:spLocks noRot="1" noChangeAspect="1" noMove="1" noResize="1" noEditPoints="1" noAdjustHandles="1" noChangeArrowheads="1" noChangeShapeType="1" noTextEdit="1"/>
                </p:cNvSpPr>
                <p:nvPr/>
              </p:nvSpPr>
              <p:spPr>
                <a:xfrm>
                  <a:off x="2123147" y="3175450"/>
                  <a:ext cx="1404033" cy="261610"/>
                </a:xfrm>
                <a:prstGeom prst="rect">
                  <a:avLst/>
                </a:prstGeom>
                <a:blipFill rotWithShape="1">
                  <a:blip r:embed="rId6"/>
                  <a:stretch>
                    <a:fillRect b="-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2" name="TextBox 591"/>
                <p:cNvSpPr txBox="1"/>
                <p:nvPr/>
              </p:nvSpPr>
              <p:spPr>
                <a:xfrm>
                  <a:off x="456247" y="2629688"/>
                  <a:ext cx="807533" cy="2616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a:solidFill>
                              <a:srgbClr val="D28A14"/>
                            </a:solidFill>
                            <a:latin typeface="Cambria Math"/>
                          </a:rPr>
                          <m:t>20</m:t>
                        </m:r>
                        <m:r>
                          <a:rPr lang="en-US" sz="1100" i="1">
                            <a:solidFill>
                              <a:srgbClr val="D28A14"/>
                            </a:solidFill>
                            <a:latin typeface="Cambria Math"/>
                          </a:rPr>
                          <m:t>𝐴</m:t>
                        </m:r>
                        <m:r>
                          <a:rPr lang="en-US" sz="1100" i="1">
                            <a:solidFill>
                              <a:srgbClr val="D28A14"/>
                            </a:solidFill>
                            <a:latin typeface="Cambria Math"/>
                          </a:rPr>
                          <m:t>/</m:t>
                        </m:r>
                        <m:r>
                          <a:rPr lang="en-US" sz="1100" i="1">
                            <a:solidFill>
                              <a:srgbClr val="D28A14"/>
                            </a:solidFill>
                            <a:latin typeface="Cambria Math"/>
                          </a:rPr>
                          <m:t>𝑑𝑖𝑣</m:t>
                        </m:r>
                      </m:oMath>
                    </m:oMathPara>
                  </a14:m>
                  <a:endParaRPr lang="en-US" sz="1100" dirty="0">
                    <a:solidFill>
                      <a:srgbClr val="D28A14"/>
                    </a:solidFill>
                  </a:endParaRPr>
                </a:p>
              </p:txBody>
            </p:sp>
          </mc:Choice>
          <mc:Fallback xmlns="">
            <p:sp>
              <p:nvSpPr>
                <p:cNvPr id="592" name="TextBox 591"/>
                <p:cNvSpPr txBox="1">
                  <a:spLocks noRot="1" noChangeAspect="1" noMove="1" noResize="1" noEditPoints="1" noAdjustHandles="1" noChangeArrowheads="1" noChangeShapeType="1" noTextEdit="1"/>
                </p:cNvSpPr>
                <p:nvPr/>
              </p:nvSpPr>
              <p:spPr>
                <a:xfrm>
                  <a:off x="456247" y="2629688"/>
                  <a:ext cx="807533" cy="261610"/>
                </a:xfrm>
                <a:prstGeom prst="rect">
                  <a:avLst/>
                </a:prstGeom>
                <a:blipFill rotWithShape="1">
                  <a:blip r:embed="rId7"/>
                  <a:stretch>
                    <a:fillRect b="-4651"/>
                  </a:stretch>
                </a:blipFill>
              </p:spPr>
              <p:txBody>
                <a:bodyPr/>
                <a:lstStyle/>
                <a:p>
                  <a:r>
                    <a:rPr lang="en-US">
                      <a:noFill/>
                    </a:rPr>
                    <a:t> </a:t>
                  </a:r>
                </a:p>
              </p:txBody>
            </p:sp>
          </mc:Fallback>
        </mc:AlternateContent>
        <p:sp>
          <p:nvSpPr>
            <p:cNvPr id="594" name="TextBox 593"/>
            <p:cNvSpPr txBox="1"/>
            <p:nvPr/>
          </p:nvSpPr>
          <p:spPr>
            <a:xfrm>
              <a:off x="2563234" y="2311550"/>
              <a:ext cx="920784" cy="261610"/>
            </a:xfrm>
            <a:prstGeom prst="rect">
              <a:avLst/>
            </a:prstGeom>
            <a:noFill/>
          </p:spPr>
          <p:txBody>
            <a:bodyPr wrap="square" rtlCol="0">
              <a:spAutoFit/>
            </a:bodyPr>
            <a:lstStyle/>
            <a:p>
              <a:r>
                <a:rPr lang="en-US" sz="1100" dirty="0">
                  <a:solidFill>
                    <a:srgbClr val="005DA2"/>
                  </a:solidFill>
                </a:rPr>
                <a:t>100V/div</a:t>
              </a:r>
            </a:p>
          </p:txBody>
        </p:sp>
        <p:grpSp>
          <p:nvGrpSpPr>
            <p:cNvPr id="10" name="Group 9"/>
            <p:cNvGrpSpPr/>
            <p:nvPr/>
          </p:nvGrpSpPr>
          <p:grpSpPr>
            <a:xfrm>
              <a:off x="1198294" y="2256749"/>
              <a:ext cx="623111" cy="754347"/>
              <a:chOff x="4100950" y="4691173"/>
              <a:chExt cx="623111" cy="732568"/>
            </a:xfrm>
          </p:grpSpPr>
          <p:cxnSp>
            <p:nvCxnSpPr>
              <p:cNvPr id="585" name="Straight Connector 584"/>
              <p:cNvCxnSpPr/>
              <p:nvPr/>
            </p:nvCxnSpPr>
            <p:spPr bwMode="auto">
              <a:xfrm>
                <a:off x="4100950" y="5423740"/>
                <a:ext cx="623111" cy="0"/>
              </a:xfrm>
              <a:prstGeom prst="line">
                <a:avLst/>
              </a:prstGeom>
              <a:noFill/>
              <a:ln w="9525" cap="flat" cmpd="sng" algn="ctr">
                <a:solidFill>
                  <a:srgbClr val="FF0000"/>
                </a:solidFill>
                <a:prstDash val="solid"/>
                <a:round/>
                <a:headEnd type="none" w="med" len="med"/>
                <a:tailEnd type="none"/>
              </a:ln>
              <a:effectLst/>
            </p:spPr>
          </p:cxnSp>
          <p:cxnSp>
            <p:nvCxnSpPr>
              <p:cNvPr id="588" name="Straight Connector 587"/>
              <p:cNvCxnSpPr/>
              <p:nvPr/>
            </p:nvCxnSpPr>
            <p:spPr bwMode="auto">
              <a:xfrm>
                <a:off x="4108625" y="4691173"/>
                <a:ext cx="406565" cy="1"/>
              </a:xfrm>
              <a:prstGeom prst="line">
                <a:avLst/>
              </a:prstGeom>
              <a:noFill/>
              <a:ln w="9525" cap="flat" cmpd="sng" algn="ctr">
                <a:solidFill>
                  <a:srgbClr val="FF0000"/>
                </a:solidFill>
                <a:prstDash val="solid"/>
                <a:round/>
                <a:headEnd type="none" w="med" len="med"/>
                <a:tailEnd type="none"/>
              </a:ln>
              <a:effectLst/>
            </p:spPr>
          </p:cxnSp>
          <p:cxnSp>
            <p:nvCxnSpPr>
              <p:cNvPr id="590" name="Straight Arrow Connector 589"/>
              <p:cNvCxnSpPr/>
              <p:nvPr/>
            </p:nvCxnSpPr>
            <p:spPr bwMode="auto">
              <a:xfrm flipH="1" flipV="1">
                <a:off x="4222092" y="4691174"/>
                <a:ext cx="1" cy="732567"/>
              </a:xfrm>
              <a:prstGeom prst="straightConnector1">
                <a:avLst/>
              </a:prstGeom>
              <a:noFill/>
              <a:ln w="9525" cap="flat" cmpd="sng" algn="ctr">
                <a:solidFill>
                  <a:srgbClr val="FF0000"/>
                </a:solidFill>
                <a:prstDash val="solid"/>
                <a:round/>
                <a:headEnd type="triangle" w="med" len="med"/>
                <a:tailEnd type="triangle"/>
              </a:ln>
              <a:effectLst/>
            </p:spPr>
          </p:cxnSp>
        </p:grpSp>
      </p:grpSp>
      <p:grpSp>
        <p:nvGrpSpPr>
          <p:cNvPr id="4" name="Group 3"/>
          <p:cNvGrpSpPr/>
          <p:nvPr/>
        </p:nvGrpSpPr>
        <p:grpSpPr>
          <a:xfrm>
            <a:off x="3706508" y="2443324"/>
            <a:ext cx="2638318" cy="2240077"/>
            <a:chOff x="295901" y="3270164"/>
            <a:chExt cx="2638318" cy="2986767"/>
          </a:xfrm>
        </p:grpSpPr>
        <p:cxnSp>
          <p:nvCxnSpPr>
            <p:cNvPr id="331" name="Straight Arrow Connector 330"/>
            <p:cNvCxnSpPr/>
            <p:nvPr/>
          </p:nvCxnSpPr>
          <p:spPr>
            <a:xfrm>
              <a:off x="648219" y="4971688"/>
              <a:ext cx="2286000"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3" name="Straight Arrow Connector 332"/>
            <p:cNvCxnSpPr/>
            <p:nvPr/>
          </p:nvCxnSpPr>
          <p:spPr>
            <a:xfrm>
              <a:off x="648219" y="5997136"/>
              <a:ext cx="2286000"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flipV="1">
              <a:off x="697167" y="3944184"/>
              <a:ext cx="385554" cy="225879"/>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a:off x="1082721" y="3954039"/>
              <a:ext cx="841263" cy="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p:nvPr/>
          </p:nvCxnSpPr>
          <p:spPr>
            <a:xfrm flipV="1">
              <a:off x="1909787" y="3521991"/>
              <a:ext cx="607959" cy="422193"/>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a:off x="2517746" y="3521991"/>
              <a:ext cx="280089" cy="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a:off x="697167" y="4441788"/>
              <a:ext cx="573276" cy="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343" name="Straight Connector 342"/>
            <p:cNvCxnSpPr/>
            <p:nvPr/>
          </p:nvCxnSpPr>
          <p:spPr>
            <a:xfrm>
              <a:off x="1923984" y="4971688"/>
              <a:ext cx="873850" cy="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flipV="1">
              <a:off x="860553" y="5097036"/>
              <a:ext cx="396793" cy="90010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a:off x="1923984" y="5493080"/>
              <a:ext cx="873850" cy="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p:nvPr/>
          </p:nvCxnSpPr>
          <p:spPr>
            <a:xfrm>
              <a:off x="648219" y="4170063"/>
              <a:ext cx="2286000"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1" name="Straight Connector 350"/>
            <p:cNvCxnSpPr/>
            <p:nvPr/>
          </p:nvCxnSpPr>
          <p:spPr>
            <a:xfrm>
              <a:off x="650486" y="4069671"/>
              <a:ext cx="291759" cy="0"/>
            </a:xfrm>
            <a:prstGeom prst="line">
              <a:avLst/>
            </a:prstGeom>
            <a:ln w="158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52" name="TextBox 351"/>
            <p:cNvSpPr txBox="1"/>
            <p:nvPr/>
          </p:nvSpPr>
          <p:spPr>
            <a:xfrm>
              <a:off x="419592" y="3944185"/>
              <a:ext cx="350111" cy="246221"/>
            </a:xfrm>
            <a:prstGeom prst="rect">
              <a:avLst/>
            </a:prstGeom>
            <a:noFill/>
          </p:spPr>
          <p:txBody>
            <a:bodyPr wrap="square" lIns="0" tIns="0" rIns="0" bIns="0" rtlCol="0">
              <a:spAutoFit/>
            </a:bodyPr>
            <a:lstStyle/>
            <a:p>
              <a:r>
                <a:rPr lang="en-US" sz="1200" b="1" dirty="0"/>
                <a:t>V</a:t>
              </a:r>
              <a:r>
                <a:rPr lang="en-US" sz="1200" b="1" baseline="-25000" dirty="0"/>
                <a:t>TH</a:t>
              </a:r>
            </a:p>
          </p:txBody>
        </p:sp>
        <p:sp>
          <p:nvSpPr>
            <p:cNvPr id="353" name="TextBox 352"/>
            <p:cNvSpPr txBox="1"/>
            <p:nvPr/>
          </p:nvSpPr>
          <p:spPr>
            <a:xfrm>
              <a:off x="295901" y="3341975"/>
              <a:ext cx="350111" cy="246221"/>
            </a:xfrm>
            <a:prstGeom prst="rect">
              <a:avLst/>
            </a:prstGeom>
            <a:noFill/>
          </p:spPr>
          <p:txBody>
            <a:bodyPr wrap="square" lIns="0" tIns="0" rIns="0" bIns="0" rtlCol="0">
              <a:spAutoFit/>
            </a:bodyPr>
            <a:lstStyle/>
            <a:p>
              <a:pPr algn="r"/>
              <a:r>
                <a:rPr lang="en-US" sz="1200" b="1" dirty="0"/>
                <a:t>V</a:t>
              </a:r>
              <a:r>
                <a:rPr lang="en-US" sz="1200" b="1" baseline="-25000" dirty="0"/>
                <a:t>GS</a:t>
              </a:r>
            </a:p>
          </p:txBody>
        </p:sp>
        <p:sp>
          <p:nvSpPr>
            <p:cNvPr id="354" name="TextBox 353"/>
            <p:cNvSpPr txBox="1"/>
            <p:nvPr/>
          </p:nvSpPr>
          <p:spPr>
            <a:xfrm>
              <a:off x="433917" y="4360994"/>
              <a:ext cx="350111" cy="246221"/>
            </a:xfrm>
            <a:prstGeom prst="rect">
              <a:avLst/>
            </a:prstGeom>
            <a:noFill/>
          </p:spPr>
          <p:txBody>
            <a:bodyPr wrap="square" lIns="0" tIns="0" rIns="0" bIns="0" rtlCol="0">
              <a:spAutoFit/>
            </a:bodyPr>
            <a:lstStyle/>
            <a:p>
              <a:r>
                <a:rPr lang="en-US" sz="1200" b="1" dirty="0"/>
                <a:t>V</a:t>
              </a:r>
              <a:r>
                <a:rPr lang="en-US" sz="1200" b="1" baseline="-25000" dirty="0"/>
                <a:t>DS</a:t>
              </a:r>
            </a:p>
          </p:txBody>
        </p:sp>
        <p:sp>
          <p:nvSpPr>
            <p:cNvPr id="355" name="TextBox 354"/>
            <p:cNvSpPr txBox="1"/>
            <p:nvPr/>
          </p:nvSpPr>
          <p:spPr>
            <a:xfrm>
              <a:off x="470956" y="5349064"/>
              <a:ext cx="350111" cy="246221"/>
            </a:xfrm>
            <a:prstGeom prst="rect">
              <a:avLst/>
            </a:prstGeom>
            <a:noFill/>
          </p:spPr>
          <p:txBody>
            <a:bodyPr wrap="square" lIns="0" tIns="0" rIns="0" bIns="0" rtlCol="0">
              <a:spAutoFit/>
            </a:bodyPr>
            <a:lstStyle/>
            <a:p>
              <a:r>
                <a:rPr lang="en-US" sz="1200" b="1" dirty="0"/>
                <a:t>I</a:t>
              </a:r>
              <a:r>
                <a:rPr lang="en-US" sz="1200" b="1" baseline="-25000" dirty="0"/>
                <a:t>D</a:t>
              </a:r>
            </a:p>
          </p:txBody>
        </p:sp>
        <p:sp>
          <p:nvSpPr>
            <p:cNvPr id="356" name="TextBox 355"/>
            <p:cNvSpPr txBox="1"/>
            <p:nvPr/>
          </p:nvSpPr>
          <p:spPr>
            <a:xfrm>
              <a:off x="641424" y="6010709"/>
              <a:ext cx="350111" cy="246221"/>
            </a:xfrm>
            <a:prstGeom prst="rect">
              <a:avLst/>
            </a:prstGeom>
            <a:noFill/>
          </p:spPr>
          <p:txBody>
            <a:bodyPr wrap="square" lIns="0" tIns="0" rIns="0" bIns="0" rtlCol="0">
              <a:spAutoFit/>
            </a:bodyPr>
            <a:lstStyle/>
            <a:p>
              <a:r>
                <a:rPr lang="en-US" sz="1200" dirty="0"/>
                <a:t>t</a:t>
              </a:r>
              <a:r>
                <a:rPr lang="en-US" sz="1200" baseline="-25000" dirty="0"/>
                <a:t>0</a:t>
              </a:r>
            </a:p>
          </p:txBody>
        </p:sp>
        <p:sp>
          <p:nvSpPr>
            <p:cNvPr id="357" name="TextBox 356"/>
            <p:cNvSpPr txBox="1"/>
            <p:nvPr/>
          </p:nvSpPr>
          <p:spPr>
            <a:xfrm>
              <a:off x="826871" y="6010710"/>
              <a:ext cx="350111" cy="246221"/>
            </a:xfrm>
            <a:prstGeom prst="rect">
              <a:avLst/>
            </a:prstGeom>
            <a:noFill/>
          </p:spPr>
          <p:txBody>
            <a:bodyPr wrap="square" lIns="0" tIns="0" rIns="0" bIns="0" rtlCol="0">
              <a:spAutoFit/>
            </a:bodyPr>
            <a:lstStyle/>
            <a:p>
              <a:r>
                <a:rPr lang="en-US" sz="1200" dirty="0"/>
                <a:t>t</a:t>
              </a:r>
              <a:r>
                <a:rPr lang="en-US" sz="1200" baseline="-25000" dirty="0"/>
                <a:t>1</a:t>
              </a:r>
            </a:p>
          </p:txBody>
        </p:sp>
        <p:sp>
          <p:nvSpPr>
            <p:cNvPr id="358" name="TextBox 357"/>
            <p:cNvSpPr txBox="1"/>
            <p:nvPr/>
          </p:nvSpPr>
          <p:spPr>
            <a:xfrm>
              <a:off x="1021626" y="6010710"/>
              <a:ext cx="350111" cy="246221"/>
            </a:xfrm>
            <a:prstGeom prst="rect">
              <a:avLst/>
            </a:prstGeom>
            <a:noFill/>
          </p:spPr>
          <p:txBody>
            <a:bodyPr wrap="square" lIns="0" tIns="0" rIns="0" bIns="0" rtlCol="0">
              <a:spAutoFit/>
            </a:bodyPr>
            <a:lstStyle/>
            <a:p>
              <a:r>
                <a:rPr lang="en-US" sz="1200" dirty="0"/>
                <a:t>t</a:t>
              </a:r>
              <a:r>
                <a:rPr lang="en-US" sz="1200" baseline="-25000" dirty="0"/>
                <a:t>2a</a:t>
              </a:r>
            </a:p>
          </p:txBody>
        </p:sp>
        <p:sp>
          <p:nvSpPr>
            <p:cNvPr id="359" name="TextBox 358"/>
            <p:cNvSpPr txBox="1"/>
            <p:nvPr/>
          </p:nvSpPr>
          <p:spPr>
            <a:xfrm>
              <a:off x="1299201" y="6010710"/>
              <a:ext cx="350111" cy="246221"/>
            </a:xfrm>
            <a:prstGeom prst="rect">
              <a:avLst/>
            </a:prstGeom>
            <a:noFill/>
          </p:spPr>
          <p:txBody>
            <a:bodyPr wrap="square" lIns="0" tIns="0" rIns="0" bIns="0" rtlCol="0">
              <a:spAutoFit/>
            </a:bodyPr>
            <a:lstStyle/>
            <a:p>
              <a:r>
                <a:rPr lang="en-US" sz="1200" dirty="0"/>
                <a:t>t</a:t>
              </a:r>
              <a:r>
                <a:rPr lang="en-US" sz="1200" baseline="-25000" dirty="0"/>
                <a:t>2b</a:t>
              </a:r>
            </a:p>
          </p:txBody>
        </p:sp>
        <p:sp>
          <p:nvSpPr>
            <p:cNvPr id="360" name="TextBox 359"/>
            <p:cNvSpPr txBox="1"/>
            <p:nvPr/>
          </p:nvSpPr>
          <p:spPr>
            <a:xfrm>
              <a:off x="2438953" y="6010710"/>
              <a:ext cx="350111" cy="246221"/>
            </a:xfrm>
            <a:prstGeom prst="rect">
              <a:avLst/>
            </a:prstGeom>
            <a:noFill/>
          </p:spPr>
          <p:txBody>
            <a:bodyPr wrap="square" lIns="0" tIns="0" rIns="0" bIns="0" rtlCol="0">
              <a:spAutoFit/>
            </a:bodyPr>
            <a:lstStyle/>
            <a:p>
              <a:r>
                <a:rPr lang="en-US" sz="1200" dirty="0"/>
                <a:t>t</a:t>
              </a:r>
              <a:r>
                <a:rPr lang="en-US" sz="1200" baseline="-25000" dirty="0"/>
                <a:t>4</a:t>
              </a:r>
            </a:p>
          </p:txBody>
        </p:sp>
        <p:cxnSp>
          <p:nvCxnSpPr>
            <p:cNvPr id="361" name="Straight Connector 360"/>
            <p:cNvCxnSpPr/>
            <p:nvPr/>
          </p:nvCxnSpPr>
          <p:spPr>
            <a:xfrm flipH="1" flipV="1">
              <a:off x="1257347" y="5097038"/>
              <a:ext cx="666637" cy="396042"/>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363" name="Straight Connector 362"/>
            <p:cNvCxnSpPr/>
            <p:nvPr/>
          </p:nvCxnSpPr>
          <p:spPr>
            <a:xfrm>
              <a:off x="1270443" y="4441788"/>
              <a:ext cx="653541" cy="52990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365" name="TextBox 364"/>
            <p:cNvSpPr txBox="1"/>
            <p:nvPr/>
          </p:nvSpPr>
          <p:spPr>
            <a:xfrm>
              <a:off x="1864205" y="6010710"/>
              <a:ext cx="350111" cy="246221"/>
            </a:xfrm>
            <a:prstGeom prst="rect">
              <a:avLst/>
            </a:prstGeom>
            <a:noFill/>
          </p:spPr>
          <p:txBody>
            <a:bodyPr wrap="square" lIns="0" tIns="0" rIns="0" bIns="0" rtlCol="0">
              <a:spAutoFit/>
            </a:bodyPr>
            <a:lstStyle/>
            <a:p>
              <a:r>
                <a:rPr lang="en-US" sz="1200" dirty="0"/>
                <a:t>t</a:t>
              </a:r>
              <a:r>
                <a:rPr lang="en-US" sz="1200" baseline="-25000" dirty="0"/>
                <a:t>3</a:t>
              </a:r>
            </a:p>
          </p:txBody>
        </p:sp>
        <p:cxnSp>
          <p:nvCxnSpPr>
            <p:cNvPr id="369" name="Straight Connector 368"/>
            <p:cNvCxnSpPr/>
            <p:nvPr/>
          </p:nvCxnSpPr>
          <p:spPr>
            <a:xfrm flipV="1">
              <a:off x="701659" y="5107967"/>
              <a:ext cx="532079" cy="0"/>
            </a:xfrm>
            <a:prstGeom prst="line">
              <a:avLst/>
            </a:prstGeom>
            <a:ln w="1587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0" name="TextBox 369"/>
            <p:cNvSpPr txBox="1"/>
            <p:nvPr/>
          </p:nvSpPr>
          <p:spPr>
            <a:xfrm>
              <a:off x="377948" y="5035612"/>
              <a:ext cx="350111" cy="246221"/>
            </a:xfrm>
            <a:prstGeom prst="rect">
              <a:avLst/>
            </a:prstGeom>
            <a:noFill/>
          </p:spPr>
          <p:txBody>
            <a:bodyPr wrap="square" lIns="0" tIns="0" rIns="0" bIns="0" rtlCol="0">
              <a:spAutoFit/>
            </a:bodyPr>
            <a:lstStyle/>
            <a:p>
              <a:r>
                <a:rPr lang="en-US" sz="1200" b="1" dirty="0"/>
                <a:t>I</a:t>
              </a:r>
              <a:r>
                <a:rPr lang="en-US" sz="1200" b="1" baseline="-25000" dirty="0"/>
                <a:t>D_pk</a:t>
              </a:r>
            </a:p>
          </p:txBody>
        </p:sp>
        <p:cxnSp>
          <p:nvCxnSpPr>
            <p:cNvPr id="571" name="Straight Connector 570"/>
            <p:cNvCxnSpPr/>
            <p:nvPr/>
          </p:nvCxnSpPr>
          <p:spPr>
            <a:xfrm>
              <a:off x="683432" y="5997136"/>
              <a:ext cx="182880" cy="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580" name="TextBox 579"/>
            <p:cNvSpPr txBox="1"/>
            <p:nvPr/>
          </p:nvSpPr>
          <p:spPr bwMode="auto">
            <a:xfrm>
              <a:off x="1150101" y="3270164"/>
              <a:ext cx="1210808" cy="57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b="1" kern="0" dirty="0">
                  <a:solidFill>
                    <a:srgbClr val="000000"/>
                  </a:solidFill>
                  <a:ea typeface="宋体" charset="0"/>
                  <a:cs typeface="宋体" charset="0"/>
                </a:rPr>
                <a:t>Turn-on w/ Q</a:t>
              </a:r>
              <a:r>
                <a:rPr lang="en-US" sz="1400" b="1" kern="0" baseline="-25000" dirty="0">
                  <a:solidFill>
                    <a:srgbClr val="000000"/>
                  </a:solidFill>
                  <a:ea typeface="宋体" charset="0"/>
                  <a:cs typeface="宋体" charset="0"/>
                </a:rPr>
                <a:t>RR</a:t>
              </a:r>
            </a:p>
          </p:txBody>
        </p:sp>
      </p:grpSp>
      <p:grpSp>
        <p:nvGrpSpPr>
          <p:cNvPr id="18" name="Group 17"/>
          <p:cNvGrpSpPr/>
          <p:nvPr/>
        </p:nvGrpSpPr>
        <p:grpSpPr>
          <a:xfrm>
            <a:off x="1812424" y="4229047"/>
            <a:ext cx="1181319" cy="430887"/>
            <a:chOff x="1812424" y="4208727"/>
            <a:chExt cx="1181319" cy="430887"/>
          </a:xfrm>
        </p:grpSpPr>
        <p:sp>
          <p:nvSpPr>
            <p:cNvPr id="99" name="TextBox 98"/>
            <p:cNvSpPr txBox="1"/>
            <p:nvPr/>
          </p:nvSpPr>
          <p:spPr bwMode="auto">
            <a:xfrm>
              <a:off x="2032221" y="4208727"/>
              <a:ext cx="96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b="1" kern="0" dirty="0">
                  <a:latin typeface="+mj-lt"/>
                  <a:ea typeface="宋体" charset="0"/>
                  <a:cs typeface="宋体" charset="0"/>
                </a:rPr>
                <a:t>Parasitic diode</a:t>
              </a:r>
            </a:p>
          </p:txBody>
        </p:sp>
        <p:cxnSp>
          <p:nvCxnSpPr>
            <p:cNvPr id="9" name="Curved Connector 8"/>
            <p:cNvCxnSpPr/>
            <p:nvPr/>
          </p:nvCxnSpPr>
          <p:spPr>
            <a:xfrm rot="10800000">
              <a:off x="1812424" y="4316555"/>
              <a:ext cx="344702" cy="149624"/>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7" name="Group 53"/>
          <p:cNvGrpSpPr>
            <a:grpSpLocks/>
          </p:cNvGrpSpPr>
          <p:nvPr/>
        </p:nvGrpSpPr>
        <p:grpSpPr bwMode="auto">
          <a:xfrm>
            <a:off x="1231866" y="4183913"/>
            <a:ext cx="255742" cy="325571"/>
            <a:chOff x="4073" y="8677"/>
            <a:chExt cx="506" cy="891"/>
          </a:xfrm>
        </p:grpSpPr>
        <p:sp>
          <p:nvSpPr>
            <p:cNvPr id="414" name="AutoShape 54"/>
            <p:cNvSpPr>
              <a:spLocks noChangeAspect="1" noChangeArrowheads="1"/>
            </p:cNvSpPr>
            <p:nvPr/>
          </p:nvSpPr>
          <p:spPr bwMode="auto">
            <a:xfrm rot="16200000" flipH="1">
              <a:off x="4455" y="9125"/>
              <a:ext cx="26" cy="29"/>
            </a:xfrm>
            <a:prstGeom prst="triangle">
              <a:avLst>
                <a:gd name="adj" fmla="val 49995"/>
              </a:avLst>
            </a:prstGeom>
            <a:solidFill>
              <a:srgbClr val="000000"/>
            </a:solidFill>
            <a:ln w="44450">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5" name="Line 55"/>
            <p:cNvSpPr>
              <a:spLocks noChangeAspect="1" noChangeShapeType="1"/>
            </p:cNvSpPr>
            <p:nvPr/>
          </p:nvSpPr>
          <p:spPr bwMode="auto">
            <a:xfrm>
              <a:off x="4282" y="8967"/>
              <a:ext cx="0" cy="369"/>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6" name="Line 56"/>
            <p:cNvSpPr>
              <a:spLocks noChangeAspect="1" noChangeShapeType="1"/>
            </p:cNvSpPr>
            <p:nvPr/>
          </p:nvSpPr>
          <p:spPr bwMode="auto">
            <a:xfrm>
              <a:off x="4381" y="8901"/>
              <a:ext cx="0" cy="127"/>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7" name="Line 57"/>
            <p:cNvSpPr>
              <a:spLocks noChangeAspect="1" noChangeShapeType="1"/>
            </p:cNvSpPr>
            <p:nvPr/>
          </p:nvSpPr>
          <p:spPr bwMode="auto">
            <a:xfrm>
              <a:off x="4381" y="9088"/>
              <a:ext cx="0" cy="123"/>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8" name="Line 58"/>
            <p:cNvSpPr>
              <a:spLocks noChangeAspect="1" noChangeShapeType="1"/>
            </p:cNvSpPr>
            <p:nvPr/>
          </p:nvSpPr>
          <p:spPr bwMode="auto">
            <a:xfrm>
              <a:off x="4381" y="9270"/>
              <a:ext cx="0" cy="125"/>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9" name="Line 59"/>
            <p:cNvSpPr>
              <a:spLocks noChangeAspect="1" noChangeShapeType="1"/>
            </p:cNvSpPr>
            <p:nvPr/>
          </p:nvSpPr>
          <p:spPr bwMode="auto">
            <a:xfrm>
              <a:off x="4381" y="8967"/>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0" name="Line 60"/>
            <p:cNvSpPr>
              <a:spLocks noChangeShapeType="1"/>
            </p:cNvSpPr>
            <p:nvPr/>
          </p:nvSpPr>
          <p:spPr bwMode="auto">
            <a:xfrm flipV="1">
              <a:off x="4578" y="8677"/>
              <a:ext cx="0" cy="327"/>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1" name="Line 61"/>
            <p:cNvSpPr>
              <a:spLocks noChangeShapeType="1"/>
            </p:cNvSpPr>
            <p:nvPr/>
          </p:nvSpPr>
          <p:spPr bwMode="auto">
            <a:xfrm>
              <a:off x="4578" y="9105"/>
              <a:ext cx="0" cy="463"/>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2" name="Line 62"/>
            <p:cNvSpPr>
              <a:spLocks noChangeAspect="1" noChangeShapeType="1"/>
            </p:cNvSpPr>
            <p:nvPr/>
          </p:nvSpPr>
          <p:spPr bwMode="auto">
            <a:xfrm>
              <a:off x="4381" y="9336"/>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3" name="Line 64"/>
            <p:cNvSpPr>
              <a:spLocks noChangeAspect="1" noChangeShapeType="1"/>
            </p:cNvSpPr>
            <p:nvPr/>
          </p:nvSpPr>
          <p:spPr bwMode="auto">
            <a:xfrm>
              <a:off x="4454" y="9139"/>
              <a:ext cx="125" cy="2"/>
            </a:xfrm>
            <a:prstGeom prst="line">
              <a:avLst/>
            </a:prstGeom>
            <a:noFill/>
            <a:ln w="444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24" name="Line 59"/>
            <p:cNvSpPr>
              <a:spLocks noChangeAspect="1" noChangeShapeType="1"/>
            </p:cNvSpPr>
            <p:nvPr/>
          </p:nvSpPr>
          <p:spPr bwMode="auto">
            <a:xfrm>
              <a:off x="4073" y="9149"/>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grpSp>
      <p:sp>
        <p:nvSpPr>
          <p:cNvPr id="458" name="Isosceles Triangle 457"/>
          <p:cNvSpPr/>
          <p:nvPr/>
        </p:nvSpPr>
        <p:spPr>
          <a:xfrm rot="10800000">
            <a:off x="1392152" y="4611067"/>
            <a:ext cx="193514" cy="86483"/>
          </a:xfrm>
          <a:prstGeom prst="triangle">
            <a:avLst/>
          </a:prstGeom>
          <a:noFill/>
          <a:ln w="28575">
            <a:solidFill>
              <a:srgbClr val="FF0000"/>
            </a:solidFill>
            <a:round/>
            <a:headEnd/>
            <a:tailEnd/>
          </a:ln>
        </p:spPr>
        <p:txBody>
          <a:bodyPr vert="horz" wrap="square" lIns="91372" tIns="45690" rIns="91372" bIns="45690" numCol="1" anchor="ctr" anchorCtr="0" compatLnSpc="1">
            <a:prstTxWarp prst="textNoShape">
              <a:avLst/>
            </a:prstTxWarp>
          </a:bodyPr>
          <a:lstStyle/>
          <a:p>
            <a:endParaRPr lang="en-US" sz="1600" dirty="0">
              <a:solidFill>
                <a:srgbClr val="000000"/>
              </a:solidFill>
            </a:endParaRPr>
          </a:p>
        </p:txBody>
      </p:sp>
      <p:cxnSp>
        <p:nvCxnSpPr>
          <p:cNvPr id="401" name="Straight Connector 39"/>
          <p:cNvCxnSpPr/>
          <p:nvPr/>
        </p:nvCxnSpPr>
        <p:spPr bwMode="auto">
          <a:xfrm>
            <a:off x="1460572" y="3980414"/>
            <a:ext cx="268704" cy="0"/>
          </a:xfrm>
          <a:prstGeom prst="line">
            <a:avLst/>
          </a:prstGeom>
          <a:noFill/>
          <a:ln w="28575" cap="flat" cmpd="sng" algn="ctr">
            <a:solidFill>
              <a:schemeClr val="tx1"/>
            </a:solidFill>
            <a:prstDash val="solid"/>
            <a:round/>
            <a:headEnd type="none" w="med" len="med"/>
            <a:tailEnd type="none"/>
          </a:ln>
          <a:effectLst/>
        </p:spPr>
      </p:cxnSp>
      <p:cxnSp>
        <p:nvCxnSpPr>
          <p:cNvPr id="402" name="Straight Connector 39"/>
          <p:cNvCxnSpPr/>
          <p:nvPr/>
        </p:nvCxnSpPr>
        <p:spPr bwMode="auto">
          <a:xfrm flipV="1">
            <a:off x="1486381" y="3387814"/>
            <a:ext cx="0" cy="126565"/>
          </a:xfrm>
          <a:prstGeom prst="line">
            <a:avLst/>
          </a:prstGeom>
          <a:noFill/>
          <a:ln w="28575" cap="flat" cmpd="sng" algn="ctr">
            <a:solidFill>
              <a:srgbClr val="FF0000"/>
            </a:solidFill>
            <a:prstDash val="solid"/>
            <a:round/>
            <a:headEnd type="none" w="med" len="med"/>
            <a:tailEnd type="none"/>
          </a:ln>
          <a:effectLst/>
        </p:spPr>
      </p:cxnSp>
      <p:sp>
        <p:nvSpPr>
          <p:cNvPr id="403" name="Oval 402"/>
          <p:cNvSpPr/>
          <p:nvPr/>
        </p:nvSpPr>
        <p:spPr bwMode="auto">
          <a:xfrm>
            <a:off x="1440861" y="4466681"/>
            <a:ext cx="94046" cy="70535"/>
          </a:xfrm>
          <a:prstGeom prst="ellipse">
            <a:avLst/>
          </a:prstGeom>
          <a:solidFill>
            <a:schemeClr val="tx1"/>
          </a:solidFill>
          <a:ln w="28575" cap="flat" cmpd="sng" algn="ctr">
            <a:solidFill>
              <a:schemeClr val="tx1"/>
            </a:solidFill>
            <a:prstDash val="solid"/>
            <a:round/>
            <a:headEnd type="none" w="med" len="med"/>
            <a:tailEnd type="triangle" w="med" len="lg"/>
          </a:ln>
          <a:effectLst/>
        </p:spPr>
        <p:txBody>
          <a:bodyPr lIns="91372" tIns="45690" rIns="91372" bIns="45690" rtlCol="0" anchor="ctr"/>
          <a:lstStyle/>
          <a:p>
            <a:pPr algn="ctr"/>
            <a:endParaRPr lang="en-US" sz="1600" dirty="0">
              <a:solidFill>
                <a:srgbClr val="000000"/>
              </a:solidFill>
            </a:endParaRPr>
          </a:p>
        </p:txBody>
      </p:sp>
      <p:cxnSp>
        <p:nvCxnSpPr>
          <p:cNvPr id="404" name="Straight Connector 39"/>
          <p:cNvCxnSpPr/>
          <p:nvPr/>
        </p:nvCxnSpPr>
        <p:spPr bwMode="auto">
          <a:xfrm flipV="1">
            <a:off x="1486206" y="4511492"/>
            <a:ext cx="0" cy="91440"/>
          </a:xfrm>
          <a:prstGeom prst="line">
            <a:avLst/>
          </a:prstGeom>
          <a:noFill/>
          <a:ln w="28575" cap="flat" cmpd="sng" algn="ctr">
            <a:solidFill>
              <a:srgbClr val="FF0000"/>
            </a:solidFill>
            <a:prstDash val="solid"/>
            <a:round/>
            <a:headEnd type="none" w="med" len="med"/>
            <a:tailEnd type="none"/>
          </a:ln>
          <a:effectLst/>
        </p:spPr>
      </p:cxnSp>
      <p:cxnSp>
        <p:nvCxnSpPr>
          <p:cNvPr id="405" name="Straight Connector 39"/>
          <p:cNvCxnSpPr/>
          <p:nvPr/>
        </p:nvCxnSpPr>
        <p:spPr bwMode="auto">
          <a:xfrm flipV="1">
            <a:off x="1486381" y="3758925"/>
            <a:ext cx="0" cy="480060"/>
          </a:xfrm>
          <a:prstGeom prst="line">
            <a:avLst/>
          </a:prstGeom>
          <a:noFill/>
          <a:ln w="28575" cap="flat" cmpd="sng" algn="ctr">
            <a:solidFill>
              <a:srgbClr val="FF0000"/>
            </a:solidFill>
            <a:prstDash val="solid"/>
            <a:round/>
            <a:headEnd type="none" w="med" len="med"/>
            <a:tailEnd type="none"/>
          </a:ln>
          <a:effectLst/>
        </p:spPr>
      </p:cxnSp>
      <p:sp>
        <p:nvSpPr>
          <p:cNvPr id="408" name="Line 65"/>
          <p:cNvSpPr>
            <a:spLocks noChangeAspect="1" noChangeShapeType="1"/>
          </p:cNvSpPr>
          <p:nvPr/>
        </p:nvSpPr>
        <p:spPr bwMode="auto">
          <a:xfrm>
            <a:off x="1481251" y="4225116"/>
            <a:ext cx="184999" cy="0"/>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09" name="Group 66"/>
          <p:cNvGrpSpPr>
            <a:grpSpLocks/>
          </p:cNvGrpSpPr>
          <p:nvPr/>
        </p:nvGrpSpPr>
        <p:grpSpPr bwMode="auto">
          <a:xfrm>
            <a:off x="1611593" y="4215108"/>
            <a:ext cx="117731" cy="271388"/>
            <a:chOff x="4789" y="8751"/>
            <a:chExt cx="239" cy="733"/>
          </a:xfrm>
        </p:grpSpPr>
        <p:sp>
          <p:nvSpPr>
            <p:cNvPr id="411" name="AutoShape 68"/>
            <p:cNvSpPr>
              <a:spLocks noChangeAspect="1" noChangeArrowheads="1"/>
            </p:cNvSpPr>
            <p:nvPr/>
          </p:nvSpPr>
          <p:spPr bwMode="auto">
            <a:xfrm>
              <a:off x="4789" y="9077"/>
              <a:ext cx="228" cy="177"/>
            </a:xfrm>
            <a:prstGeom prst="triangle">
              <a:avLst>
                <a:gd name="adj" fmla="val 49995"/>
              </a:avLst>
            </a:prstGeom>
            <a:solidFill>
              <a:schemeClr val="bg1"/>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2" name="Line 71"/>
            <p:cNvSpPr>
              <a:spLocks noChangeAspect="1" noChangeShapeType="1"/>
            </p:cNvSpPr>
            <p:nvPr/>
          </p:nvSpPr>
          <p:spPr bwMode="auto">
            <a:xfrm rot="16200000">
              <a:off x="4909" y="8927"/>
              <a:ext cx="0" cy="238"/>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13" name="Line 72"/>
            <p:cNvSpPr>
              <a:spLocks noChangeAspect="1" noChangeShapeType="1"/>
            </p:cNvSpPr>
            <p:nvPr/>
          </p:nvSpPr>
          <p:spPr bwMode="auto">
            <a:xfrm>
              <a:off x="4900" y="8751"/>
              <a:ext cx="0" cy="733"/>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grpSp>
      <p:sp>
        <p:nvSpPr>
          <p:cNvPr id="410" name="Line 73"/>
          <p:cNvSpPr>
            <a:spLocks noChangeAspect="1" noChangeShapeType="1"/>
          </p:cNvSpPr>
          <p:nvPr/>
        </p:nvSpPr>
        <p:spPr bwMode="auto">
          <a:xfrm>
            <a:off x="1481227" y="4497304"/>
            <a:ext cx="173624" cy="645"/>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26" name="Group 53"/>
          <p:cNvGrpSpPr>
            <a:grpSpLocks/>
          </p:cNvGrpSpPr>
          <p:nvPr/>
        </p:nvGrpSpPr>
        <p:grpSpPr bwMode="auto">
          <a:xfrm>
            <a:off x="1231866" y="3439599"/>
            <a:ext cx="255742" cy="325571"/>
            <a:chOff x="4073" y="8677"/>
            <a:chExt cx="506" cy="891"/>
          </a:xfrm>
        </p:grpSpPr>
        <p:sp>
          <p:nvSpPr>
            <p:cNvPr id="433" name="AutoShape 54"/>
            <p:cNvSpPr>
              <a:spLocks noChangeAspect="1" noChangeArrowheads="1"/>
            </p:cNvSpPr>
            <p:nvPr/>
          </p:nvSpPr>
          <p:spPr bwMode="auto">
            <a:xfrm rot="16200000" flipH="1">
              <a:off x="4455" y="9125"/>
              <a:ext cx="26" cy="29"/>
            </a:xfrm>
            <a:prstGeom prst="triangle">
              <a:avLst>
                <a:gd name="adj" fmla="val 49995"/>
              </a:avLst>
            </a:prstGeom>
            <a:solidFill>
              <a:srgbClr val="000000"/>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4" name="Line 55"/>
            <p:cNvSpPr>
              <a:spLocks noChangeAspect="1" noChangeShapeType="1"/>
            </p:cNvSpPr>
            <p:nvPr/>
          </p:nvSpPr>
          <p:spPr bwMode="auto">
            <a:xfrm>
              <a:off x="4282" y="8967"/>
              <a:ext cx="0" cy="369"/>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5" name="Line 56"/>
            <p:cNvSpPr>
              <a:spLocks noChangeAspect="1" noChangeShapeType="1"/>
            </p:cNvSpPr>
            <p:nvPr/>
          </p:nvSpPr>
          <p:spPr bwMode="auto">
            <a:xfrm>
              <a:off x="4381" y="8901"/>
              <a:ext cx="0" cy="127"/>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6" name="Line 57"/>
            <p:cNvSpPr>
              <a:spLocks noChangeAspect="1" noChangeShapeType="1"/>
            </p:cNvSpPr>
            <p:nvPr/>
          </p:nvSpPr>
          <p:spPr bwMode="auto">
            <a:xfrm>
              <a:off x="4381" y="9088"/>
              <a:ext cx="0" cy="123"/>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7" name="Line 58"/>
            <p:cNvSpPr>
              <a:spLocks noChangeAspect="1" noChangeShapeType="1"/>
            </p:cNvSpPr>
            <p:nvPr/>
          </p:nvSpPr>
          <p:spPr bwMode="auto">
            <a:xfrm>
              <a:off x="4381" y="9270"/>
              <a:ext cx="0" cy="125"/>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8" name="Line 59"/>
            <p:cNvSpPr>
              <a:spLocks noChangeAspect="1" noChangeShapeType="1"/>
            </p:cNvSpPr>
            <p:nvPr/>
          </p:nvSpPr>
          <p:spPr bwMode="auto">
            <a:xfrm>
              <a:off x="4381" y="8967"/>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9" name="Line 60"/>
            <p:cNvSpPr>
              <a:spLocks noChangeShapeType="1"/>
            </p:cNvSpPr>
            <p:nvPr/>
          </p:nvSpPr>
          <p:spPr bwMode="auto">
            <a:xfrm flipV="1">
              <a:off x="4578" y="8677"/>
              <a:ext cx="0" cy="327"/>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0" name="Line 61"/>
            <p:cNvSpPr>
              <a:spLocks noChangeShapeType="1"/>
            </p:cNvSpPr>
            <p:nvPr/>
          </p:nvSpPr>
          <p:spPr bwMode="auto">
            <a:xfrm>
              <a:off x="4578" y="9105"/>
              <a:ext cx="0" cy="463"/>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1" name="Line 62"/>
            <p:cNvSpPr>
              <a:spLocks noChangeAspect="1" noChangeShapeType="1"/>
            </p:cNvSpPr>
            <p:nvPr/>
          </p:nvSpPr>
          <p:spPr bwMode="auto">
            <a:xfrm>
              <a:off x="4381" y="9336"/>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2" name="Line 64"/>
            <p:cNvSpPr>
              <a:spLocks noChangeAspect="1" noChangeShapeType="1"/>
            </p:cNvSpPr>
            <p:nvPr/>
          </p:nvSpPr>
          <p:spPr bwMode="auto">
            <a:xfrm>
              <a:off x="4454" y="9139"/>
              <a:ext cx="125" cy="2"/>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43" name="Line 59"/>
            <p:cNvSpPr>
              <a:spLocks noChangeAspect="1" noChangeShapeType="1"/>
            </p:cNvSpPr>
            <p:nvPr/>
          </p:nvSpPr>
          <p:spPr bwMode="auto">
            <a:xfrm>
              <a:off x="4073" y="9149"/>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grpSp>
      <p:sp>
        <p:nvSpPr>
          <p:cNvPr id="427" name="Line 65"/>
          <p:cNvSpPr>
            <a:spLocks noChangeAspect="1" noChangeShapeType="1"/>
          </p:cNvSpPr>
          <p:nvPr/>
        </p:nvSpPr>
        <p:spPr bwMode="auto">
          <a:xfrm>
            <a:off x="1481232" y="3480802"/>
            <a:ext cx="173623" cy="0"/>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28" name="Group 66"/>
          <p:cNvGrpSpPr>
            <a:grpSpLocks/>
          </p:cNvGrpSpPr>
          <p:nvPr/>
        </p:nvGrpSpPr>
        <p:grpSpPr bwMode="auto">
          <a:xfrm>
            <a:off x="1611592" y="3470793"/>
            <a:ext cx="117731" cy="271388"/>
            <a:chOff x="4789" y="8751"/>
            <a:chExt cx="239" cy="733"/>
          </a:xfrm>
        </p:grpSpPr>
        <p:sp>
          <p:nvSpPr>
            <p:cNvPr id="430" name="AutoShape 68"/>
            <p:cNvSpPr>
              <a:spLocks noChangeAspect="1" noChangeArrowheads="1"/>
            </p:cNvSpPr>
            <p:nvPr/>
          </p:nvSpPr>
          <p:spPr bwMode="auto">
            <a:xfrm>
              <a:off x="4789" y="9077"/>
              <a:ext cx="228" cy="177"/>
            </a:xfrm>
            <a:prstGeom prst="triangle">
              <a:avLst>
                <a:gd name="adj" fmla="val 49995"/>
              </a:avLst>
            </a:prstGeom>
            <a:solidFill>
              <a:schemeClr val="bg1"/>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1" name="Line 71"/>
            <p:cNvSpPr>
              <a:spLocks noChangeAspect="1" noChangeShapeType="1"/>
            </p:cNvSpPr>
            <p:nvPr/>
          </p:nvSpPr>
          <p:spPr bwMode="auto">
            <a:xfrm rot="16200000">
              <a:off x="4909" y="8927"/>
              <a:ext cx="0" cy="238"/>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32" name="Line 72"/>
            <p:cNvSpPr>
              <a:spLocks noChangeAspect="1" noChangeShapeType="1"/>
            </p:cNvSpPr>
            <p:nvPr/>
          </p:nvSpPr>
          <p:spPr bwMode="auto">
            <a:xfrm>
              <a:off x="4900" y="8751"/>
              <a:ext cx="0" cy="733"/>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grpSp>
      <p:sp>
        <p:nvSpPr>
          <p:cNvPr id="429" name="Line 73"/>
          <p:cNvSpPr>
            <a:spLocks noChangeAspect="1" noChangeShapeType="1"/>
          </p:cNvSpPr>
          <p:nvPr/>
        </p:nvSpPr>
        <p:spPr bwMode="auto">
          <a:xfrm>
            <a:off x="1481232" y="3729646"/>
            <a:ext cx="173623" cy="645"/>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45" name="Group 127"/>
          <p:cNvGrpSpPr>
            <a:grpSpLocks/>
          </p:cNvGrpSpPr>
          <p:nvPr/>
        </p:nvGrpSpPr>
        <p:grpSpPr bwMode="auto">
          <a:xfrm rot="16200000">
            <a:off x="1927812" y="3750950"/>
            <a:ext cx="57258" cy="401371"/>
            <a:chOff x="4020" y="2730"/>
            <a:chExt cx="195" cy="1152"/>
          </a:xfrm>
        </p:grpSpPr>
        <p:grpSp>
          <p:nvGrpSpPr>
            <p:cNvPr id="448" name="Group 128"/>
            <p:cNvGrpSpPr>
              <a:grpSpLocks/>
            </p:cNvGrpSpPr>
            <p:nvPr/>
          </p:nvGrpSpPr>
          <p:grpSpPr bwMode="auto">
            <a:xfrm>
              <a:off x="4020" y="2730"/>
              <a:ext cx="195" cy="384"/>
              <a:chOff x="4020" y="2730"/>
              <a:chExt cx="1440" cy="2835"/>
            </a:xfrm>
          </p:grpSpPr>
          <p:sp>
            <p:nvSpPr>
              <p:cNvPr id="455" name="Arc 129"/>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6" name="Arc 130"/>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nvGrpSpPr>
            <p:cNvPr id="449" name="Group 131"/>
            <p:cNvGrpSpPr>
              <a:grpSpLocks/>
            </p:cNvGrpSpPr>
            <p:nvPr/>
          </p:nvGrpSpPr>
          <p:grpSpPr bwMode="auto">
            <a:xfrm>
              <a:off x="4020" y="3114"/>
              <a:ext cx="195" cy="384"/>
              <a:chOff x="4020" y="2730"/>
              <a:chExt cx="1440" cy="2835"/>
            </a:xfrm>
          </p:grpSpPr>
          <p:sp>
            <p:nvSpPr>
              <p:cNvPr id="453" name="Arc 132"/>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4" name="Arc 133"/>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nvGrpSpPr>
            <p:cNvPr id="450" name="Group 134"/>
            <p:cNvGrpSpPr>
              <a:grpSpLocks/>
            </p:cNvGrpSpPr>
            <p:nvPr/>
          </p:nvGrpSpPr>
          <p:grpSpPr bwMode="auto">
            <a:xfrm>
              <a:off x="4020" y="3498"/>
              <a:ext cx="195" cy="384"/>
              <a:chOff x="4020" y="2730"/>
              <a:chExt cx="1440" cy="2835"/>
            </a:xfrm>
          </p:grpSpPr>
          <p:sp>
            <p:nvSpPr>
              <p:cNvPr id="451" name="Arc 135"/>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2" name="Arc 136"/>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cxnSp>
        <p:nvCxnSpPr>
          <p:cNvPr id="446" name="AutoShape 137"/>
          <p:cNvCxnSpPr>
            <a:cxnSpLocks noChangeShapeType="1"/>
          </p:cNvCxnSpPr>
          <p:nvPr/>
        </p:nvCxnSpPr>
        <p:spPr bwMode="auto">
          <a:xfrm rot="16200000" flipV="1">
            <a:off x="1716476" y="3937096"/>
            <a:ext cx="0" cy="86268"/>
          </a:xfrm>
          <a:prstGeom prst="straightConnector1">
            <a:avLst/>
          </a:prstGeom>
          <a:noFill/>
          <a:ln w="28575">
            <a:solidFill>
              <a:schemeClr val="tx1"/>
            </a:solidFill>
            <a:round/>
            <a:headEnd type="none" w="lg" len="med"/>
            <a:tailEnd type="none" w="lg" len="med"/>
          </a:ln>
        </p:spPr>
      </p:cxnSp>
      <p:cxnSp>
        <p:nvCxnSpPr>
          <p:cNvPr id="447" name="AutoShape 138"/>
          <p:cNvCxnSpPr>
            <a:cxnSpLocks noChangeShapeType="1"/>
          </p:cNvCxnSpPr>
          <p:nvPr/>
        </p:nvCxnSpPr>
        <p:spPr bwMode="auto">
          <a:xfrm rot="16200000">
            <a:off x="2190376" y="3939966"/>
            <a:ext cx="0" cy="80599"/>
          </a:xfrm>
          <a:prstGeom prst="straightConnector1">
            <a:avLst/>
          </a:prstGeom>
          <a:noFill/>
          <a:ln w="28575">
            <a:solidFill>
              <a:schemeClr val="tx1"/>
            </a:solidFill>
            <a:round/>
            <a:headEnd/>
            <a:tailEnd/>
          </a:ln>
        </p:spPr>
      </p:cxnSp>
      <p:cxnSp>
        <p:nvCxnSpPr>
          <p:cNvPr id="457" name="Straight Connector 39"/>
          <p:cNvCxnSpPr/>
          <p:nvPr/>
        </p:nvCxnSpPr>
        <p:spPr bwMode="auto">
          <a:xfrm>
            <a:off x="2225971" y="3980414"/>
            <a:ext cx="203227" cy="0"/>
          </a:xfrm>
          <a:prstGeom prst="line">
            <a:avLst/>
          </a:prstGeom>
          <a:noFill/>
          <a:ln w="28575" cap="flat" cmpd="sng" algn="ctr">
            <a:solidFill>
              <a:schemeClr val="tx1"/>
            </a:solidFill>
            <a:prstDash val="solid"/>
            <a:round/>
            <a:headEnd type="none" w="med" len="med"/>
            <a:tailEnd type="none"/>
          </a:ln>
          <a:effectLst/>
        </p:spPr>
      </p:cxnSp>
      <p:cxnSp>
        <p:nvCxnSpPr>
          <p:cNvPr id="459" name="Straight Connector 458"/>
          <p:cNvCxnSpPr/>
          <p:nvPr/>
        </p:nvCxnSpPr>
        <p:spPr>
          <a:xfrm>
            <a:off x="1401088" y="3377697"/>
            <a:ext cx="163807" cy="0"/>
          </a:xfrm>
          <a:prstGeom prst="line">
            <a:avLst/>
          </a:prstGeom>
          <a:noFill/>
          <a:ln w="28575">
            <a:solidFill>
              <a:srgbClr val="FF0000"/>
            </a:solidFill>
            <a:round/>
            <a:headEnd/>
            <a:tailEnd/>
          </a:ln>
        </p:spPr>
      </p:cxnSp>
      <p:sp>
        <p:nvSpPr>
          <p:cNvPr id="462" name="Oval 461"/>
          <p:cNvSpPr/>
          <p:nvPr/>
        </p:nvSpPr>
        <p:spPr bwMode="auto">
          <a:xfrm>
            <a:off x="2377252" y="3951635"/>
            <a:ext cx="103878" cy="77909"/>
          </a:xfrm>
          <a:prstGeom prst="ellipse">
            <a:avLst/>
          </a:prstGeom>
          <a:solidFill>
            <a:schemeClr val="bg1"/>
          </a:solidFill>
          <a:ln w="28575" cap="flat" cmpd="sng" algn="ctr">
            <a:solidFill>
              <a:schemeClr val="tx1"/>
            </a:solidFill>
            <a:prstDash val="solid"/>
            <a:round/>
            <a:headEnd type="none" w="med" len="med"/>
            <a:tailEnd type="triangle" w="med" len="lg"/>
          </a:ln>
          <a:effectLst/>
        </p:spPr>
        <p:txBody>
          <a:bodyPr lIns="91372" tIns="45690" rIns="91372" bIns="45690" rtlCol="0" anchor="ctr"/>
          <a:lstStyle/>
          <a:p>
            <a:pPr algn="ctr"/>
            <a:endParaRPr lang="en-US" sz="1600" dirty="0">
              <a:solidFill>
                <a:srgbClr val="000000"/>
              </a:solidFill>
            </a:endParaRPr>
          </a:p>
        </p:txBody>
      </p:sp>
      <p:sp>
        <p:nvSpPr>
          <p:cNvPr id="98" name="TextBox 97"/>
          <p:cNvSpPr txBox="1"/>
          <p:nvPr/>
        </p:nvSpPr>
        <p:spPr bwMode="auto">
          <a:xfrm rot="16200000">
            <a:off x="148683" y="3806008"/>
            <a:ext cx="1065052" cy="430887"/>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wrap="square" lIns="0" tIns="0" rIns="0" bIns="0" rtlCol="0" anchor="ctr" anchorCtr="0">
            <a:spAutoFit/>
          </a:bodyPr>
          <a:lstStyle/>
          <a:p>
            <a:pPr algn="ctr" defTabSz="913740" eaLnBrk="0" hangingPunct="0"/>
            <a:r>
              <a:rPr lang="en-US" sz="1400" b="1" kern="0" dirty="0">
                <a:solidFill>
                  <a:srgbClr val="000000"/>
                </a:solidFill>
                <a:latin typeface="+mj-lt"/>
                <a:ea typeface="宋体" charset="0"/>
                <a:cs typeface="宋体" charset="0"/>
              </a:rPr>
              <a:t>H-bridge gate driver</a:t>
            </a:r>
          </a:p>
        </p:txBody>
      </p:sp>
      <p:cxnSp>
        <p:nvCxnSpPr>
          <p:cNvPr id="14" name="Straight Arrow Connector 13"/>
          <p:cNvCxnSpPr/>
          <p:nvPr/>
        </p:nvCxnSpPr>
        <p:spPr>
          <a:xfrm>
            <a:off x="1886134" y="3818059"/>
            <a:ext cx="30424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2243620" y="3711742"/>
            <a:ext cx="267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100" kern="0" dirty="0">
                <a:solidFill>
                  <a:srgbClr val="000000"/>
                </a:solidFill>
                <a:ea typeface="宋体" charset="0"/>
                <a:cs typeface="宋体" charset="0"/>
              </a:rPr>
              <a:t>I</a:t>
            </a:r>
            <a:r>
              <a:rPr lang="en-US" sz="1100" kern="0" baseline="-25000" dirty="0">
                <a:solidFill>
                  <a:srgbClr val="000000"/>
                </a:solidFill>
                <a:ea typeface="宋体" charset="0"/>
                <a:cs typeface="宋体" charset="0"/>
              </a:rPr>
              <a:t>L</a:t>
            </a:r>
          </a:p>
        </p:txBody>
      </p:sp>
      <p:grpSp>
        <p:nvGrpSpPr>
          <p:cNvPr id="6" name="Group 5"/>
          <p:cNvGrpSpPr/>
          <p:nvPr/>
        </p:nvGrpSpPr>
        <p:grpSpPr>
          <a:xfrm>
            <a:off x="4460392" y="3832299"/>
            <a:ext cx="915870" cy="297180"/>
            <a:chOff x="1049789" y="5096292"/>
            <a:chExt cx="915870" cy="396240"/>
          </a:xfrm>
        </p:grpSpPr>
        <p:sp>
          <p:nvSpPr>
            <p:cNvPr id="199" name="Freeform 198"/>
            <p:cNvSpPr/>
            <p:nvPr/>
          </p:nvSpPr>
          <p:spPr>
            <a:xfrm>
              <a:off x="1066709" y="5096292"/>
              <a:ext cx="843078" cy="396240"/>
            </a:xfrm>
            <a:custGeom>
              <a:avLst/>
              <a:gdLst>
                <a:gd name="connsiteX0" fmla="*/ 0 w 650240"/>
                <a:gd name="connsiteY0" fmla="*/ 391160 h 396240"/>
                <a:gd name="connsiteX1" fmla="*/ 650240 w 650240"/>
                <a:gd name="connsiteY1" fmla="*/ 396240 h 396240"/>
                <a:gd name="connsiteX2" fmla="*/ 152400 w 650240"/>
                <a:gd name="connsiteY2" fmla="*/ 0 h 396240"/>
                <a:gd name="connsiteX3" fmla="*/ 0 w 650240"/>
                <a:gd name="connsiteY3" fmla="*/ 391160 h 396240"/>
              </a:gdLst>
              <a:ahLst/>
              <a:cxnLst>
                <a:cxn ang="0">
                  <a:pos x="connsiteX0" y="connsiteY0"/>
                </a:cxn>
                <a:cxn ang="0">
                  <a:pos x="connsiteX1" y="connsiteY1"/>
                </a:cxn>
                <a:cxn ang="0">
                  <a:pos x="connsiteX2" y="connsiteY2"/>
                </a:cxn>
                <a:cxn ang="0">
                  <a:pos x="connsiteX3" y="connsiteY3"/>
                </a:cxn>
              </a:cxnLst>
              <a:rect l="l" t="t" r="r" b="b"/>
              <a:pathLst>
                <a:path w="650240" h="396240">
                  <a:moveTo>
                    <a:pt x="0" y="391160"/>
                  </a:moveTo>
                  <a:lnTo>
                    <a:pt x="650240" y="396240"/>
                  </a:lnTo>
                  <a:lnTo>
                    <a:pt x="152400" y="0"/>
                  </a:lnTo>
                  <a:lnTo>
                    <a:pt x="0" y="39116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cxnSp>
          <p:nvCxnSpPr>
            <p:cNvPr id="200" name="Straight Connector 199"/>
            <p:cNvCxnSpPr/>
            <p:nvPr/>
          </p:nvCxnSpPr>
          <p:spPr>
            <a:xfrm flipV="1">
              <a:off x="1049789" y="5488000"/>
              <a:ext cx="915870" cy="0"/>
            </a:xfrm>
            <a:prstGeom prst="line">
              <a:avLst/>
            </a:prstGeom>
            <a:ln w="9525">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sp>
        <p:nvSpPr>
          <p:cNvPr id="198" name="Freeform 197"/>
          <p:cNvSpPr/>
          <p:nvPr/>
        </p:nvSpPr>
        <p:spPr>
          <a:xfrm>
            <a:off x="4258467" y="3481525"/>
            <a:ext cx="1078230" cy="1079600"/>
          </a:xfrm>
          <a:custGeom>
            <a:avLst/>
            <a:gdLst>
              <a:gd name="connsiteX0" fmla="*/ 0 w 1078230"/>
              <a:gd name="connsiteY0" fmla="*/ 1435656 h 1439466"/>
              <a:gd name="connsiteX1" fmla="*/ 228600 w 1078230"/>
              <a:gd name="connsiteY1" fmla="*/ 277416 h 1439466"/>
              <a:gd name="connsiteX2" fmla="*/ 487680 w 1078230"/>
              <a:gd name="connsiteY2" fmla="*/ 86916 h 1439466"/>
              <a:gd name="connsiteX3" fmla="*/ 1078230 w 1078230"/>
              <a:gd name="connsiteY3" fmla="*/ 1439466 h 1439466"/>
            </a:gdLst>
            <a:ahLst/>
            <a:cxnLst>
              <a:cxn ang="0">
                <a:pos x="connsiteX0" y="connsiteY0"/>
              </a:cxn>
              <a:cxn ang="0">
                <a:pos x="connsiteX1" y="connsiteY1"/>
              </a:cxn>
              <a:cxn ang="0">
                <a:pos x="connsiteX2" y="connsiteY2"/>
              </a:cxn>
              <a:cxn ang="0">
                <a:pos x="connsiteX3" y="connsiteY3"/>
              </a:cxn>
            </a:cxnLst>
            <a:rect l="l" t="t" r="r" b="b"/>
            <a:pathLst>
              <a:path w="1078230" h="1439466">
                <a:moveTo>
                  <a:pt x="0" y="1435656"/>
                </a:moveTo>
                <a:cubicBezTo>
                  <a:pt x="73660" y="968931"/>
                  <a:pt x="147320" y="502206"/>
                  <a:pt x="228600" y="277416"/>
                </a:cubicBezTo>
                <a:cubicBezTo>
                  <a:pt x="309880" y="52626"/>
                  <a:pt x="346075" y="-106759"/>
                  <a:pt x="487680" y="86916"/>
                </a:cubicBezTo>
                <a:cubicBezTo>
                  <a:pt x="629285" y="280591"/>
                  <a:pt x="853757" y="860028"/>
                  <a:pt x="1078230" y="1439466"/>
                </a:cubicBezTo>
              </a:path>
            </a:pathLst>
          </a:custGeom>
          <a:solidFill>
            <a:srgbClr val="92D050">
              <a:alpha val="60000"/>
            </a:srgbClr>
          </a:solid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372" tIns="45690" rIns="91372" bIns="45690" rtlCol="0" anchor="ctr"/>
          <a:lstStyle/>
          <a:p>
            <a:pPr algn="ctr"/>
            <a:endParaRPr lang="en-US" sz="1600" dirty="0"/>
          </a:p>
        </p:txBody>
      </p:sp>
      <p:sp>
        <p:nvSpPr>
          <p:cNvPr id="202" name="TextBox 201"/>
          <p:cNvSpPr txBox="1"/>
          <p:nvPr/>
        </p:nvSpPr>
        <p:spPr>
          <a:xfrm>
            <a:off x="4563451" y="3825440"/>
            <a:ext cx="793587" cy="261549"/>
          </a:xfrm>
          <a:prstGeom prst="rect">
            <a:avLst/>
          </a:prstGeom>
          <a:noFill/>
        </p:spPr>
        <p:txBody>
          <a:bodyPr wrap="square" lIns="91372" tIns="45690" rIns="91372" bIns="45690" rtlCol="0">
            <a:spAutoFit/>
          </a:bodyPr>
          <a:lstStyle/>
          <a:p>
            <a:r>
              <a:rPr lang="en-US" sz="1100" dirty="0"/>
              <a:t>Q</a:t>
            </a:r>
            <a:r>
              <a:rPr lang="en-US" sz="1100" baseline="-25000" dirty="0"/>
              <a:t>RR</a:t>
            </a:r>
          </a:p>
        </p:txBody>
      </p:sp>
      <p:sp>
        <p:nvSpPr>
          <p:cNvPr id="206" name="Oval 205"/>
          <p:cNvSpPr/>
          <p:nvPr/>
        </p:nvSpPr>
        <p:spPr>
          <a:xfrm>
            <a:off x="1386461" y="746591"/>
            <a:ext cx="683989" cy="906455"/>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372" tIns="45690" rIns="91372" bIns="45690" rtlCol="0" anchor="ctr"/>
          <a:lstStyle/>
          <a:p>
            <a:pPr algn="ctr"/>
            <a:endParaRPr lang="en-US" sz="1600" dirty="0"/>
          </a:p>
        </p:txBody>
      </p:sp>
      <p:cxnSp>
        <p:nvCxnSpPr>
          <p:cNvPr id="212" name="Straight Connector 211"/>
          <p:cNvCxnSpPr/>
          <p:nvPr/>
        </p:nvCxnSpPr>
        <p:spPr>
          <a:xfrm>
            <a:off x="3686501" y="1138256"/>
            <a:ext cx="0" cy="3452399"/>
          </a:xfrm>
          <a:prstGeom prst="line">
            <a:avLst/>
          </a:prstGeom>
          <a:noFill/>
          <a:ln w="31750" cmpd="dbl">
            <a:solidFill>
              <a:schemeClr val="tx1">
                <a:lumMod val="50000"/>
                <a:lumOff val="50000"/>
              </a:schemeClr>
            </a:solidFill>
            <a:prstDash val="sysDash"/>
            <a:round/>
            <a:headEnd/>
            <a:tailEnd/>
          </a:ln>
        </p:spPr>
      </p:cxnSp>
      <p:cxnSp>
        <p:nvCxnSpPr>
          <p:cNvPr id="5" name="Straight Connector 4"/>
          <p:cNvCxnSpPr>
            <a:stCxn id="424" idx="0"/>
          </p:cNvCxnSpPr>
          <p:nvPr/>
        </p:nvCxnSpPr>
        <p:spPr>
          <a:xfrm>
            <a:off x="1231866" y="4356382"/>
            <a:ext cx="0" cy="153102"/>
          </a:xfrm>
          <a:prstGeom prst="line">
            <a:avLst/>
          </a:prstGeom>
          <a:noFill/>
          <a:ln w="44450">
            <a:solidFill>
              <a:schemeClr val="tx1"/>
            </a:solidFill>
            <a:round/>
            <a:headEnd/>
            <a:tailEnd/>
          </a:ln>
        </p:spPr>
      </p:cxnSp>
      <p:cxnSp>
        <p:nvCxnSpPr>
          <p:cNvPr id="8" name="Straight Connector 7"/>
          <p:cNvCxnSpPr/>
          <p:nvPr/>
        </p:nvCxnSpPr>
        <p:spPr>
          <a:xfrm>
            <a:off x="1231866" y="4509484"/>
            <a:ext cx="249361" cy="0"/>
          </a:xfrm>
          <a:prstGeom prst="line">
            <a:avLst/>
          </a:prstGeom>
          <a:noFill/>
          <a:ln w="44450">
            <a:solidFill>
              <a:schemeClr val="tx1"/>
            </a:solidFill>
            <a:round/>
            <a:headEnd/>
            <a:tailEnd/>
          </a:ln>
        </p:spPr>
      </p:cxnSp>
      <p:cxnSp>
        <p:nvCxnSpPr>
          <p:cNvPr id="13" name="Straight Connector 12"/>
          <p:cNvCxnSpPr/>
          <p:nvPr/>
        </p:nvCxnSpPr>
        <p:spPr>
          <a:xfrm>
            <a:off x="927431" y="3607663"/>
            <a:ext cx="304435" cy="0"/>
          </a:xfrm>
          <a:prstGeom prst="line">
            <a:avLst/>
          </a:prstGeom>
          <a:noFill/>
          <a:ln w="28575">
            <a:solidFill>
              <a:srgbClr val="FF0000"/>
            </a:solidFill>
            <a:round/>
            <a:headEnd/>
            <a:tailEnd/>
          </a:ln>
        </p:spPr>
      </p:cxnSp>
      <p:cxnSp>
        <p:nvCxnSpPr>
          <p:cNvPr id="150" name="Straight Connector 149"/>
          <p:cNvCxnSpPr/>
          <p:nvPr/>
        </p:nvCxnSpPr>
        <p:spPr>
          <a:xfrm>
            <a:off x="927430" y="3815692"/>
            <a:ext cx="548640" cy="0"/>
          </a:xfrm>
          <a:prstGeom prst="line">
            <a:avLst/>
          </a:prstGeom>
          <a:noFill/>
          <a:ln w="28575">
            <a:solidFill>
              <a:srgbClr val="FF0000"/>
            </a:solidFill>
            <a:round/>
            <a:headEnd/>
            <a:tailEnd/>
          </a:ln>
        </p:spPr>
      </p:cxnSp>
      <p:sp>
        <p:nvSpPr>
          <p:cNvPr id="151" name="TextBox 150"/>
          <p:cNvSpPr txBox="1"/>
          <p:nvPr/>
        </p:nvSpPr>
        <p:spPr bwMode="auto">
          <a:xfrm>
            <a:off x="6469364" y="1696822"/>
            <a:ext cx="284781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342652" indent="-342652" eaLnBrk="0" hangingPunct="0">
              <a:lnSpc>
                <a:spcPct val="150000"/>
              </a:lnSpc>
              <a:spcBef>
                <a:spcPts val="600"/>
              </a:spcBef>
              <a:spcAft>
                <a:spcPts val="600"/>
              </a:spcAft>
              <a:buBlip>
                <a:blip r:embed="rId8"/>
              </a:buBlip>
            </a:pPr>
            <a:r>
              <a:rPr lang="en-US" sz="1600" b="1" kern="0" dirty="0">
                <a:solidFill>
                  <a:schemeClr val="accent3"/>
                </a:solidFill>
                <a:ea typeface="宋体" charset="0"/>
                <a:cs typeface="宋体" charset="0"/>
              </a:rPr>
              <a:t>Increase turn-on loss</a:t>
            </a:r>
          </a:p>
          <a:p>
            <a:pPr marL="342652" indent="-342652" eaLnBrk="0" hangingPunct="0">
              <a:lnSpc>
                <a:spcPct val="150000"/>
              </a:lnSpc>
              <a:spcBef>
                <a:spcPts val="600"/>
              </a:spcBef>
              <a:spcAft>
                <a:spcPts val="600"/>
              </a:spcAft>
              <a:buBlip>
                <a:blip r:embed="rId8"/>
              </a:buBlip>
            </a:pPr>
            <a:r>
              <a:rPr lang="en-US" sz="1600" b="1" kern="0" dirty="0">
                <a:solidFill>
                  <a:schemeClr val="accent3"/>
                </a:solidFill>
                <a:ea typeface="宋体" charset="0"/>
                <a:cs typeface="宋体" charset="0"/>
              </a:rPr>
              <a:t>Higher di/dt, EMI</a:t>
            </a:r>
          </a:p>
          <a:p>
            <a:pPr marL="342652" indent="-342652" eaLnBrk="0" hangingPunct="0">
              <a:lnSpc>
                <a:spcPct val="150000"/>
              </a:lnSpc>
              <a:spcBef>
                <a:spcPts val="600"/>
              </a:spcBef>
              <a:spcAft>
                <a:spcPts val="600"/>
              </a:spcAft>
              <a:buBlip>
                <a:blip r:embed="rId8"/>
              </a:buBlip>
            </a:pPr>
            <a:r>
              <a:rPr lang="en-US" sz="1600" b="1" kern="0" dirty="0">
                <a:solidFill>
                  <a:schemeClr val="accent3"/>
                </a:solidFill>
                <a:ea typeface="宋体" charset="0"/>
                <a:cs typeface="宋体" charset="0"/>
              </a:rPr>
              <a:t>Device overshoot</a:t>
            </a:r>
          </a:p>
          <a:p>
            <a:pPr marL="342652" indent="-342652" eaLnBrk="0" hangingPunct="0">
              <a:spcBef>
                <a:spcPts val="600"/>
              </a:spcBef>
              <a:spcAft>
                <a:spcPts val="600"/>
              </a:spcAft>
              <a:buBlip>
                <a:blip r:embed="rId8"/>
              </a:buBlip>
            </a:pPr>
            <a:r>
              <a:rPr lang="en-US" sz="1600" b="1" kern="0" dirty="0">
                <a:solidFill>
                  <a:schemeClr val="accent3"/>
                </a:solidFill>
                <a:ea typeface="宋体" charset="0"/>
                <a:cs typeface="宋体" charset="0"/>
              </a:rPr>
              <a:t>Gate drive oscillation (over/under shoot)</a:t>
            </a:r>
          </a:p>
        </p:txBody>
      </p:sp>
      <p:sp>
        <p:nvSpPr>
          <p:cNvPr id="146" name="Title 1"/>
          <p:cNvSpPr txBox="1">
            <a:spLocks/>
          </p:cNvSpPr>
          <p:nvPr/>
        </p:nvSpPr>
        <p:spPr bwMode="auto">
          <a:xfrm>
            <a:off x="71451" y="101689"/>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#8 Why is the gate drive waveform oscillating?</a:t>
            </a:r>
            <a:endParaRPr lang="en-US" sz="2800" kern="0" dirty="0"/>
          </a:p>
        </p:txBody>
      </p:sp>
      <p:sp>
        <p:nvSpPr>
          <p:cNvPr id="148" name="Title 1"/>
          <p:cNvSpPr txBox="1">
            <a:spLocks/>
          </p:cNvSpPr>
          <p:nvPr/>
        </p:nvSpPr>
        <p:spPr>
          <a:xfrm>
            <a:off x="7310996" y="771378"/>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err="1">
                <a:solidFill>
                  <a:schemeClr val="tx2"/>
                </a:solidFill>
                <a:cs typeface="Arial" panose="020B0604020202020204" pitchFamily="34" charset="0"/>
              </a:rPr>
              <a:t>Parasitics</a:t>
            </a:r>
            <a:endParaRPr 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344190809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09"/>
                                        </p:tgtEl>
                                      </p:cBhvr>
                                    </p:animEffect>
                                    <p:set>
                                      <p:cBhvr>
                                        <p:cTn id="7" dur="1" fill="hold">
                                          <p:stCondLst>
                                            <p:cond delay="499"/>
                                          </p:stCondLst>
                                        </p:cTn>
                                        <p:tgtEl>
                                          <p:spTgt spid="20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64"/>
                                        </p:tgtEl>
                                        <p:attrNameLst>
                                          <p:attrName>style.visibility</p:attrName>
                                        </p:attrNameLst>
                                      </p:cBhvr>
                                      <p:to>
                                        <p:strVal val="visible"/>
                                      </p:to>
                                    </p:set>
                                    <p:animEffect transition="in" filter="fade">
                                      <p:cBhvr>
                                        <p:cTn id="22" dur="500"/>
                                        <p:tgtEl>
                                          <p:spTgt spid="564"/>
                                        </p:tgtEl>
                                      </p:cBhvr>
                                    </p:animEffect>
                                  </p:childTnLst>
                                </p:cTn>
                              </p:par>
                              <p:par>
                                <p:cTn id="23" presetID="10" presetClass="entr" presetSubtype="0" fill="hold" nodeType="withEffect">
                                  <p:stCondLst>
                                    <p:cond delay="0"/>
                                  </p:stCondLst>
                                  <p:childTnLst>
                                    <p:set>
                                      <p:cBhvr>
                                        <p:cTn id="24" dur="1" fill="hold">
                                          <p:stCondLst>
                                            <p:cond delay="0"/>
                                          </p:stCondLst>
                                        </p:cTn>
                                        <p:tgtEl>
                                          <p:spTgt spid="567"/>
                                        </p:tgtEl>
                                        <p:attrNameLst>
                                          <p:attrName>style.visibility</p:attrName>
                                        </p:attrNameLst>
                                      </p:cBhvr>
                                      <p:to>
                                        <p:strVal val="visible"/>
                                      </p:to>
                                    </p:set>
                                    <p:animEffect transition="in" filter="fade">
                                      <p:cBhvr>
                                        <p:cTn id="25" dur="500"/>
                                        <p:tgtEl>
                                          <p:spTgt spid="56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500"/>
                                        <p:tgtEl>
                                          <p:spTgt spid="111"/>
                                        </p:tgtEl>
                                      </p:cBhvr>
                                    </p:animEffect>
                                  </p:childTnLst>
                                </p:cTn>
                              </p:par>
                              <p:par>
                                <p:cTn id="29" presetID="10" presetClass="entr" presetSubtype="0" fill="hold" nodeType="withEffect">
                                  <p:stCondLst>
                                    <p:cond delay="0"/>
                                  </p:stCondLst>
                                  <p:childTnLst>
                                    <p:set>
                                      <p:cBhvr>
                                        <p:cTn id="30" dur="1" fill="hold">
                                          <p:stCondLst>
                                            <p:cond delay="0"/>
                                          </p:stCondLst>
                                        </p:cTn>
                                        <p:tgtEl>
                                          <p:spTgt spid="212"/>
                                        </p:tgtEl>
                                        <p:attrNameLst>
                                          <p:attrName>style.visibility</p:attrName>
                                        </p:attrNameLst>
                                      </p:cBhvr>
                                      <p:to>
                                        <p:strVal val="visible"/>
                                      </p:to>
                                    </p:set>
                                    <p:animEffect transition="in" filter="fade">
                                      <p:cBhvr>
                                        <p:cTn id="31" dur="500"/>
                                        <p:tgtEl>
                                          <p:spTgt spid="2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2"/>
                                        </p:tgtEl>
                                        <p:attrNameLst>
                                          <p:attrName>style.visibility</p:attrName>
                                        </p:attrNameLst>
                                      </p:cBhvr>
                                      <p:to>
                                        <p:strVal val="visible"/>
                                      </p:to>
                                    </p:set>
                                    <p:animEffect transition="in" filter="fade">
                                      <p:cBhvr>
                                        <p:cTn id="43" dur="500"/>
                                        <p:tgtEl>
                                          <p:spTgt spid="202"/>
                                        </p:tgtEl>
                                      </p:cBhvr>
                                    </p:animEffect>
                                  </p:childTnLst>
                                </p:cTn>
                              </p:par>
                            </p:childTnLst>
                          </p:cTn>
                        </p:par>
                        <p:par>
                          <p:cTn id="44" fill="hold">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up)">
                                      <p:cBhvr>
                                        <p:cTn id="47" dur="1500"/>
                                        <p:tgtEl>
                                          <p:spTgt spid="3"/>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98"/>
                                        </p:tgtEl>
                                        <p:attrNameLst>
                                          <p:attrName>style.visibility</p:attrName>
                                        </p:attrNameLst>
                                      </p:cBhvr>
                                      <p:to>
                                        <p:strVal val="visible"/>
                                      </p:to>
                                    </p:set>
                                    <p:animEffect transition="in" filter="fade">
                                      <p:cBhvr>
                                        <p:cTn id="51" dur="500"/>
                                        <p:tgtEl>
                                          <p:spTgt spid="198"/>
                                        </p:tgtEl>
                                      </p:cBhvr>
                                    </p:animEffect>
                                  </p:childTnLst>
                                </p:cTn>
                              </p:par>
                              <p:par>
                                <p:cTn id="52" presetID="10" presetClass="exit" presetSubtype="0" fill="hold" grpId="1" nodeType="withEffect">
                                  <p:stCondLst>
                                    <p:cond delay="0"/>
                                  </p:stCondLst>
                                  <p:childTnLst>
                                    <p:animEffect transition="out" filter="fade">
                                      <p:cBhvr>
                                        <p:cTn id="53" dur="500"/>
                                        <p:tgtEl>
                                          <p:spTgt spid="3"/>
                                        </p:tgtEl>
                                      </p:cBhvr>
                                    </p:animEffect>
                                    <p:set>
                                      <p:cBhvr>
                                        <p:cTn id="54" dur="1" fill="hold">
                                          <p:stCondLst>
                                            <p:cond delay="499"/>
                                          </p:stCondLst>
                                        </p:cTn>
                                        <p:tgtEl>
                                          <p:spTgt spid="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51"/>
                                        </p:tgtEl>
                                        <p:attrNameLst>
                                          <p:attrName>style.visibility</p:attrName>
                                        </p:attrNameLst>
                                      </p:cBhvr>
                                      <p:to>
                                        <p:strVal val="visible"/>
                                      </p:to>
                                    </p:set>
                                    <p:animEffect transition="in" filter="wipe(up)">
                                      <p:cBhvr>
                                        <p:cTn id="59"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animBg="1"/>
      <p:bldP spid="3" grpId="0" animBg="1"/>
      <p:bldP spid="3" grpId="1" animBg="1"/>
      <p:bldP spid="564" grpId="0" animBg="1"/>
      <p:bldP spid="111" grpId="0"/>
      <p:bldP spid="198" grpId="0" animBg="1"/>
      <p:bldP spid="202" grpId="0"/>
      <p:bldP spid="1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extBox 459"/>
          <p:cNvSpPr txBox="1"/>
          <p:nvPr/>
        </p:nvSpPr>
        <p:spPr bwMode="auto">
          <a:xfrm>
            <a:off x="1024170" y="3897176"/>
            <a:ext cx="5210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100" kern="0" dirty="0">
                <a:solidFill>
                  <a:srgbClr val="000000"/>
                </a:solidFill>
                <a:ea typeface="宋体" charset="0"/>
                <a:cs typeface="宋体" charset="0"/>
              </a:rPr>
              <a:t>SW</a:t>
            </a:r>
          </a:p>
        </p:txBody>
      </p:sp>
      <p:pic>
        <p:nvPicPr>
          <p:cNvPr id="583" name="Picture 582"/>
          <p:cNvPicPr>
            <a:picLocks noChangeAspect="1"/>
          </p:cNvPicPr>
          <p:nvPr/>
        </p:nvPicPr>
        <p:blipFill rotWithShape="1">
          <a:blip r:embed="rId4"/>
          <a:srcRect l="2083" t="8518" r="15814" b="8395"/>
          <a:stretch/>
        </p:blipFill>
        <p:spPr>
          <a:xfrm>
            <a:off x="163204" y="762636"/>
            <a:ext cx="3019114" cy="2712440"/>
          </a:xfrm>
          <a:prstGeom prst="rect">
            <a:avLst/>
          </a:prstGeom>
          <a:ln w="3175">
            <a:solidFill>
              <a:schemeClr val="tx1"/>
            </a:solidFill>
          </a:ln>
        </p:spPr>
      </p:pic>
      <p:sp>
        <p:nvSpPr>
          <p:cNvPr id="587" name="TextBox 586"/>
          <p:cNvSpPr txBox="1"/>
          <p:nvPr/>
        </p:nvSpPr>
        <p:spPr>
          <a:xfrm>
            <a:off x="712201" y="797893"/>
            <a:ext cx="650274" cy="307777"/>
          </a:xfrm>
          <a:prstGeom prst="rect">
            <a:avLst/>
          </a:prstGeom>
          <a:noFill/>
        </p:spPr>
        <p:txBody>
          <a:bodyPr wrap="square" rtlCol="0">
            <a:spAutoFit/>
          </a:bodyPr>
          <a:lstStyle/>
          <a:p>
            <a:r>
              <a:rPr lang="en-US" sz="1400" dirty="0">
                <a:solidFill>
                  <a:srgbClr val="99520F"/>
                </a:solidFill>
              </a:rPr>
              <a:t>V</a:t>
            </a:r>
            <a:r>
              <a:rPr lang="en-US" sz="1400" baseline="-25000" dirty="0">
                <a:solidFill>
                  <a:srgbClr val="99520F"/>
                </a:solidFill>
              </a:rPr>
              <a:t>GS</a:t>
            </a:r>
            <a:endParaRPr lang="en-US" sz="1600" baseline="-25000" dirty="0">
              <a:solidFill>
                <a:srgbClr val="99520F"/>
              </a:solidFill>
            </a:endParaRPr>
          </a:p>
        </p:txBody>
      </p:sp>
      <p:sp>
        <p:nvSpPr>
          <p:cNvPr id="593" name="TextBox 592"/>
          <p:cNvSpPr txBox="1"/>
          <p:nvPr/>
        </p:nvSpPr>
        <p:spPr>
          <a:xfrm>
            <a:off x="643888" y="1132507"/>
            <a:ext cx="728901" cy="261610"/>
          </a:xfrm>
          <a:prstGeom prst="rect">
            <a:avLst/>
          </a:prstGeom>
          <a:noFill/>
        </p:spPr>
        <p:txBody>
          <a:bodyPr wrap="square" rtlCol="0">
            <a:spAutoFit/>
          </a:bodyPr>
          <a:lstStyle/>
          <a:p>
            <a:r>
              <a:rPr lang="en-US" sz="1100" dirty="0">
                <a:solidFill>
                  <a:srgbClr val="99520F"/>
                </a:solidFill>
              </a:rPr>
              <a:t>15V/div</a:t>
            </a:r>
            <a:endParaRPr lang="en-US" sz="1600" dirty="0">
              <a:solidFill>
                <a:srgbClr val="99520F"/>
              </a:solidFill>
            </a:endParaRPr>
          </a:p>
        </p:txBody>
      </p:sp>
      <p:grpSp>
        <p:nvGrpSpPr>
          <p:cNvPr id="12" name="Group 11"/>
          <p:cNvGrpSpPr/>
          <p:nvPr/>
        </p:nvGrpSpPr>
        <p:grpSpPr>
          <a:xfrm>
            <a:off x="388057" y="1995707"/>
            <a:ext cx="3070933" cy="1444915"/>
            <a:chOff x="456247" y="2349686"/>
            <a:chExt cx="3070933" cy="1087374"/>
          </a:xfrm>
        </p:grpSpPr>
        <mc:AlternateContent xmlns:mc="http://schemas.openxmlformats.org/markup-compatibility/2006" xmlns:a14="http://schemas.microsoft.com/office/drawing/2010/main">
          <mc:Choice Requires="a14">
            <p:sp>
              <p:nvSpPr>
                <p:cNvPr id="584" name="TextBox 583"/>
                <p:cNvSpPr txBox="1"/>
                <p:nvPr/>
              </p:nvSpPr>
              <p:spPr>
                <a:xfrm>
                  <a:off x="474188" y="2375864"/>
                  <a:ext cx="807536"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600" i="1">
                                <a:solidFill>
                                  <a:srgbClr val="D28A14"/>
                                </a:solidFill>
                                <a:latin typeface="Cambria Math" panose="02040503050406030204" pitchFamily="18" charset="0"/>
                              </a:rPr>
                            </m:ctrlPr>
                          </m:sSubPr>
                          <m:e>
                            <m:r>
                              <a:rPr lang="en-US" sz="1600" i="1">
                                <a:solidFill>
                                  <a:srgbClr val="D28A14"/>
                                </a:solidFill>
                                <a:latin typeface="Cambria Math" panose="02040503050406030204" pitchFamily="18" charset="0"/>
                              </a:rPr>
                              <m:t>𝐼</m:t>
                            </m:r>
                          </m:e>
                          <m:sub>
                            <m:r>
                              <a:rPr lang="en-US" sz="1600" i="1">
                                <a:solidFill>
                                  <a:srgbClr val="D28A14"/>
                                </a:solidFill>
                                <a:latin typeface="Cambria Math" panose="02040503050406030204" pitchFamily="18" charset="0"/>
                              </a:rPr>
                              <m:t>𝑑𝑠</m:t>
                            </m:r>
                          </m:sub>
                        </m:sSub>
                      </m:oMath>
                    </m:oMathPara>
                  </a14:m>
                  <a:endParaRPr lang="en-US" sz="1600" dirty="0">
                    <a:solidFill>
                      <a:srgbClr val="D28A14"/>
                    </a:solidFill>
                  </a:endParaRPr>
                </a:p>
              </p:txBody>
            </p:sp>
          </mc:Choice>
          <mc:Fallback xmlns="">
            <p:sp>
              <p:nvSpPr>
                <p:cNvPr id="584" name="TextBox 583"/>
                <p:cNvSpPr txBox="1">
                  <a:spLocks noRot="1" noChangeAspect="1" noMove="1" noResize="1" noEditPoints="1" noAdjustHandles="1" noChangeArrowheads="1" noChangeShapeType="1" noTextEdit="1"/>
                </p:cNvSpPr>
                <p:nvPr/>
              </p:nvSpPr>
              <p:spPr>
                <a:xfrm>
                  <a:off x="474188" y="2375864"/>
                  <a:ext cx="807536" cy="338554"/>
                </a:xfrm>
                <a:prstGeom prst="rect">
                  <a:avLst/>
                </a:prstGeom>
                <a:blipFill rotWithShape="1">
                  <a:blip r:embed="rId5"/>
                  <a:stretch>
                    <a:fillRect/>
                  </a:stretch>
                </a:blipFill>
              </p:spPr>
              <p:txBody>
                <a:bodyPr/>
                <a:lstStyle/>
                <a:p>
                  <a:r>
                    <a:rPr lang="en-US">
                      <a:noFill/>
                    </a:rPr>
                    <a:t> </a:t>
                  </a:r>
                </a:p>
              </p:txBody>
            </p:sp>
          </mc:Fallback>
        </mc:AlternateContent>
        <p:sp>
          <p:nvSpPr>
            <p:cNvPr id="586" name="TextBox 585"/>
            <p:cNvSpPr txBox="1"/>
            <p:nvPr/>
          </p:nvSpPr>
          <p:spPr>
            <a:xfrm>
              <a:off x="1974847" y="2354435"/>
              <a:ext cx="673925" cy="307777"/>
            </a:xfrm>
            <a:prstGeom prst="rect">
              <a:avLst/>
            </a:prstGeom>
            <a:noFill/>
          </p:spPr>
          <p:txBody>
            <a:bodyPr wrap="square" rtlCol="0">
              <a:spAutoFit/>
            </a:bodyPr>
            <a:lstStyle/>
            <a:p>
              <a:r>
                <a:rPr lang="en-US" sz="1400" dirty="0">
                  <a:solidFill>
                    <a:srgbClr val="005DA2"/>
                  </a:solidFill>
                </a:rPr>
                <a:t>V</a:t>
              </a:r>
              <a:r>
                <a:rPr lang="en-US" sz="1400" baseline="-25000" dirty="0">
                  <a:solidFill>
                    <a:srgbClr val="005DA2"/>
                  </a:solidFill>
                </a:rPr>
                <a:t>DS</a:t>
              </a:r>
            </a:p>
          </p:txBody>
        </p:sp>
        <mc:AlternateContent xmlns:mc="http://schemas.openxmlformats.org/markup-compatibility/2006" xmlns:a14="http://schemas.microsoft.com/office/drawing/2010/main">
          <mc:Choice Requires="a14">
            <p:sp>
              <p:nvSpPr>
                <p:cNvPr id="591" name="TextBox 590"/>
                <p:cNvSpPr txBox="1"/>
                <p:nvPr/>
              </p:nvSpPr>
              <p:spPr>
                <a:xfrm>
                  <a:off x="2123147" y="3175450"/>
                  <a:ext cx="1404033" cy="2616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b="1" i="1">
                            <a:latin typeface="Cambria Math"/>
                          </a:rPr>
                          <m:t>𝟖𝟎</m:t>
                        </m:r>
                        <m:r>
                          <a:rPr lang="en-US" sz="1100" b="1" i="1">
                            <a:latin typeface="Cambria Math"/>
                          </a:rPr>
                          <m:t>𝒏𝒔</m:t>
                        </m:r>
                        <m:r>
                          <a:rPr lang="en-US" sz="1100" b="1" i="1">
                            <a:latin typeface="Cambria Math"/>
                          </a:rPr>
                          <m:t>/</m:t>
                        </m:r>
                        <m:r>
                          <a:rPr lang="en-US" sz="1100" b="1" i="1">
                            <a:latin typeface="Cambria Math"/>
                          </a:rPr>
                          <m:t>𝒅𝒊𝒗</m:t>
                        </m:r>
                      </m:oMath>
                    </m:oMathPara>
                  </a14:m>
                  <a:endParaRPr lang="en-US" sz="1100" b="1" dirty="0"/>
                </a:p>
              </p:txBody>
            </p:sp>
          </mc:Choice>
          <mc:Fallback xmlns="">
            <p:sp>
              <p:nvSpPr>
                <p:cNvPr id="591" name="TextBox 590"/>
                <p:cNvSpPr txBox="1">
                  <a:spLocks noRot="1" noChangeAspect="1" noMove="1" noResize="1" noEditPoints="1" noAdjustHandles="1" noChangeArrowheads="1" noChangeShapeType="1" noTextEdit="1"/>
                </p:cNvSpPr>
                <p:nvPr/>
              </p:nvSpPr>
              <p:spPr>
                <a:xfrm>
                  <a:off x="2123147" y="3175450"/>
                  <a:ext cx="1404033" cy="261610"/>
                </a:xfrm>
                <a:prstGeom prst="rect">
                  <a:avLst/>
                </a:prstGeom>
                <a:blipFill rotWithShape="1">
                  <a:blip r:embed="rId6"/>
                  <a:stretch>
                    <a:fillRect b="-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2" name="TextBox 591"/>
                <p:cNvSpPr txBox="1"/>
                <p:nvPr/>
              </p:nvSpPr>
              <p:spPr>
                <a:xfrm>
                  <a:off x="456247" y="2629688"/>
                  <a:ext cx="807533" cy="2616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a:solidFill>
                              <a:srgbClr val="D28A14"/>
                            </a:solidFill>
                            <a:latin typeface="Cambria Math"/>
                          </a:rPr>
                          <m:t>20</m:t>
                        </m:r>
                        <m:r>
                          <a:rPr lang="en-US" sz="1100" i="1">
                            <a:solidFill>
                              <a:srgbClr val="D28A14"/>
                            </a:solidFill>
                            <a:latin typeface="Cambria Math"/>
                          </a:rPr>
                          <m:t>𝐴</m:t>
                        </m:r>
                        <m:r>
                          <a:rPr lang="en-US" sz="1100" i="1">
                            <a:solidFill>
                              <a:srgbClr val="D28A14"/>
                            </a:solidFill>
                            <a:latin typeface="Cambria Math"/>
                          </a:rPr>
                          <m:t>/</m:t>
                        </m:r>
                        <m:r>
                          <a:rPr lang="en-US" sz="1100" i="1">
                            <a:solidFill>
                              <a:srgbClr val="D28A14"/>
                            </a:solidFill>
                            <a:latin typeface="Cambria Math"/>
                          </a:rPr>
                          <m:t>𝑑𝑖𝑣</m:t>
                        </m:r>
                      </m:oMath>
                    </m:oMathPara>
                  </a14:m>
                  <a:endParaRPr lang="en-US" sz="1100" dirty="0">
                    <a:solidFill>
                      <a:srgbClr val="D28A14"/>
                    </a:solidFill>
                  </a:endParaRPr>
                </a:p>
              </p:txBody>
            </p:sp>
          </mc:Choice>
          <mc:Fallback xmlns="">
            <p:sp>
              <p:nvSpPr>
                <p:cNvPr id="592" name="TextBox 591"/>
                <p:cNvSpPr txBox="1">
                  <a:spLocks noRot="1" noChangeAspect="1" noMove="1" noResize="1" noEditPoints="1" noAdjustHandles="1" noChangeArrowheads="1" noChangeShapeType="1" noTextEdit="1"/>
                </p:cNvSpPr>
                <p:nvPr/>
              </p:nvSpPr>
              <p:spPr>
                <a:xfrm>
                  <a:off x="456247" y="2629688"/>
                  <a:ext cx="807533" cy="261610"/>
                </a:xfrm>
                <a:prstGeom prst="rect">
                  <a:avLst/>
                </a:prstGeom>
                <a:blipFill rotWithShape="1">
                  <a:blip r:embed="rId7"/>
                  <a:stretch>
                    <a:fillRect b="-4651"/>
                  </a:stretch>
                </a:blipFill>
              </p:spPr>
              <p:txBody>
                <a:bodyPr/>
                <a:lstStyle/>
                <a:p>
                  <a:r>
                    <a:rPr lang="en-US">
                      <a:noFill/>
                    </a:rPr>
                    <a:t> </a:t>
                  </a:r>
                </a:p>
              </p:txBody>
            </p:sp>
          </mc:Fallback>
        </mc:AlternateContent>
        <p:sp>
          <p:nvSpPr>
            <p:cNvPr id="594" name="TextBox 593"/>
            <p:cNvSpPr txBox="1"/>
            <p:nvPr/>
          </p:nvSpPr>
          <p:spPr>
            <a:xfrm>
              <a:off x="2329723" y="2413567"/>
              <a:ext cx="920784" cy="261610"/>
            </a:xfrm>
            <a:prstGeom prst="rect">
              <a:avLst/>
            </a:prstGeom>
            <a:noFill/>
          </p:spPr>
          <p:txBody>
            <a:bodyPr wrap="square" rtlCol="0">
              <a:spAutoFit/>
            </a:bodyPr>
            <a:lstStyle/>
            <a:p>
              <a:r>
                <a:rPr lang="en-US" sz="1100" dirty="0">
                  <a:solidFill>
                    <a:srgbClr val="005DA2"/>
                  </a:solidFill>
                </a:rPr>
                <a:t>100V/div</a:t>
              </a:r>
            </a:p>
          </p:txBody>
        </p:sp>
        <p:grpSp>
          <p:nvGrpSpPr>
            <p:cNvPr id="10" name="Group 9"/>
            <p:cNvGrpSpPr/>
            <p:nvPr/>
          </p:nvGrpSpPr>
          <p:grpSpPr>
            <a:xfrm>
              <a:off x="1120400" y="2349686"/>
              <a:ext cx="701005" cy="661412"/>
              <a:chOff x="4023056" y="4781426"/>
              <a:chExt cx="701005" cy="642316"/>
            </a:xfrm>
          </p:grpSpPr>
          <p:cxnSp>
            <p:nvCxnSpPr>
              <p:cNvPr id="585" name="Straight Connector 584"/>
              <p:cNvCxnSpPr/>
              <p:nvPr/>
            </p:nvCxnSpPr>
            <p:spPr bwMode="auto">
              <a:xfrm>
                <a:off x="4100950" y="5423740"/>
                <a:ext cx="623111" cy="0"/>
              </a:xfrm>
              <a:prstGeom prst="line">
                <a:avLst/>
              </a:prstGeom>
              <a:noFill/>
              <a:ln w="9525" cap="flat" cmpd="sng" algn="ctr">
                <a:solidFill>
                  <a:srgbClr val="FF0000"/>
                </a:solidFill>
                <a:prstDash val="solid"/>
                <a:round/>
                <a:headEnd type="none" w="med" len="med"/>
                <a:tailEnd type="none"/>
              </a:ln>
              <a:effectLst/>
            </p:spPr>
          </p:cxnSp>
          <p:cxnSp>
            <p:nvCxnSpPr>
              <p:cNvPr id="588" name="Straight Connector 587"/>
              <p:cNvCxnSpPr/>
              <p:nvPr/>
            </p:nvCxnSpPr>
            <p:spPr bwMode="auto">
              <a:xfrm>
                <a:off x="4023056" y="4781426"/>
                <a:ext cx="406565" cy="1"/>
              </a:xfrm>
              <a:prstGeom prst="line">
                <a:avLst/>
              </a:prstGeom>
              <a:noFill/>
              <a:ln w="9525" cap="flat" cmpd="sng" algn="ctr">
                <a:solidFill>
                  <a:srgbClr val="FF0000"/>
                </a:solidFill>
                <a:prstDash val="solid"/>
                <a:round/>
                <a:headEnd type="none" w="med" len="med"/>
                <a:tailEnd type="none"/>
              </a:ln>
              <a:effectLst/>
            </p:spPr>
          </p:cxnSp>
          <p:cxnSp>
            <p:nvCxnSpPr>
              <p:cNvPr id="590" name="Straight Arrow Connector 589"/>
              <p:cNvCxnSpPr>
                <a:cxnSpLocks/>
              </p:cNvCxnSpPr>
              <p:nvPr/>
            </p:nvCxnSpPr>
            <p:spPr bwMode="auto">
              <a:xfrm flipH="1" flipV="1">
                <a:off x="4222093" y="4786039"/>
                <a:ext cx="1" cy="637703"/>
              </a:xfrm>
              <a:prstGeom prst="straightConnector1">
                <a:avLst/>
              </a:prstGeom>
              <a:noFill/>
              <a:ln w="9525" cap="flat" cmpd="sng" algn="ctr">
                <a:solidFill>
                  <a:srgbClr val="FF0000"/>
                </a:solidFill>
                <a:prstDash val="solid"/>
                <a:round/>
                <a:headEnd type="triangle" w="med" len="med"/>
                <a:tailEnd type="triangle"/>
              </a:ln>
              <a:effectLst/>
            </p:spPr>
          </p:cxnSp>
        </p:grpSp>
      </p:grpSp>
      <p:grpSp>
        <p:nvGrpSpPr>
          <p:cNvPr id="18" name="Group 17"/>
          <p:cNvGrpSpPr/>
          <p:nvPr/>
        </p:nvGrpSpPr>
        <p:grpSpPr>
          <a:xfrm>
            <a:off x="1812424" y="4229047"/>
            <a:ext cx="1181319" cy="430887"/>
            <a:chOff x="1812424" y="4208727"/>
            <a:chExt cx="1181319" cy="430887"/>
          </a:xfrm>
        </p:grpSpPr>
        <p:sp>
          <p:nvSpPr>
            <p:cNvPr id="99" name="TextBox 98"/>
            <p:cNvSpPr txBox="1"/>
            <p:nvPr/>
          </p:nvSpPr>
          <p:spPr bwMode="auto">
            <a:xfrm>
              <a:off x="2032221" y="4208727"/>
              <a:ext cx="96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400" b="1" kern="0" dirty="0">
                  <a:latin typeface="Arial Narrow" panose="020B0606020202030204" pitchFamily="34" charset="0"/>
                  <a:ea typeface="宋体" charset="0"/>
                  <a:cs typeface="宋体" charset="0"/>
                </a:rPr>
                <a:t>Parasitic diode</a:t>
              </a:r>
            </a:p>
          </p:txBody>
        </p:sp>
        <p:cxnSp>
          <p:nvCxnSpPr>
            <p:cNvPr id="9" name="Curved Connector 8"/>
            <p:cNvCxnSpPr/>
            <p:nvPr/>
          </p:nvCxnSpPr>
          <p:spPr>
            <a:xfrm rot="10800000">
              <a:off x="1812424" y="4316555"/>
              <a:ext cx="344702" cy="149624"/>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7" name="Group 53"/>
          <p:cNvGrpSpPr>
            <a:grpSpLocks/>
          </p:cNvGrpSpPr>
          <p:nvPr/>
        </p:nvGrpSpPr>
        <p:grpSpPr bwMode="auto">
          <a:xfrm>
            <a:off x="1231866" y="4183913"/>
            <a:ext cx="255742" cy="325571"/>
            <a:chOff x="4073" y="8677"/>
            <a:chExt cx="506" cy="891"/>
          </a:xfrm>
        </p:grpSpPr>
        <p:sp>
          <p:nvSpPr>
            <p:cNvPr id="414" name="AutoShape 54"/>
            <p:cNvSpPr>
              <a:spLocks noChangeAspect="1" noChangeArrowheads="1"/>
            </p:cNvSpPr>
            <p:nvPr/>
          </p:nvSpPr>
          <p:spPr bwMode="auto">
            <a:xfrm rot="16200000" flipH="1">
              <a:off x="4455" y="9125"/>
              <a:ext cx="26" cy="29"/>
            </a:xfrm>
            <a:prstGeom prst="triangle">
              <a:avLst>
                <a:gd name="adj" fmla="val 49995"/>
              </a:avLst>
            </a:prstGeom>
            <a:solidFill>
              <a:srgbClr val="000000"/>
            </a:solidFill>
            <a:ln w="44450">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5" name="Line 55"/>
            <p:cNvSpPr>
              <a:spLocks noChangeAspect="1" noChangeShapeType="1"/>
            </p:cNvSpPr>
            <p:nvPr/>
          </p:nvSpPr>
          <p:spPr bwMode="auto">
            <a:xfrm>
              <a:off x="4282" y="8967"/>
              <a:ext cx="0" cy="369"/>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6" name="Line 56"/>
            <p:cNvSpPr>
              <a:spLocks noChangeAspect="1" noChangeShapeType="1"/>
            </p:cNvSpPr>
            <p:nvPr/>
          </p:nvSpPr>
          <p:spPr bwMode="auto">
            <a:xfrm>
              <a:off x="4381" y="8901"/>
              <a:ext cx="0" cy="127"/>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7" name="Line 57"/>
            <p:cNvSpPr>
              <a:spLocks noChangeAspect="1" noChangeShapeType="1"/>
            </p:cNvSpPr>
            <p:nvPr/>
          </p:nvSpPr>
          <p:spPr bwMode="auto">
            <a:xfrm>
              <a:off x="4381" y="9088"/>
              <a:ext cx="0" cy="123"/>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8" name="Line 58"/>
            <p:cNvSpPr>
              <a:spLocks noChangeAspect="1" noChangeShapeType="1"/>
            </p:cNvSpPr>
            <p:nvPr/>
          </p:nvSpPr>
          <p:spPr bwMode="auto">
            <a:xfrm>
              <a:off x="4381" y="9270"/>
              <a:ext cx="0" cy="125"/>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9" name="Line 59"/>
            <p:cNvSpPr>
              <a:spLocks noChangeAspect="1" noChangeShapeType="1"/>
            </p:cNvSpPr>
            <p:nvPr/>
          </p:nvSpPr>
          <p:spPr bwMode="auto">
            <a:xfrm>
              <a:off x="4381" y="8967"/>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0" name="Line 60"/>
            <p:cNvSpPr>
              <a:spLocks noChangeShapeType="1"/>
            </p:cNvSpPr>
            <p:nvPr/>
          </p:nvSpPr>
          <p:spPr bwMode="auto">
            <a:xfrm flipV="1">
              <a:off x="4578" y="8677"/>
              <a:ext cx="0" cy="327"/>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1" name="Line 61"/>
            <p:cNvSpPr>
              <a:spLocks noChangeShapeType="1"/>
            </p:cNvSpPr>
            <p:nvPr/>
          </p:nvSpPr>
          <p:spPr bwMode="auto">
            <a:xfrm>
              <a:off x="4578" y="9105"/>
              <a:ext cx="0" cy="463"/>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2" name="Line 62"/>
            <p:cNvSpPr>
              <a:spLocks noChangeAspect="1" noChangeShapeType="1"/>
            </p:cNvSpPr>
            <p:nvPr/>
          </p:nvSpPr>
          <p:spPr bwMode="auto">
            <a:xfrm>
              <a:off x="4381" y="9336"/>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23" name="Line 64"/>
            <p:cNvSpPr>
              <a:spLocks noChangeAspect="1" noChangeShapeType="1"/>
            </p:cNvSpPr>
            <p:nvPr/>
          </p:nvSpPr>
          <p:spPr bwMode="auto">
            <a:xfrm>
              <a:off x="4454" y="9139"/>
              <a:ext cx="125" cy="2"/>
            </a:xfrm>
            <a:prstGeom prst="line">
              <a:avLst/>
            </a:prstGeom>
            <a:noFill/>
            <a:ln w="444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24" name="Line 59"/>
            <p:cNvSpPr>
              <a:spLocks noChangeAspect="1" noChangeShapeType="1"/>
            </p:cNvSpPr>
            <p:nvPr/>
          </p:nvSpPr>
          <p:spPr bwMode="auto">
            <a:xfrm>
              <a:off x="4073" y="9149"/>
              <a:ext cx="197" cy="0"/>
            </a:xfrm>
            <a:prstGeom prst="line">
              <a:avLst/>
            </a:prstGeom>
            <a:noFill/>
            <a:ln w="44450">
              <a:solidFill>
                <a:schemeClr val="tx1"/>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grpSp>
      <p:sp>
        <p:nvSpPr>
          <p:cNvPr id="458" name="Isosceles Triangle 457"/>
          <p:cNvSpPr/>
          <p:nvPr/>
        </p:nvSpPr>
        <p:spPr>
          <a:xfrm rot="10800000">
            <a:off x="1392152" y="4611067"/>
            <a:ext cx="193514" cy="86483"/>
          </a:xfrm>
          <a:prstGeom prst="triangle">
            <a:avLst/>
          </a:prstGeom>
          <a:noFill/>
          <a:ln w="28575">
            <a:solidFill>
              <a:srgbClr val="FF0000"/>
            </a:solidFill>
            <a:round/>
            <a:headEnd/>
            <a:tailEnd/>
          </a:ln>
        </p:spPr>
        <p:txBody>
          <a:bodyPr vert="horz" wrap="square" lIns="91372" tIns="45690" rIns="91372" bIns="45690" numCol="1" anchor="ctr" anchorCtr="0" compatLnSpc="1">
            <a:prstTxWarp prst="textNoShape">
              <a:avLst/>
            </a:prstTxWarp>
          </a:bodyPr>
          <a:lstStyle/>
          <a:p>
            <a:endParaRPr lang="en-US" sz="1600" dirty="0">
              <a:solidFill>
                <a:srgbClr val="000000"/>
              </a:solidFill>
            </a:endParaRPr>
          </a:p>
        </p:txBody>
      </p:sp>
      <p:cxnSp>
        <p:nvCxnSpPr>
          <p:cNvPr id="401" name="Straight Connector 39"/>
          <p:cNvCxnSpPr/>
          <p:nvPr/>
        </p:nvCxnSpPr>
        <p:spPr bwMode="auto">
          <a:xfrm>
            <a:off x="1460572" y="3980414"/>
            <a:ext cx="268704" cy="0"/>
          </a:xfrm>
          <a:prstGeom prst="line">
            <a:avLst/>
          </a:prstGeom>
          <a:noFill/>
          <a:ln w="28575" cap="flat" cmpd="sng" algn="ctr">
            <a:solidFill>
              <a:schemeClr val="tx1"/>
            </a:solidFill>
            <a:prstDash val="solid"/>
            <a:round/>
            <a:headEnd type="none" w="med" len="med"/>
            <a:tailEnd type="none"/>
          </a:ln>
          <a:effectLst/>
        </p:spPr>
      </p:cxnSp>
      <p:cxnSp>
        <p:nvCxnSpPr>
          <p:cNvPr id="402" name="Straight Connector 39"/>
          <p:cNvCxnSpPr/>
          <p:nvPr/>
        </p:nvCxnSpPr>
        <p:spPr bwMode="auto">
          <a:xfrm flipV="1">
            <a:off x="1486381" y="3387814"/>
            <a:ext cx="0" cy="126565"/>
          </a:xfrm>
          <a:prstGeom prst="line">
            <a:avLst/>
          </a:prstGeom>
          <a:noFill/>
          <a:ln w="28575" cap="flat" cmpd="sng" algn="ctr">
            <a:solidFill>
              <a:srgbClr val="FF0000"/>
            </a:solidFill>
            <a:prstDash val="solid"/>
            <a:round/>
            <a:headEnd type="none" w="med" len="med"/>
            <a:tailEnd type="none"/>
          </a:ln>
          <a:effectLst/>
        </p:spPr>
      </p:cxnSp>
      <p:sp>
        <p:nvSpPr>
          <p:cNvPr id="403" name="Oval 402"/>
          <p:cNvSpPr/>
          <p:nvPr/>
        </p:nvSpPr>
        <p:spPr bwMode="auto">
          <a:xfrm>
            <a:off x="1440861" y="4466681"/>
            <a:ext cx="94046" cy="70535"/>
          </a:xfrm>
          <a:prstGeom prst="ellipse">
            <a:avLst/>
          </a:prstGeom>
          <a:solidFill>
            <a:schemeClr val="tx1"/>
          </a:solidFill>
          <a:ln w="28575" cap="flat" cmpd="sng" algn="ctr">
            <a:solidFill>
              <a:schemeClr val="tx1"/>
            </a:solidFill>
            <a:prstDash val="solid"/>
            <a:round/>
            <a:headEnd type="none" w="med" len="med"/>
            <a:tailEnd type="triangle" w="med" len="lg"/>
          </a:ln>
          <a:effectLst/>
        </p:spPr>
        <p:txBody>
          <a:bodyPr lIns="91372" tIns="45690" rIns="91372" bIns="45690" rtlCol="0" anchor="ctr"/>
          <a:lstStyle/>
          <a:p>
            <a:pPr algn="ctr"/>
            <a:endParaRPr lang="en-US" sz="1600" dirty="0">
              <a:solidFill>
                <a:srgbClr val="000000"/>
              </a:solidFill>
            </a:endParaRPr>
          </a:p>
        </p:txBody>
      </p:sp>
      <p:cxnSp>
        <p:nvCxnSpPr>
          <p:cNvPr id="404" name="Straight Connector 39"/>
          <p:cNvCxnSpPr/>
          <p:nvPr/>
        </p:nvCxnSpPr>
        <p:spPr bwMode="auto">
          <a:xfrm flipV="1">
            <a:off x="1486206" y="4511492"/>
            <a:ext cx="0" cy="91440"/>
          </a:xfrm>
          <a:prstGeom prst="line">
            <a:avLst/>
          </a:prstGeom>
          <a:noFill/>
          <a:ln w="28575" cap="flat" cmpd="sng" algn="ctr">
            <a:solidFill>
              <a:srgbClr val="FF0000"/>
            </a:solidFill>
            <a:prstDash val="solid"/>
            <a:round/>
            <a:headEnd type="none" w="med" len="med"/>
            <a:tailEnd type="none"/>
          </a:ln>
          <a:effectLst/>
        </p:spPr>
      </p:cxnSp>
      <p:cxnSp>
        <p:nvCxnSpPr>
          <p:cNvPr id="405" name="Straight Connector 39"/>
          <p:cNvCxnSpPr/>
          <p:nvPr/>
        </p:nvCxnSpPr>
        <p:spPr bwMode="auto">
          <a:xfrm flipV="1">
            <a:off x="1486381" y="3758925"/>
            <a:ext cx="0" cy="480060"/>
          </a:xfrm>
          <a:prstGeom prst="line">
            <a:avLst/>
          </a:prstGeom>
          <a:noFill/>
          <a:ln w="28575" cap="flat" cmpd="sng" algn="ctr">
            <a:solidFill>
              <a:srgbClr val="FF0000"/>
            </a:solidFill>
            <a:prstDash val="solid"/>
            <a:round/>
            <a:headEnd type="none" w="med" len="med"/>
            <a:tailEnd type="none"/>
          </a:ln>
          <a:effectLst/>
        </p:spPr>
      </p:cxnSp>
      <p:sp>
        <p:nvSpPr>
          <p:cNvPr id="408" name="Line 65"/>
          <p:cNvSpPr>
            <a:spLocks noChangeAspect="1" noChangeShapeType="1"/>
          </p:cNvSpPr>
          <p:nvPr/>
        </p:nvSpPr>
        <p:spPr bwMode="auto">
          <a:xfrm>
            <a:off x="1481251" y="4225116"/>
            <a:ext cx="184999" cy="0"/>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09" name="Group 66"/>
          <p:cNvGrpSpPr>
            <a:grpSpLocks/>
          </p:cNvGrpSpPr>
          <p:nvPr/>
        </p:nvGrpSpPr>
        <p:grpSpPr bwMode="auto">
          <a:xfrm>
            <a:off x="1595989" y="4220688"/>
            <a:ext cx="117731" cy="271388"/>
            <a:chOff x="4789" y="8751"/>
            <a:chExt cx="239" cy="733"/>
          </a:xfrm>
        </p:grpSpPr>
        <p:sp>
          <p:nvSpPr>
            <p:cNvPr id="411" name="AutoShape 68"/>
            <p:cNvSpPr>
              <a:spLocks noChangeAspect="1" noChangeArrowheads="1"/>
            </p:cNvSpPr>
            <p:nvPr/>
          </p:nvSpPr>
          <p:spPr bwMode="auto">
            <a:xfrm>
              <a:off x="4789" y="9077"/>
              <a:ext cx="228" cy="177"/>
            </a:xfrm>
            <a:prstGeom prst="triangle">
              <a:avLst>
                <a:gd name="adj" fmla="val 49995"/>
              </a:avLst>
            </a:prstGeom>
            <a:solidFill>
              <a:schemeClr val="bg1"/>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12" name="Line 71"/>
            <p:cNvSpPr>
              <a:spLocks noChangeAspect="1" noChangeShapeType="1"/>
            </p:cNvSpPr>
            <p:nvPr/>
          </p:nvSpPr>
          <p:spPr bwMode="auto">
            <a:xfrm rot="16200000">
              <a:off x="4909" y="8927"/>
              <a:ext cx="0" cy="238"/>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13" name="Line 72"/>
            <p:cNvSpPr>
              <a:spLocks noChangeAspect="1" noChangeShapeType="1"/>
            </p:cNvSpPr>
            <p:nvPr/>
          </p:nvSpPr>
          <p:spPr bwMode="auto">
            <a:xfrm>
              <a:off x="4900" y="8751"/>
              <a:ext cx="0" cy="733"/>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grpSp>
      <p:sp>
        <p:nvSpPr>
          <p:cNvPr id="410" name="Line 73"/>
          <p:cNvSpPr>
            <a:spLocks noChangeAspect="1" noChangeShapeType="1"/>
          </p:cNvSpPr>
          <p:nvPr/>
        </p:nvSpPr>
        <p:spPr bwMode="auto">
          <a:xfrm>
            <a:off x="1481227" y="4497304"/>
            <a:ext cx="173624" cy="645"/>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26" name="Group 53"/>
          <p:cNvGrpSpPr>
            <a:grpSpLocks/>
          </p:cNvGrpSpPr>
          <p:nvPr/>
        </p:nvGrpSpPr>
        <p:grpSpPr bwMode="auto">
          <a:xfrm>
            <a:off x="1231866" y="3439599"/>
            <a:ext cx="255742" cy="325571"/>
            <a:chOff x="4073" y="8677"/>
            <a:chExt cx="506" cy="891"/>
          </a:xfrm>
        </p:grpSpPr>
        <p:sp>
          <p:nvSpPr>
            <p:cNvPr id="433" name="AutoShape 54"/>
            <p:cNvSpPr>
              <a:spLocks noChangeAspect="1" noChangeArrowheads="1"/>
            </p:cNvSpPr>
            <p:nvPr/>
          </p:nvSpPr>
          <p:spPr bwMode="auto">
            <a:xfrm rot="16200000" flipH="1">
              <a:off x="4455" y="9125"/>
              <a:ext cx="26" cy="29"/>
            </a:xfrm>
            <a:prstGeom prst="triangle">
              <a:avLst>
                <a:gd name="adj" fmla="val 49995"/>
              </a:avLst>
            </a:prstGeom>
            <a:solidFill>
              <a:srgbClr val="000000"/>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4" name="Line 55"/>
            <p:cNvSpPr>
              <a:spLocks noChangeAspect="1" noChangeShapeType="1"/>
            </p:cNvSpPr>
            <p:nvPr/>
          </p:nvSpPr>
          <p:spPr bwMode="auto">
            <a:xfrm>
              <a:off x="4282" y="8967"/>
              <a:ext cx="0" cy="369"/>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5" name="Line 56"/>
            <p:cNvSpPr>
              <a:spLocks noChangeAspect="1" noChangeShapeType="1"/>
            </p:cNvSpPr>
            <p:nvPr/>
          </p:nvSpPr>
          <p:spPr bwMode="auto">
            <a:xfrm>
              <a:off x="4381" y="8901"/>
              <a:ext cx="0" cy="127"/>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6" name="Line 57"/>
            <p:cNvSpPr>
              <a:spLocks noChangeAspect="1" noChangeShapeType="1"/>
            </p:cNvSpPr>
            <p:nvPr/>
          </p:nvSpPr>
          <p:spPr bwMode="auto">
            <a:xfrm>
              <a:off x="4381" y="9088"/>
              <a:ext cx="0" cy="123"/>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7" name="Line 58"/>
            <p:cNvSpPr>
              <a:spLocks noChangeAspect="1" noChangeShapeType="1"/>
            </p:cNvSpPr>
            <p:nvPr/>
          </p:nvSpPr>
          <p:spPr bwMode="auto">
            <a:xfrm>
              <a:off x="4381" y="9270"/>
              <a:ext cx="0" cy="125"/>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8" name="Line 59"/>
            <p:cNvSpPr>
              <a:spLocks noChangeAspect="1" noChangeShapeType="1"/>
            </p:cNvSpPr>
            <p:nvPr/>
          </p:nvSpPr>
          <p:spPr bwMode="auto">
            <a:xfrm>
              <a:off x="4381" y="8967"/>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9" name="Line 60"/>
            <p:cNvSpPr>
              <a:spLocks noChangeShapeType="1"/>
            </p:cNvSpPr>
            <p:nvPr/>
          </p:nvSpPr>
          <p:spPr bwMode="auto">
            <a:xfrm flipV="1">
              <a:off x="4578" y="8677"/>
              <a:ext cx="0" cy="327"/>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0" name="Line 61"/>
            <p:cNvSpPr>
              <a:spLocks noChangeShapeType="1"/>
            </p:cNvSpPr>
            <p:nvPr/>
          </p:nvSpPr>
          <p:spPr bwMode="auto">
            <a:xfrm>
              <a:off x="4578" y="9105"/>
              <a:ext cx="0" cy="463"/>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1" name="Line 62"/>
            <p:cNvSpPr>
              <a:spLocks noChangeAspect="1" noChangeShapeType="1"/>
            </p:cNvSpPr>
            <p:nvPr/>
          </p:nvSpPr>
          <p:spPr bwMode="auto">
            <a:xfrm>
              <a:off x="4381" y="9336"/>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42" name="Line 64"/>
            <p:cNvSpPr>
              <a:spLocks noChangeAspect="1" noChangeShapeType="1"/>
            </p:cNvSpPr>
            <p:nvPr/>
          </p:nvSpPr>
          <p:spPr bwMode="auto">
            <a:xfrm>
              <a:off x="4454" y="9139"/>
              <a:ext cx="125" cy="2"/>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43" name="Line 59"/>
            <p:cNvSpPr>
              <a:spLocks noChangeAspect="1" noChangeShapeType="1"/>
            </p:cNvSpPr>
            <p:nvPr/>
          </p:nvSpPr>
          <p:spPr bwMode="auto">
            <a:xfrm>
              <a:off x="4073" y="9149"/>
              <a:ext cx="197" cy="0"/>
            </a:xfrm>
            <a:prstGeom prst="line">
              <a:avLst/>
            </a:prstGeom>
            <a:noFill/>
            <a:ln w="44450">
              <a:solidFill>
                <a:srgbClr val="FF0000"/>
              </a:solidFill>
              <a:round/>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grpSp>
      <p:sp>
        <p:nvSpPr>
          <p:cNvPr id="427" name="Line 65"/>
          <p:cNvSpPr>
            <a:spLocks noChangeAspect="1" noChangeShapeType="1"/>
          </p:cNvSpPr>
          <p:nvPr/>
        </p:nvSpPr>
        <p:spPr bwMode="auto">
          <a:xfrm>
            <a:off x="1481232" y="3480802"/>
            <a:ext cx="173623" cy="0"/>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28" name="Group 66"/>
          <p:cNvGrpSpPr>
            <a:grpSpLocks/>
          </p:cNvGrpSpPr>
          <p:nvPr/>
        </p:nvGrpSpPr>
        <p:grpSpPr bwMode="auto">
          <a:xfrm>
            <a:off x="1611592" y="3470793"/>
            <a:ext cx="117731" cy="271388"/>
            <a:chOff x="4789" y="8751"/>
            <a:chExt cx="239" cy="733"/>
          </a:xfrm>
        </p:grpSpPr>
        <p:sp>
          <p:nvSpPr>
            <p:cNvPr id="430" name="AutoShape 68"/>
            <p:cNvSpPr>
              <a:spLocks noChangeAspect="1" noChangeArrowheads="1"/>
            </p:cNvSpPr>
            <p:nvPr/>
          </p:nvSpPr>
          <p:spPr bwMode="auto">
            <a:xfrm>
              <a:off x="4789" y="9077"/>
              <a:ext cx="228" cy="177"/>
            </a:xfrm>
            <a:prstGeom prst="triangle">
              <a:avLst>
                <a:gd name="adj" fmla="val 49995"/>
              </a:avLst>
            </a:prstGeom>
            <a:solidFill>
              <a:schemeClr val="bg1"/>
            </a:solidFill>
            <a:ln w="4445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en-US" sz="1600" dirty="0">
                <a:solidFill>
                  <a:srgbClr val="000000"/>
                </a:solidFill>
              </a:endParaRPr>
            </a:p>
          </p:txBody>
        </p:sp>
        <p:sp>
          <p:nvSpPr>
            <p:cNvPr id="431" name="Line 71"/>
            <p:cNvSpPr>
              <a:spLocks noChangeAspect="1" noChangeShapeType="1"/>
            </p:cNvSpPr>
            <p:nvPr/>
          </p:nvSpPr>
          <p:spPr bwMode="auto">
            <a:xfrm rot="16200000">
              <a:off x="4909" y="8927"/>
              <a:ext cx="0" cy="238"/>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sp>
          <p:nvSpPr>
            <p:cNvPr id="432" name="Line 72"/>
            <p:cNvSpPr>
              <a:spLocks noChangeAspect="1" noChangeShapeType="1"/>
            </p:cNvSpPr>
            <p:nvPr/>
          </p:nvSpPr>
          <p:spPr bwMode="auto">
            <a:xfrm>
              <a:off x="4900" y="8751"/>
              <a:ext cx="0" cy="733"/>
            </a:xfrm>
            <a:prstGeom prst="line">
              <a:avLst/>
            </a:prstGeom>
            <a:noFill/>
            <a:ln w="444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600" dirty="0">
                <a:solidFill>
                  <a:srgbClr val="000000"/>
                </a:solidFill>
              </a:endParaRPr>
            </a:p>
          </p:txBody>
        </p:sp>
      </p:grpSp>
      <p:sp>
        <p:nvSpPr>
          <p:cNvPr id="429" name="Line 73"/>
          <p:cNvSpPr>
            <a:spLocks noChangeAspect="1" noChangeShapeType="1"/>
          </p:cNvSpPr>
          <p:nvPr/>
        </p:nvSpPr>
        <p:spPr bwMode="auto">
          <a:xfrm>
            <a:off x="1481232" y="3729646"/>
            <a:ext cx="173623" cy="645"/>
          </a:xfrm>
          <a:prstGeom prst="line">
            <a:avLst/>
          </a:prstGeom>
          <a:noFill/>
          <a:ln w="44450">
            <a:solidFill>
              <a:srgbClr val="FF0000"/>
            </a:solidFill>
            <a:round/>
            <a:headEnd/>
            <a:tailEnd/>
          </a:ln>
        </p:spPr>
        <p:txBody>
          <a:bodyPr vert="horz" wrap="square" lIns="91372" tIns="45690" rIns="91372" bIns="45690" numCol="1" anchor="t" anchorCtr="0" compatLnSpc="1">
            <a:prstTxWarp prst="textNoShape">
              <a:avLst/>
            </a:prstTxWarp>
          </a:bodyPr>
          <a:lstStyle/>
          <a:p>
            <a:endParaRPr lang="en-US" sz="1600" dirty="0">
              <a:solidFill>
                <a:srgbClr val="000000"/>
              </a:solidFill>
            </a:endParaRPr>
          </a:p>
        </p:txBody>
      </p:sp>
      <p:grpSp>
        <p:nvGrpSpPr>
          <p:cNvPr id="445" name="Group 127"/>
          <p:cNvGrpSpPr>
            <a:grpSpLocks/>
          </p:cNvGrpSpPr>
          <p:nvPr/>
        </p:nvGrpSpPr>
        <p:grpSpPr bwMode="auto">
          <a:xfrm rot="16200000">
            <a:off x="1927812" y="3750950"/>
            <a:ext cx="57258" cy="401371"/>
            <a:chOff x="4020" y="2730"/>
            <a:chExt cx="195" cy="1152"/>
          </a:xfrm>
        </p:grpSpPr>
        <p:grpSp>
          <p:nvGrpSpPr>
            <p:cNvPr id="448" name="Group 128"/>
            <p:cNvGrpSpPr>
              <a:grpSpLocks/>
            </p:cNvGrpSpPr>
            <p:nvPr/>
          </p:nvGrpSpPr>
          <p:grpSpPr bwMode="auto">
            <a:xfrm>
              <a:off x="4020" y="2730"/>
              <a:ext cx="195" cy="384"/>
              <a:chOff x="4020" y="2730"/>
              <a:chExt cx="1440" cy="2835"/>
            </a:xfrm>
          </p:grpSpPr>
          <p:sp>
            <p:nvSpPr>
              <p:cNvPr id="455" name="Arc 129"/>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6" name="Arc 130"/>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nvGrpSpPr>
            <p:cNvPr id="449" name="Group 131"/>
            <p:cNvGrpSpPr>
              <a:grpSpLocks/>
            </p:cNvGrpSpPr>
            <p:nvPr/>
          </p:nvGrpSpPr>
          <p:grpSpPr bwMode="auto">
            <a:xfrm>
              <a:off x="4020" y="3114"/>
              <a:ext cx="195" cy="384"/>
              <a:chOff x="4020" y="2730"/>
              <a:chExt cx="1440" cy="2835"/>
            </a:xfrm>
          </p:grpSpPr>
          <p:sp>
            <p:nvSpPr>
              <p:cNvPr id="453" name="Arc 132"/>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4" name="Arc 133"/>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nvGrpSpPr>
            <p:cNvPr id="450" name="Group 134"/>
            <p:cNvGrpSpPr>
              <a:grpSpLocks/>
            </p:cNvGrpSpPr>
            <p:nvPr/>
          </p:nvGrpSpPr>
          <p:grpSpPr bwMode="auto">
            <a:xfrm>
              <a:off x="4020" y="3498"/>
              <a:ext cx="195" cy="384"/>
              <a:chOff x="4020" y="2730"/>
              <a:chExt cx="1440" cy="2835"/>
            </a:xfrm>
          </p:grpSpPr>
          <p:sp>
            <p:nvSpPr>
              <p:cNvPr id="451" name="Arc 135"/>
              <p:cNvSpPr>
                <a:spLocks/>
              </p:cNvSpPr>
              <p:nvPr/>
            </p:nvSpPr>
            <p:spPr bwMode="auto">
              <a:xfrm>
                <a:off x="4020" y="2730"/>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sp>
            <p:nvSpPr>
              <p:cNvPr id="452" name="Arc 136"/>
              <p:cNvSpPr>
                <a:spLocks/>
              </p:cNvSpPr>
              <p:nvPr/>
            </p:nvSpPr>
            <p:spPr bwMode="auto">
              <a:xfrm rot="5400000">
                <a:off x="4020" y="4125"/>
                <a:ext cx="1440" cy="14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b="1" dirty="0">
                  <a:solidFill>
                    <a:srgbClr val="000000"/>
                  </a:solidFill>
                </a:endParaRPr>
              </a:p>
            </p:txBody>
          </p:sp>
        </p:grpSp>
      </p:grpSp>
      <p:cxnSp>
        <p:nvCxnSpPr>
          <p:cNvPr id="446" name="AutoShape 137"/>
          <p:cNvCxnSpPr>
            <a:cxnSpLocks noChangeShapeType="1"/>
          </p:cNvCxnSpPr>
          <p:nvPr/>
        </p:nvCxnSpPr>
        <p:spPr bwMode="auto">
          <a:xfrm rot="16200000" flipV="1">
            <a:off x="1716476" y="3937096"/>
            <a:ext cx="0" cy="86268"/>
          </a:xfrm>
          <a:prstGeom prst="straightConnector1">
            <a:avLst/>
          </a:prstGeom>
          <a:noFill/>
          <a:ln w="28575">
            <a:solidFill>
              <a:schemeClr val="tx1"/>
            </a:solidFill>
            <a:round/>
            <a:headEnd type="none" w="lg" len="med"/>
            <a:tailEnd type="none" w="lg" len="med"/>
          </a:ln>
        </p:spPr>
      </p:cxnSp>
      <p:cxnSp>
        <p:nvCxnSpPr>
          <p:cNvPr id="447" name="AutoShape 138"/>
          <p:cNvCxnSpPr>
            <a:cxnSpLocks noChangeShapeType="1"/>
          </p:cNvCxnSpPr>
          <p:nvPr/>
        </p:nvCxnSpPr>
        <p:spPr bwMode="auto">
          <a:xfrm rot="16200000">
            <a:off x="2190376" y="3939966"/>
            <a:ext cx="0" cy="80599"/>
          </a:xfrm>
          <a:prstGeom prst="straightConnector1">
            <a:avLst/>
          </a:prstGeom>
          <a:noFill/>
          <a:ln w="28575">
            <a:solidFill>
              <a:schemeClr val="tx1"/>
            </a:solidFill>
            <a:round/>
            <a:headEnd/>
            <a:tailEnd/>
          </a:ln>
        </p:spPr>
      </p:cxnSp>
      <p:cxnSp>
        <p:nvCxnSpPr>
          <p:cNvPr id="457" name="Straight Connector 39"/>
          <p:cNvCxnSpPr/>
          <p:nvPr/>
        </p:nvCxnSpPr>
        <p:spPr bwMode="auto">
          <a:xfrm>
            <a:off x="2225971" y="3980414"/>
            <a:ext cx="203227" cy="0"/>
          </a:xfrm>
          <a:prstGeom prst="line">
            <a:avLst/>
          </a:prstGeom>
          <a:noFill/>
          <a:ln w="28575" cap="flat" cmpd="sng" algn="ctr">
            <a:solidFill>
              <a:schemeClr val="tx1"/>
            </a:solidFill>
            <a:prstDash val="solid"/>
            <a:round/>
            <a:headEnd type="none" w="med" len="med"/>
            <a:tailEnd type="none"/>
          </a:ln>
          <a:effectLst/>
        </p:spPr>
      </p:cxnSp>
      <p:cxnSp>
        <p:nvCxnSpPr>
          <p:cNvPr id="459" name="Straight Connector 458"/>
          <p:cNvCxnSpPr/>
          <p:nvPr/>
        </p:nvCxnSpPr>
        <p:spPr>
          <a:xfrm>
            <a:off x="1401088" y="3377697"/>
            <a:ext cx="163807" cy="0"/>
          </a:xfrm>
          <a:prstGeom prst="line">
            <a:avLst/>
          </a:prstGeom>
          <a:noFill/>
          <a:ln w="28575">
            <a:solidFill>
              <a:srgbClr val="FF0000"/>
            </a:solidFill>
            <a:round/>
            <a:headEnd/>
            <a:tailEnd/>
          </a:ln>
        </p:spPr>
      </p:cxnSp>
      <p:sp>
        <p:nvSpPr>
          <p:cNvPr id="462" name="Oval 461"/>
          <p:cNvSpPr/>
          <p:nvPr/>
        </p:nvSpPr>
        <p:spPr bwMode="auto">
          <a:xfrm>
            <a:off x="2377252" y="3951635"/>
            <a:ext cx="103878" cy="77909"/>
          </a:xfrm>
          <a:prstGeom prst="ellipse">
            <a:avLst/>
          </a:prstGeom>
          <a:solidFill>
            <a:schemeClr val="bg1"/>
          </a:solidFill>
          <a:ln w="28575" cap="flat" cmpd="sng" algn="ctr">
            <a:solidFill>
              <a:schemeClr val="tx1"/>
            </a:solidFill>
            <a:prstDash val="solid"/>
            <a:round/>
            <a:headEnd type="none" w="med" len="med"/>
            <a:tailEnd type="triangle" w="med" len="lg"/>
          </a:ln>
          <a:effectLst/>
        </p:spPr>
        <p:txBody>
          <a:bodyPr lIns="91372" tIns="45690" rIns="91372" bIns="45690" rtlCol="0" anchor="ctr"/>
          <a:lstStyle/>
          <a:p>
            <a:pPr algn="ctr"/>
            <a:endParaRPr lang="en-US" sz="1600" dirty="0">
              <a:solidFill>
                <a:srgbClr val="000000"/>
              </a:solidFill>
            </a:endParaRPr>
          </a:p>
        </p:txBody>
      </p:sp>
      <p:sp>
        <p:nvSpPr>
          <p:cNvPr id="98" name="TextBox 97"/>
          <p:cNvSpPr txBox="1"/>
          <p:nvPr/>
        </p:nvSpPr>
        <p:spPr bwMode="auto">
          <a:xfrm rot="16200000">
            <a:off x="148683" y="3775230"/>
            <a:ext cx="1065052" cy="492443"/>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wrap="square" lIns="0" tIns="0" rIns="0" bIns="0" rtlCol="0" anchor="ctr" anchorCtr="0">
            <a:spAutoFit/>
          </a:bodyPr>
          <a:lstStyle/>
          <a:p>
            <a:pPr algn="ctr" defTabSz="913740" eaLnBrk="0" hangingPunct="0"/>
            <a:r>
              <a:rPr lang="en-US" sz="1600" b="1" kern="0" dirty="0">
                <a:solidFill>
                  <a:srgbClr val="000000"/>
                </a:solidFill>
                <a:latin typeface="Arial Narrow" panose="020B0606020202030204" pitchFamily="34" charset="0"/>
                <a:ea typeface="宋体" charset="0"/>
                <a:cs typeface="宋体" charset="0"/>
              </a:rPr>
              <a:t>H-bridge gate driver</a:t>
            </a:r>
          </a:p>
        </p:txBody>
      </p:sp>
      <p:cxnSp>
        <p:nvCxnSpPr>
          <p:cNvPr id="14" name="Straight Arrow Connector 13"/>
          <p:cNvCxnSpPr/>
          <p:nvPr/>
        </p:nvCxnSpPr>
        <p:spPr>
          <a:xfrm>
            <a:off x="1886134" y="3818059"/>
            <a:ext cx="30424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2243620" y="3711742"/>
            <a:ext cx="267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algn="ctr" defTabSz="913740" eaLnBrk="0" hangingPunct="0"/>
            <a:r>
              <a:rPr lang="en-US" sz="1100" kern="0" dirty="0">
                <a:solidFill>
                  <a:srgbClr val="000000"/>
                </a:solidFill>
                <a:ea typeface="宋体" charset="0"/>
                <a:cs typeface="宋体" charset="0"/>
              </a:rPr>
              <a:t>I</a:t>
            </a:r>
            <a:r>
              <a:rPr lang="en-US" sz="1100" kern="0" baseline="-25000" dirty="0">
                <a:solidFill>
                  <a:srgbClr val="000000"/>
                </a:solidFill>
                <a:ea typeface="宋体" charset="0"/>
                <a:cs typeface="宋体" charset="0"/>
              </a:rPr>
              <a:t>L</a:t>
            </a:r>
          </a:p>
        </p:txBody>
      </p:sp>
      <p:sp>
        <p:nvSpPr>
          <p:cNvPr id="206" name="Oval 205"/>
          <p:cNvSpPr/>
          <p:nvPr/>
        </p:nvSpPr>
        <p:spPr>
          <a:xfrm>
            <a:off x="1444651" y="780147"/>
            <a:ext cx="661499" cy="87665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372" tIns="45690" rIns="91372" bIns="45690" rtlCol="0" anchor="ctr"/>
          <a:lstStyle/>
          <a:p>
            <a:pPr algn="ctr"/>
            <a:endParaRPr lang="en-US" sz="1600" dirty="0"/>
          </a:p>
        </p:txBody>
      </p:sp>
      <p:sp>
        <p:nvSpPr>
          <p:cNvPr id="211" name="TextBox 210"/>
          <p:cNvSpPr txBox="1"/>
          <p:nvPr/>
        </p:nvSpPr>
        <p:spPr>
          <a:xfrm>
            <a:off x="4021861" y="938373"/>
            <a:ext cx="5049982" cy="1015663"/>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600" b="1" dirty="0">
                <a:latin typeface="+mj-lt"/>
              </a:rPr>
              <a:t>Slow down body diode reverse recovery</a:t>
            </a:r>
          </a:p>
          <a:p>
            <a:pPr marL="285750" indent="-285750">
              <a:spcAft>
                <a:spcPts val="600"/>
              </a:spcAft>
              <a:buFont typeface="Arial" panose="020B0604020202020204" pitchFamily="34" charset="0"/>
              <a:buChar char="•"/>
            </a:pPr>
            <a:r>
              <a:rPr lang="en-US" sz="1600" b="1" dirty="0">
                <a:latin typeface="+mj-lt"/>
              </a:rPr>
              <a:t>FET with robust and low </a:t>
            </a:r>
            <a:r>
              <a:rPr lang="en-US" sz="1600" b="1" i="1" dirty="0">
                <a:latin typeface="+mj-lt"/>
              </a:rPr>
              <a:t>Q</a:t>
            </a:r>
            <a:r>
              <a:rPr lang="en-US" sz="1600" b="1" i="1" baseline="-25000" dirty="0">
                <a:latin typeface="+mj-lt"/>
              </a:rPr>
              <a:t>RR</a:t>
            </a:r>
            <a:r>
              <a:rPr lang="en-US" sz="1600" b="1" dirty="0">
                <a:latin typeface="+mj-lt"/>
              </a:rPr>
              <a:t> body diode</a:t>
            </a:r>
          </a:p>
          <a:p>
            <a:pPr marL="285750" indent="-285750">
              <a:spcAft>
                <a:spcPts val="600"/>
              </a:spcAft>
              <a:buFont typeface="Arial" panose="020B0604020202020204" pitchFamily="34" charset="0"/>
              <a:buChar char="•"/>
            </a:pPr>
            <a:r>
              <a:rPr lang="en-US" sz="1600" b="1" dirty="0">
                <a:latin typeface="+mj-lt"/>
              </a:rPr>
              <a:t>Soft switching - ZVS</a:t>
            </a:r>
          </a:p>
        </p:txBody>
      </p:sp>
      <p:graphicFrame>
        <p:nvGraphicFramePr>
          <p:cNvPr id="213" name="Object 212"/>
          <p:cNvGraphicFramePr>
            <a:graphicFrameLocks noChangeAspect="1"/>
          </p:cNvGraphicFramePr>
          <p:nvPr>
            <p:extLst>
              <p:ext uri="{D42A27DB-BD31-4B8C-83A1-F6EECF244321}">
                <p14:modId xmlns:p14="http://schemas.microsoft.com/office/powerpoint/2010/main" val="2214772181"/>
              </p:ext>
            </p:extLst>
          </p:nvPr>
        </p:nvGraphicFramePr>
        <p:xfrm>
          <a:off x="4407131" y="1907299"/>
          <a:ext cx="3381035" cy="2675164"/>
        </p:xfrm>
        <a:graphic>
          <a:graphicData uri="http://schemas.openxmlformats.org/presentationml/2006/ole">
            <mc:AlternateContent xmlns:mc="http://schemas.openxmlformats.org/markup-compatibility/2006">
              <mc:Choice xmlns:v="urn:schemas-microsoft-com:vml" Requires="v">
                <p:oleObj spid="_x0000_s3116" name="Visio" r:id="rId8" imgW="2996315" imgH="2211192" progId="Visio.Drawing.11">
                  <p:embed/>
                </p:oleObj>
              </mc:Choice>
              <mc:Fallback>
                <p:oleObj name="Visio" r:id="rId8" imgW="2996315" imgH="2211192" progId="Visio.Drawing.11">
                  <p:embed/>
                  <p:pic>
                    <p:nvPicPr>
                      <p:cNvPr id="213" name="Object 212"/>
                      <p:cNvPicPr/>
                      <p:nvPr/>
                    </p:nvPicPr>
                    <p:blipFill>
                      <a:blip r:embed="rId9"/>
                      <a:stretch>
                        <a:fillRect/>
                      </a:stretch>
                    </p:blipFill>
                    <p:spPr>
                      <a:xfrm>
                        <a:off x="4407131" y="1907299"/>
                        <a:ext cx="3381035" cy="2675164"/>
                      </a:xfrm>
                      <a:prstGeom prst="rect">
                        <a:avLst/>
                      </a:prstGeom>
                    </p:spPr>
                  </p:pic>
                </p:oleObj>
              </mc:Fallback>
            </mc:AlternateContent>
          </a:graphicData>
        </a:graphic>
      </p:graphicFrame>
      <p:cxnSp>
        <p:nvCxnSpPr>
          <p:cNvPr id="5" name="Straight Connector 4"/>
          <p:cNvCxnSpPr>
            <a:stCxn id="424" idx="0"/>
          </p:cNvCxnSpPr>
          <p:nvPr/>
        </p:nvCxnSpPr>
        <p:spPr>
          <a:xfrm>
            <a:off x="1231866" y="4356382"/>
            <a:ext cx="0" cy="153102"/>
          </a:xfrm>
          <a:prstGeom prst="line">
            <a:avLst/>
          </a:prstGeom>
          <a:noFill/>
          <a:ln w="44450">
            <a:solidFill>
              <a:schemeClr val="tx1"/>
            </a:solidFill>
            <a:round/>
            <a:headEnd/>
            <a:tailEnd/>
          </a:ln>
        </p:spPr>
      </p:cxnSp>
      <p:cxnSp>
        <p:nvCxnSpPr>
          <p:cNvPr id="8" name="Straight Connector 7"/>
          <p:cNvCxnSpPr/>
          <p:nvPr/>
        </p:nvCxnSpPr>
        <p:spPr>
          <a:xfrm>
            <a:off x="1231866" y="4509484"/>
            <a:ext cx="249361" cy="0"/>
          </a:xfrm>
          <a:prstGeom prst="line">
            <a:avLst/>
          </a:prstGeom>
          <a:noFill/>
          <a:ln w="44450">
            <a:solidFill>
              <a:schemeClr val="tx1"/>
            </a:solidFill>
            <a:round/>
            <a:headEnd/>
            <a:tailEnd/>
          </a:ln>
        </p:spPr>
      </p:cxnSp>
      <p:cxnSp>
        <p:nvCxnSpPr>
          <p:cNvPr id="13" name="Straight Connector 12"/>
          <p:cNvCxnSpPr/>
          <p:nvPr/>
        </p:nvCxnSpPr>
        <p:spPr>
          <a:xfrm>
            <a:off x="927431" y="3607663"/>
            <a:ext cx="304435" cy="0"/>
          </a:xfrm>
          <a:prstGeom prst="line">
            <a:avLst/>
          </a:prstGeom>
          <a:noFill/>
          <a:ln w="28575">
            <a:solidFill>
              <a:srgbClr val="FF0000"/>
            </a:solidFill>
            <a:round/>
            <a:headEnd/>
            <a:tailEnd/>
          </a:ln>
        </p:spPr>
      </p:cxnSp>
      <p:cxnSp>
        <p:nvCxnSpPr>
          <p:cNvPr id="150" name="Straight Connector 149"/>
          <p:cNvCxnSpPr/>
          <p:nvPr/>
        </p:nvCxnSpPr>
        <p:spPr>
          <a:xfrm>
            <a:off x="927430" y="3815692"/>
            <a:ext cx="548640" cy="0"/>
          </a:xfrm>
          <a:prstGeom prst="line">
            <a:avLst/>
          </a:prstGeom>
          <a:noFill/>
          <a:ln w="28575">
            <a:solidFill>
              <a:srgbClr val="FF0000"/>
            </a:solidFill>
            <a:round/>
            <a:headEnd/>
            <a:tailEnd/>
          </a:ln>
        </p:spPr>
      </p:cxnSp>
      <p:sp>
        <p:nvSpPr>
          <p:cNvPr id="88" name="Title 1"/>
          <p:cNvSpPr txBox="1">
            <a:spLocks/>
          </p:cNvSpPr>
          <p:nvPr/>
        </p:nvSpPr>
        <p:spPr>
          <a:xfrm>
            <a:off x="7562981" y="641863"/>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err="1">
                <a:solidFill>
                  <a:schemeClr val="tx2"/>
                </a:solidFill>
                <a:cs typeface="Arial" panose="020B0604020202020204" pitchFamily="34" charset="0"/>
              </a:rPr>
              <a:t>Parasitics</a:t>
            </a:r>
            <a:endParaRPr lang="en-US" sz="1800" b="1" dirty="0">
              <a:solidFill>
                <a:schemeClr val="tx2"/>
              </a:solidFill>
              <a:cs typeface="Arial" panose="020B0604020202020204" pitchFamily="34" charset="0"/>
            </a:endParaRPr>
          </a:p>
        </p:txBody>
      </p:sp>
      <p:sp>
        <p:nvSpPr>
          <p:cNvPr id="89"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#8 Why is the gate drive waveform oscillating?</a:t>
            </a:r>
            <a:endParaRPr lang="en-US" sz="2800" kern="0" dirty="0"/>
          </a:p>
        </p:txBody>
      </p:sp>
    </p:spTree>
    <p:extLst>
      <p:ext uri="{BB962C8B-B14F-4D97-AF65-F5344CB8AC3E}">
        <p14:creationId xmlns:p14="http://schemas.microsoft.com/office/powerpoint/2010/main" val="323334637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11"/>
                                        </p:tgtEl>
                                        <p:attrNameLst>
                                          <p:attrName>style.visibility</p:attrName>
                                        </p:attrNameLst>
                                      </p:cBhvr>
                                      <p:to>
                                        <p:strVal val="visible"/>
                                      </p:to>
                                    </p:set>
                                    <p:animEffect transition="in" filter="wipe(down)">
                                      <p:cBhvr>
                                        <p:cTn id="16" dur="500"/>
                                        <p:tgtEl>
                                          <p:spTgt spid="211"/>
                                        </p:tgtEl>
                                      </p:cBhvr>
                                    </p:animEffect>
                                  </p:childTnLst>
                                </p:cTn>
                              </p:par>
                              <p:par>
                                <p:cTn id="17" presetID="22" presetClass="entr" presetSubtype="4" fill="hold" nodeType="with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down)">
                                      <p:cBhvr>
                                        <p:cTn id="19"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577" y="700252"/>
            <a:ext cx="3654031" cy="2770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5401" y="705401"/>
            <a:ext cx="4096715" cy="2756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156541" y="3641692"/>
            <a:ext cx="8896019" cy="923330"/>
          </a:xfrm>
          <a:prstGeom prst="rect">
            <a:avLst/>
          </a:prstGeom>
          <a:solidFill>
            <a:schemeClr val="tx1">
              <a:lumMod val="65000"/>
              <a:lumOff val="35000"/>
            </a:schemeClr>
          </a:solidFill>
          <a:ln>
            <a:solidFill>
              <a:schemeClr val="bg1">
                <a:lumMod val="75000"/>
              </a:schemeClr>
            </a:solidFill>
          </a:ln>
        </p:spPr>
        <p:txBody>
          <a:bodyPr wrap="square" rtlCol="0">
            <a:spAutoFit/>
          </a:bodyPr>
          <a:lstStyle/>
          <a:p>
            <a:pPr marL="285750" indent="-285750">
              <a:buFont typeface="Arial" panose="020B0604020202020204" pitchFamily="34" charset="0"/>
              <a:buChar char="•"/>
            </a:pPr>
            <a:r>
              <a:rPr lang="en-US" dirty="0">
                <a:solidFill>
                  <a:schemeClr val="bg1"/>
                </a:solidFill>
                <a:latin typeface="+mn-lt"/>
                <a:cs typeface="Arial" panose="020B0604020202020204" pitchFamily="34" charset="0"/>
              </a:rPr>
              <a:t>Gate driver outputs carry high currents and therefore minimize the output loop</a:t>
            </a:r>
          </a:p>
          <a:p>
            <a:pPr marL="285750" indent="-285750">
              <a:buFont typeface="Arial" panose="020B0604020202020204" pitchFamily="34" charset="0"/>
              <a:buChar char="•"/>
            </a:pPr>
            <a:r>
              <a:rPr lang="en-US" dirty="0">
                <a:solidFill>
                  <a:schemeClr val="bg1"/>
                </a:solidFill>
                <a:latin typeface="+mn-lt"/>
                <a:cs typeface="Arial" panose="020B0604020202020204" pitchFamily="34" charset="0"/>
              </a:rPr>
              <a:t>If totem pole buffer is used, then place it as close to the power MOSFET as possible</a:t>
            </a:r>
          </a:p>
          <a:p>
            <a:pPr marL="285750" indent="-285750">
              <a:buFont typeface="Arial" panose="020B0604020202020204" pitchFamily="34" charset="0"/>
              <a:buChar char="•"/>
            </a:pPr>
            <a:r>
              <a:rPr lang="en-US" dirty="0">
                <a:solidFill>
                  <a:schemeClr val="bg1"/>
                </a:solidFill>
                <a:latin typeface="+mn-lt"/>
                <a:cs typeface="Arial" panose="020B0604020202020204" pitchFamily="34" charset="0"/>
              </a:rPr>
              <a:t>Gate driver output ground and power MOSFET source need to be as short as possible</a:t>
            </a:r>
          </a:p>
        </p:txBody>
      </p:sp>
      <p:sp>
        <p:nvSpPr>
          <p:cNvPr id="7"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Minimize high current gate drive loops</a:t>
            </a:r>
            <a:endParaRPr lang="en-US" sz="2800" kern="0" dirty="0"/>
          </a:p>
        </p:txBody>
      </p:sp>
    </p:spTree>
    <p:extLst>
      <p:ext uri="{BB962C8B-B14F-4D97-AF65-F5344CB8AC3E}">
        <p14:creationId xmlns:p14="http://schemas.microsoft.com/office/powerpoint/2010/main" val="2857797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67" r="36368"/>
          <a:stretch/>
        </p:blipFill>
        <p:spPr bwMode="auto">
          <a:xfrm>
            <a:off x="203307" y="1007937"/>
            <a:ext cx="4042326" cy="2556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32273"/>
          <a:stretch/>
        </p:blipFill>
        <p:spPr bwMode="auto">
          <a:xfrm>
            <a:off x="4740949" y="1132692"/>
            <a:ext cx="3810268" cy="247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4648947" y="2089483"/>
            <a:ext cx="579120" cy="133560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1694989" y="2920049"/>
            <a:ext cx="909434" cy="56416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47982" y="3657600"/>
            <a:ext cx="7365092" cy="949036"/>
          </a:xfrm>
          <a:prstGeom prst="rect">
            <a:avLst/>
          </a:prstGeom>
          <a:solidFill>
            <a:schemeClr val="tx1">
              <a:lumMod val="65000"/>
              <a:lumOff val="35000"/>
            </a:schemeClr>
          </a:solidFill>
          <a:ln>
            <a:solidFill>
              <a:schemeClr val="bg1">
                <a:lumMod val="75000"/>
              </a:schemeClr>
            </a:solidFill>
          </a:ln>
        </p:spPr>
        <p:txBody>
          <a:bodyPr vert="horz" wrap="square" lIns="91440" tIns="45720" rIns="91440" bIns="45720" rtlCol="0" anchor="ctr">
            <a:noAutofit/>
          </a:bodyPr>
          <a:lstStyle>
            <a:lvl1pPr marL="0" indent="0" defTabSz="914400" eaLnBrk="1" latinLnBrk="0" hangingPunct="1">
              <a:lnSpc>
                <a:spcPct val="150000"/>
              </a:lnSpc>
              <a:buFont typeface="Arial"/>
              <a:buNone/>
              <a:defRPr sz="1800" b="1">
                <a:solidFill>
                  <a:schemeClr val="bg1"/>
                </a:solidFill>
                <a:latin typeface="Arial Narrow" panose="020B0606020202030204" pitchFamily="34" charset="0"/>
              </a:defRPr>
            </a:lvl1pPr>
            <a:lvl2pPr marL="685800" indent="-228600" defTabSz="914400" eaLnBrk="1" latinLnBrk="0" hangingPunct="1">
              <a:lnSpc>
                <a:spcPct val="90000"/>
              </a:lnSpc>
              <a:spcBef>
                <a:spcPts val="500"/>
              </a:spcBef>
              <a:buFont typeface="Arial"/>
              <a:buChar char="•"/>
              <a:defRPr sz="1800">
                <a:latin typeface="+mn-lt"/>
              </a:defRPr>
            </a:lvl2pPr>
            <a:lvl3pPr marL="1143000" indent="-228600" defTabSz="914400" eaLnBrk="1" latinLnBrk="0" hangingPunct="1">
              <a:lnSpc>
                <a:spcPct val="90000"/>
              </a:lnSpc>
              <a:spcBef>
                <a:spcPts val="500"/>
              </a:spcBef>
              <a:buFont typeface="Arial"/>
              <a:buChar char="•"/>
              <a:defRPr sz="1600">
                <a:latin typeface="+mn-lt"/>
              </a:defRPr>
            </a:lvl3pPr>
            <a:lvl4pPr marL="1600200" indent="-228600" defTabSz="914400" eaLnBrk="1" latinLnBrk="0" hangingPunct="1">
              <a:lnSpc>
                <a:spcPct val="90000"/>
              </a:lnSpc>
              <a:spcBef>
                <a:spcPts val="500"/>
              </a:spcBef>
              <a:buFont typeface="Arial"/>
              <a:buChar char="•"/>
              <a:defRPr sz="1400">
                <a:latin typeface="+mn-lt"/>
              </a:defRPr>
            </a:lvl4pPr>
            <a:lvl5pPr marL="2057400" indent="-228600" defTabSz="914400" eaLnBrk="1" latinLnBrk="0" hangingPunct="1">
              <a:lnSpc>
                <a:spcPct val="90000"/>
              </a:lnSpc>
              <a:spcBef>
                <a:spcPts val="500"/>
              </a:spcBef>
              <a:buFont typeface="Arial"/>
              <a:buChar char="•"/>
              <a:defRPr sz="1400">
                <a:latin typeface="+mn-lt"/>
              </a:defRPr>
            </a:lvl5pPr>
            <a:lvl6pPr marL="2514600" indent="-228600" defTabSz="914400">
              <a:lnSpc>
                <a:spcPct val="90000"/>
              </a:lnSpc>
              <a:spcBef>
                <a:spcPts val="500"/>
              </a:spcBef>
              <a:buFont typeface="Arial"/>
              <a:buChar char="•"/>
              <a:defRPr sz="1800">
                <a:latin typeface="+mn-lt"/>
              </a:defRPr>
            </a:lvl6pPr>
            <a:lvl7pPr marL="2971800" indent="-228600" defTabSz="914400">
              <a:lnSpc>
                <a:spcPct val="90000"/>
              </a:lnSpc>
              <a:spcBef>
                <a:spcPts val="500"/>
              </a:spcBef>
              <a:buFont typeface="Arial"/>
              <a:buChar char="•"/>
              <a:defRPr sz="1800">
                <a:latin typeface="+mn-lt"/>
              </a:defRPr>
            </a:lvl7pPr>
            <a:lvl8pPr marL="3429000" indent="-228600" defTabSz="914400">
              <a:lnSpc>
                <a:spcPct val="90000"/>
              </a:lnSpc>
              <a:spcBef>
                <a:spcPts val="500"/>
              </a:spcBef>
              <a:buFont typeface="Arial"/>
              <a:buChar char="•"/>
              <a:defRPr sz="1800">
                <a:latin typeface="+mn-lt"/>
              </a:defRPr>
            </a:lvl8pPr>
            <a:lvl9pPr marL="3886200" indent="-228600" defTabSz="914400">
              <a:lnSpc>
                <a:spcPct val="90000"/>
              </a:lnSpc>
              <a:spcBef>
                <a:spcPts val="500"/>
              </a:spcBef>
              <a:buFont typeface="Arial"/>
              <a:buChar char="•"/>
              <a:defRPr sz="1800">
                <a:latin typeface="+mn-lt"/>
              </a:defRPr>
            </a:lvl9pPr>
          </a:lstStyle>
          <a:p>
            <a:pPr marL="285750" indent="-285750">
              <a:lnSpc>
                <a:spcPct val="100000"/>
              </a:lnSpc>
              <a:spcAft>
                <a:spcPts val="600"/>
              </a:spcAft>
              <a:buFont typeface="Wingdings" panose="05000000000000000000" pitchFamily="2" charset="2"/>
              <a:buChar char="§"/>
            </a:pPr>
            <a:r>
              <a:rPr lang="en-US" sz="1400" dirty="0">
                <a:latin typeface="+mj-lt"/>
              </a:rPr>
              <a:t>Bypass capacitor needs to be as close to gate driver IC as possible</a:t>
            </a:r>
          </a:p>
          <a:p>
            <a:pPr marL="285750" indent="-285750">
              <a:lnSpc>
                <a:spcPct val="100000"/>
              </a:lnSpc>
              <a:spcAft>
                <a:spcPts val="600"/>
              </a:spcAft>
              <a:buFont typeface="Wingdings" panose="05000000000000000000" pitchFamily="2" charset="2"/>
              <a:buChar char="§"/>
            </a:pPr>
            <a:r>
              <a:rPr lang="en-US" sz="1400" dirty="0">
                <a:latin typeface="+mj-lt"/>
              </a:rPr>
              <a:t>V</a:t>
            </a:r>
            <a:r>
              <a:rPr lang="en-US" sz="1400" baseline="-25000" dirty="0">
                <a:latin typeface="+mj-lt"/>
              </a:rPr>
              <a:t>CC</a:t>
            </a:r>
            <a:r>
              <a:rPr lang="en-US" sz="1400" dirty="0">
                <a:latin typeface="+mj-lt"/>
              </a:rPr>
              <a:t>, V</a:t>
            </a:r>
            <a:r>
              <a:rPr lang="en-US" sz="1400" baseline="-25000" dirty="0">
                <a:latin typeface="+mj-lt"/>
              </a:rPr>
              <a:t>DD</a:t>
            </a:r>
            <a:r>
              <a:rPr lang="en-US" sz="1400" dirty="0">
                <a:latin typeface="+mj-lt"/>
              </a:rPr>
              <a:t>, input filter, DT, EN, DIS</a:t>
            </a:r>
          </a:p>
          <a:p>
            <a:pPr marL="285750" indent="-285750">
              <a:lnSpc>
                <a:spcPct val="100000"/>
              </a:lnSpc>
              <a:spcAft>
                <a:spcPts val="600"/>
              </a:spcAft>
              <a:buFont typeface="Wingdings" panose="05000000000000000000" pitchFamily="2" charset="2"/>
              <a:buChar char="§"/>
            </a:pPr>
            <a:r>
              <a:rPr lang="en-US" sz="1400" dirty="0">
                <a:latin typeface="+mj-lt"/>
              </a:rPr>
              <a:t>Value and package of the capacitor do matter</a:t>
            </a:r>
          </a:p>
        </p:txBody>
      </p:sp>
      <p:sp>
        <p:nvSpPr>
          <p:cNvPr id="3" name="TextBox 2"/>
          <p:cNvSpPr txBox="1"/>
          <p:nvPr/>
        </p:nvSpPr>
        <p:spPr>
          <a:xfrm>
            <a:off x="1457575" y="660458"/>
            <a:ext cx="1533789" cy="369332"/>
          </a:xfrm>
          <a:prstGeom prst="rect">
            <a:avLst/>
          </a:prstGeom>
          <a:noFill/>
        </p:spPr>
        <p:txBody>
          <a:bodyPr wrap="square" rtlCol="0">
            <a:spAutoFit/>
          </a:bodyPr>
          <a:lstStyle/>
          <a:p>
            <a:pPr algn="ctr"/>
            <a:r>
              <a:rPr lang="en-US" b="1" u="sng" dirty="0">
                <a:solidFill>
                  <a:schemeClr val="accent3"/>
                </a:solidFill>
              </a:rPr>
              <a:t>GOOD</a:t>
            </a:r>
          </a:p>
        </p:txBody>
      </p:sp>
      <p:sp>
        <p:nvSpPr>
          <p:cNvPr id="12" name="TextBox 11"/>
          <p:cNvSpPr txBox="1"/>
          <p:nvPr/>
        </p:nvSpPr>
        <p:spPr>
          <a:xfrm>
            <a:off x="5879188" y="660458"/>
            <a:ext cx="1533789" cy="369332"/>
          </a:xfrm>
          <a:prstGeom prst="rect">
            <a:avLst/>
          </a:prstGeom>
          <a:noFill/>
        </p:spPr>
        <p:txBody>
          <a:bodyPr wrap="square" rtlCol="0">
            <a:spAutoFit/>
          </a:bodyPr>
          <a:lstStyle/>
          <a:p>
            <a:pPr algn="ctr"/>
            <a:r>
              <a:rPr lang="en-US" b="1" u="sng" dirty="0">
                <a:solidFill>
                  <a:schemeClr val="tx2"/>
                </a:solidFill>
              </a:rPr>
              <a:t>BAD</a:t>
            </a:r>
          </a:p>
        </p:txBody>
      </p:sp>
      <p:sp>
        <p:nvSpPr>
          <p:cNvPr id="13" name="Title 1"/>
          <p:cNvSpPr>
            <a:spLocks noGrp="1"/>
          </p:cNvSpPr>
          <p:nvPr>
            <p:ph type="title"/>
          </p:nvPr>
        </p:nvSpPr>
        <p:spPr>
          <a:xfrm>
            <a:off x="231775" y="107163"/>
            <a:ext cx="8458200" cy="610791"/>
          </a:xfrm>
        </p:spPr>
        <p:txBody>
          <a:bodyPr/>
          <a:lstStyle/>
          <a:p>
            <a:r>
              <a:rPr lang="en-US" sz="2800" dirty="0"/>
              <a:t>Examples</a:t>
            </a:r>
          </a:p>
        </p:txBody>
      </p:sp>
    </p:spTree>
    <p:extLst>
      <p:ext uri="{BB962C8B-B14F-4D97-AF65-F5344CB8AC3E}">
        <p14:creationId xmlns:p14="http://schemas.microsoft.com/office/powerpoint/2010/main" val="155012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666" y="864781"/>
            <a:ext cx="3216208" cy="3727165"/>
          </a:xfrm>
        </p:spPr>
        <p:txBody>
          <a:bodyPr/>
          <a:lstStyle/>
          <a:p>
            <a:r>
              <a:rPr lang="en-US" dirty="0"/>
              <a:t>Case 1: output is shorter than input</a:t>
            </a:r>
          </a:p>
        </p:txBody>
      </p:sp>
      <p:sp>
        <p:nvSpPr>
          <p:cNvPr id="5" name="TextBox 4"/>
          <p:cNvSpPr txBox="1"/>
          <p:nvPr/>
        </p:nvSpPr>
        <p:spPr>
          <a:xfrm>
            <a:off x="137152" y="2365069"/>
            <a:ext cx="3276287" cy="975716"/>
          </a:xfrm>
          <a:prstGeom prst="rect">
            <a:avLst/>
          </a:prstGeom>
          <a:noFill/>
          <a:ln>
            <a:noFill/>
          </a:ln>
        </p:spPr>
        <p:txBody>
          <a:bodyPr wrap="square" lIns="0" tIns="0" rIns="0" bIns="0" rtlCol="0">
            <a:spAutoFit/>
          </a:bodyPr>
          <a:lstStyle/>
          <a:p>
            <a:pPr marL="285750" indent="-285750" algn="ctr">
              <a:lnSpc>
                <a:spcPct val="150000"/>
              </a:lnSpc>
              <a:buBlip>
                <a:blip r:embed="rId2"/>
              </a:buBlip>
            </a:pPr>
            <a:r>
              <a:rPr lang="en-US" sz="1600" b="1" u="sng" dirty="0"/>
              <a:t>HO 80ns glitches at HI=high </a:t>
            </a:r>
          </a:p>
          <a:p>
            <a:pPr marL="517525" indent="-285750">
              <a:lnSpc>
                <a:spcPct val="150000"/>
              </a:lnSpc>
              <a:buFont typeface="Arial" panose="020B0604020202020204" pitchFamily="34" charset="0"/>
              <a:buChar char="•"/>
            </a:pPr>
            <a:r>
              <a:rPr lang="en-US" sz="1400" dirty="0"/>
              <a:t>Double pulse on HI</a:t>
            </a:r>
          </a:p>
          <a:p>
            <a:pPr marL="517525" indent="-285750">
              <a:lnSpc>
                <a:spcPct val="150000"/>
              </a:lnSpc>
              <a:buFont typeface="Arial" panose="020B0604020202020204" pitchFamily="34" charset="0"/>
              <a:buChar char="•"/>
            </a:pPr>
            <a:r>
              <a:rPr lang="en-US" sz="1400" dirty="0"/>
              <a:t>LI pulled down w/ 4.7k</a:t>
            </a:r>
            <a:r>
              <a:rPr lang="el-GR" sz="1400" dirty="0"/>
              <a:t>Ω</a:t>
            </a:r>
            <a:endParaRPr lang="en-US" sz="1400" dirty="0"/>
          </a:p>
        </p:txBody>
      </p:sp>
      <p:pic>
        <p:nvPicPr>
          <p:cNvPr id="6" name="Picture 2" descr="C:\Users\A0226323\Documents\Jobs\UCC2771x\UCC27714Q\Validation\UCC27714Q\VDD\tek00023.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864" b="7645"/>
          <a:stretch/>
        </p:blipFill>
        <p:spPr bwMode="auto">
          <a:xfrm>
            <a:off x="4747758" y="864781"/>
            <a:ext cx="4388176" cy="374617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947050" y="1857381"/>
            <a:ext cx="1022299" cy="1283393"/>
            <a:chOff x="7801428" y="2146242"/>
            <a:chExt cx="1022299" cy="1283393"/>
          </a:xfrm>
        </p:grpSpPr>
        <p:sp>
          <p:nvSpPr>
            <p:cNvPr id="14" name="Down Arrow 13"/>
            <p:cNvSpPr/>
            <p:nvPr/>
          </p:nvSpPr>
          <p:spPr>
            <a:xfrm rot="2700000">
              <a:off x="8070366" y="2047136"/>
              <a:ext cx="202257" cy="400469"/>
            </a:xfrm>
            <a:prstGeom prst="downArrow">
              <a:avLst/>
            </a:prstGeom>
            <a:solidFill>
              <a:srgbClr val="FFFF00"/>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TextBox 14"/>
            <p:cNvSpPr txBox="1"/>
            <p:nvPr/>
          </p:nvSpPr>
          <p:spPr>
            <a:xfrm>
              <a:off x="7801428" y="2783304"/>
              <a:ext cx="1022299" cy="646331"/>
            </a:xfrm>
            <a:prstGeom prst="rect">
              <a:avLst/>
            </a:prstGeom>
            <a:noFill/>
          </p:spPr>
          <p:txBody>
            <a:bodyPr wrap="square" rtlCol="0">
              <a:spAutoFit/>
            </a:bodyPr>
            <a:lstStyle/>
            <a:p>
              <a:pPr algn="ctr"/>
              <a:r>
                <a:rPr lang="en-US" dirty="0">
                  <a:solidFill>
                    <a:srgbClr val="00FFFF"/>
                  </a:solidFill>
                </a:rPr>
                <a:t>Missing pulse</a:t>
              </a:r>
            </a:p>
          </p:txBody>
        </p:sp>
      </p:grpSp>
      <p:sp>
        <p:nvSpPr>
          <p:cNvPr id="16" name="Rectangle 15"/>
          <p:cNvSpPr/>
          <p:nvPr/>
        </p:nvSpPr>
        <p:spPr>
          <a:xfrm>
            <a:off x="3508754" y="864781"/>
            <a:ext cx="1204482" cy="374617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bwMode="auto">
          <a:xfrm>
            <a:off x="3581410" y="1349400"/>
            <a:ext cx="102826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FF00"/>
                </a:solidFill>
                <a:effectLst/>
                <a:uLnTx/>
                <a:uFillTx/>
                <a:latin typeface="Arial" charset="0"/>
                <a:ea typeface="宋体" charset="0"/>
                <a:cs typeface="宋体" charset="0"/>
              </a:rPr>
              <a:t>HI (5V/div), </a:t>
            </a:r>
            <a:r>
              <a:rPr kumimoji="0" lang="en-US" sz="1100" i="0" u="none" strike="noStrike" kern="0" cap="none" spc="0" normalizeH="0" baseline="0" noProof="0" dirty="0">
                <a:ln>
                  <a:noFill/>
                </a:ln>
                <a:solidFill>
                  <a:srgbClr val="FFFF00"/>
                </a:solidFill>
                <a:effectLst/>
                <a:uLnTx/>
                <a:uFillTx/>
                <a:latin typeface="Arial" charset="0"/>
                <a:ea typeface="宋体" charset="0"/>
                <a:cs typeface="宋体" charset="0"/>
              </a:rPr>
              <a:t>BW=1GHz</a:t>
            </a:r>
            <a:endParaRPr kumimoji="0" lang="en-US" sz="200" i="0" u="none" strike="noStrike" kern="0" cap="none" spc="0" normalizeH="0" baseline="0" noProof="0" dirty="0">
              <a:ln>
                <a:noFill/>
              </a:ln>
              <a:solidFill>
                <a:srgbClr val="FFFF00"/>
              </a:solidFill>
              <a:effectLst/>
              <a:uLnTx/>
              <a:uFillTx/>
              <a:latin typeface="Arial" charset="0"/>
              <a:ea typeface="宋体" charset="0"/>
              <a:cs typeface="宋体" charset="0"/>
            </a:endParaRPr>
          </a:p>
        </p:txBody>
      </p:sp>
      <p:sp>
        <p:nvSpPr>
          <p:cNvPr id="18" name="TextBox 17"/>
          <p:cNvSpPr txBox="1"/>
          <p:nvPr/>
        </p:nvSpPr>
        <p:spPr bwMode="auto">
          <a:xfrm>
            <a:off x="3489970" y="2007717"/>
            <a:ext cx="109875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CCFF"/>
                </a:solidFill>
                <a:effectLst/>
                <a:uLnTx/>
                <a:uFillTx/>
                <a:latin typeface="Arial" charset="0"/>
                <a:ea typeface="宋体" charset="0"/>
                <a:cs typeface="宋体" charset="0"/>
              </a:rPr>
              <a:t>HO (10V/div), </a:t>
            </a:r>
            <a:r>
              <a:rPr kumimoji="0" lang="en-US" sz="1100" i="0" u="none" strike="noStrike" kern="0" cap="none" spc="0" normalizeH="0" baseline="0" noProof="0" dirty="0">
                <a:ln>
                  <a:noFill/>
                </a:ln>
                <a:solidFill>
                  <a:srgbClr val="00CCFF"/>
                </a:solidFill>
                <a:effectLst/>
                <a:uLnTx/>
                <a:uFillTx/>
                <a:latin typeface="Arial" charset="0"/>
                <a:ea typeface="宋体" charset="0"/>
                <a:cs typeface="宋体" charset="0"/>
              </a:rPr>
              <a:t>BW=200MHz</a:t>
            </a:r>
            <a:endParaRPr kumimoji="0" lang="en-US" sz="200" i="0" u="none" strike="noStrike" kern="0" cap="none" spc="0" normalizeH="0" baseline="0" noProof="0" dirty="0">
              <a:ln>
                <a:noFill/>
              </a:ln>
              <a:solidFill>
                <a:srgbClr val="00CCFF"/>
              </a:solidFill>
              <a:effectLst/>
              <a:uLnTx/>
              <a:uFillTx/>
              <a:latin typeface="Arial" charset="0"/>
              <a:ea typeface="宋体" charset="0"/>
              <a:cs typeface="宋体" charset="0"/>
            </a:endParaRPr>
          </a:p>
        </p:txBody>
      </p:sp>
      <p:sp>
        <p:nvSpPr>
          <p:cNvPr id="19" name="TextBox 18"/>
          <p:cNvSpPr txBox="1"/>
          <p:nvPr/>
        </p:nvSpPr>
        <p:spPr bwMode="auto">
          <a:xfrm>
            <a:off x="3463034" y="3547603"/>
            <a:ext cx="10987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HS(V</a:t>
            </a:r>
            <a:r>
              <a:rPr kumimoji="0" lang="en-US" sz="1200" b="1" i="0" u="none" strike="noStrike" kern="0" cap="none" spc="0" normalizeH="0" baseline="-25000" noProof="0" dirty="0">
                <a:ln>
                  <a:noFill/>
                </a:ln>
                <a:solidFill>
                  <a:srgbClr val="FF00FF"/>
                </a:solidFill>
                <a:effectLst/>
                <a:uLnTx/>
                <a:uFillTx/>
                <a:latin typeface="Arial" charset="0"/>
                <a:ea typeface="宋体" charset="0"/>
                <a:cs typeface="宋体" charset="0"/>
              </a:rPr>
              <a:t>DS-Low</a:t>
            </a:r>
            <a:r>
              <a:rPr kumimoji="0" lang="en-US" sz="1200" b="1" i="0" u="none" strike="noStrike" kern="0" cap="none" spc="0" normalizeH="0" noProof="0" dirty="0">
                <a:ln>
                  <a:noFill/>
                </a:ln>
                <a:solidFill>
                  <a:srgbClr val="FF00FF"/>
                </a:solidFill>
                <a:effectLst/>
                <a:uLnTx/>
                <a:uFillTx/>
                <a:latin typeface="Arial" charset="0"/>
                <a:ea typeface="宋体" charset="0"/>
                <a:cs typeface="宋体" charset="0"/>
              </a:rPr>
              <a:t>)</a:t>
            </a: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 </a:t>
            </a:r>
          </a:p>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(50V/div)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FF00FF"/>
                </a:solidFill>
                <a:effectLst/>
                <a:uLnTx/>
                <a:uFillTx/>
                <a:latin typeface="Arial" charset="0"/>
                <a:ea typeface="宋体" charset="0"/>
                <a:cs typeface="宋体" charset="0"/>
              </a:rPr>
              <a:t>BW=1GHz</a:t>
            </a:r>
            <a:endParaRPr kumimoji="0" lang="en-US" sz="200" i="0" u="none" strike="noStrike" kern="0" cap="none" spc="0" normalizeH="0" baseline="0" noProof="0" dirty="0">
              <a:ln>
                <a:noFill/>
              </a:ln>
              <a:solidFill>
                <a:srgbClr val="FF00FF"/>
              </a:solidFill>
              <a:effectLst/>
              <a:uLnTx/>
              <a:uFillTx/>
              <a:latin typeface="Arial" charset="0"/>
              <a:ea typeface="宋体" charset="0"/>
              <a:cs typeface="宋体" charset="0"/>
            </a:endParaRPr>
          </a:p>
        </p:txBody>
      </p:sp>
      <p:sp>
        <p:nvSpPr>
          <p:cNvPr id="20" name="TextBox 19"/>
          <p:cNvSpPr txBox="1"/>
          <p:nvPr/>
        </p:nvSpPr>
        <p:spPr bwMode="auto">
          <a:xfrm>
            <a:off x="3325874" y="4207845"/>
            <a:ext cx="120448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I</a:t>
            </a:r>
            <a:r>
              <a:rPr kumimoji="0" lang="en-US" sz="1200" b="1" i="0" u="none" strike="noStrike" kern="0" cap="none" spc="0" normalizeH="0" baseline="-25000" noProof="0" dirty="0">
                <a:ln>
                  <a:noFill/>
                </a:ln>
                <a:solidFill>
                  <a:srgbClr val="00FF00"/>
                </a:solidFill>
                <a:effectLst/>
                <a:uLnTx/>
                <a:uFillTx/>
                <a:latin typeface="Arial" charset="0"/>
                <a:ea typeface="宋体" charset="0"/>
                <a:cs typeface="宋体" charset="0"/>
              </a:rPr>
              <a:t>L</a:t>
            </a: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 (5A/div)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00FF00"/>
                </a:solidFill>
                <a:effectLst/>
                <a:uLnTx/>
                <a:uFillTx/>
                <a:latin typeface="Arial" charset="0"/>
                <a:ea typeface="宋体" charset="0"/>
                <a:cs typeface="宋体" charset="0"/>
              </a:rPr>
              <a:t>(BW=120MHz)</a:t>
            </a:r>
            <a:endParaRPr kumimoji="0" lang="en-US" sz="200" i="0" u="none" strike="noStrike" kern="0" cap="none" spc="0" normalizeH="0" baseline="0" noProof="0" dirty="0">
              <a:ln>
                <a:noFill/>
              </a:ln>
              <a:solidFill>
                <a:srgbClr val="00FF00"/>
              </a:solidFill>
              <a:effectLst/>
              <a:uLnTx/>
              <a:uFillTx/>
              <a:latin typeface="Arial" charset="0"/>
              <a:ea typeface="宋体" charset="0"/>
              <a:cs typeface="宋体" charset="0"/>
            </a:endParaRPr>
          </a:p>
        </p:txBody>
      </p:sp>
      <p:sp>
        <p:nvSpPr>
          <p:cNvPr id="22"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#9 What is wrong with my HO output?</a:t>
            </a:r>
            <a:endParaRPr lang="en-US" sz="2800" kern="0" dirty="0"/>
          </a:p>
        </p:txBody>
      </p:sp>
      <p:sp>
        <p:nvSpPr>
          <p:cNvPr id="23" name="Title 1"/>
          <p:cNvSpPr txBox="1">
            <a:spLocks/>
          </p:cNvSpPr>
          <p:nvPr/>
        </p:nvSpPr>
        <p:spPr>
          <a:xfrm>
            <a:off x="7474774" y="14146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dv/</a:t>
            </a:r>
            <a:r>
              <a:rPr lang="en-US" sz="1800" b="1" dirty="0" err="1">
                <a:solidFill>
                  <a:schemeClr val="tx2"/>
                </a:solidFill>
                <a:cs typeface="Arial" panose="020B0604020202020204" pitchFamily="34" charset="0"/>
              </a:rPr>
              <a:t>dt</a:t>
            </a:r>
            <a:endParaRPr 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123675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666" y="757708"/>
            <a:ext cx="3056050" cy="3834238"/>
          </a:xfrm>
        </p:spPr>
        <p:txBody>
          <a:bodyPr/>
          <a:lstStyle/>
          <a:p>
            <a:r>
              <a:rPr lang="en-US" dirty="0"/>
              <a:t>Case 2: output is longer than input</a:t>
            </a:r>
          </a:p>
        </p:txBody>
      </p:sp>
      <p:sp>
        <p:nvSpPr>
          <p:cNvPr id="5" name="TextBox 4"/>
          <p:cNvSpPr txBox="1"/>
          <p:nvPr/>
        </p:nvSpPr>
        <p:spPr>
          <a:xfrm>
            <a:off x="191308" y="2332402"/>
            <a:ext cx="3276287" cy="975716"/>
          </a:xfrm>
          <a:prstGeom prst="rect">
            <a:avLst/>
          </a:prstGeom>
          <a:noFill/>
          <a:ln>
            <a:noFill/>
          </a:ln>
        </p:spPr>
        <p:txBody>
          <a:bodyPr wrap="square" lIns="0" tIns="0" rIns="0" bIns="0" rtlCol="0">
            <a:spAutoFit/>
          </a:bodyPr>
          <a:lstStyle/>
          <a:p>
            <a:pPr marL="285750" indent="-285750">
              <a:lnSpc>
                <a:spcPct val="150000"/>
              </a:lnSpc>
              <a:buBlip>
                <a:blip r:embed="rId2"/>
              </a:buBlip>
            </a:pPr>
            <a:r>
              <a:rPr lang="en-US" sz="1600" b="1" u="sng" dirty="0"/>
              <a:t>HO stretched for 4µs more </a:t>
            </a:r>
          </a:p>
          <a:p>
            <a:pPr marL="517525" indent="-285750">
              <a:lnSpc>
                <a:spcPct val="150000"/>
              </a:lnSpc>
              <a:buFont typeface="Arial" panose="020B0604020202020204" pitchFamily="34" charset="0"/>
              <a:buChar char="•"/>
            </a:pPr>
            <a:r>
              <a:rPr lang="en-US" sz="1400" dirty="0"/>
              <a:t>Double pulse on HI</a:t>
            </a:r>
          </a:p>
          <a:p>
            <a:pPr marL="517525" indent="-285750">
              <a:lnSpc>
                <a:spcPct val="150000"/>
              </a:lnSpc>
              <a:buFont typeface="Arial" panose="020B0604020202020204" pitchFamily="34" charset="0"/>
              <a:buChar char="•"/>
            </a:pPr>
            <a:r>
              <a:rPr lang="en-US" sz="1400" dirty="0"/>
              <a:t>LI pulled down w/ 4.7k</a:t>
            </a:r>
            <a:r>
              <a:rPr lang="el-GR" sz="1400" dirty="0"/>
              <a:t>Ω</a:t>
            </a:r>
            <a:endParaRPr lang="en-US" sz="1400" dirty="0"/>
          </a:p>
        </p:txBody>
      </p:sp>
      <p:pic>
        <p:nvPicPr>
          <p:cNvPr id="16" name="Picture 2" descr="C:\Users\A0226323\Documents\Jobs\UCC2771x\System Evaluation\Waveforms\W-4\CDDS Documentation\CDDS\Extended HO\tek00002.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905" b="7044"/>
          <a:stretch/>
        </p:blipFill>
        <p:spPr bwMode="auto">
          <a:xfrm>
            <a:off x="4442460" y="741834"/>
            <a:ext cx="3619500" cy="3784153"/>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3283073" y="757708"/>
            <a:ext cx="1092559" cy="3768279"/>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bwMode="auto">
          <a:xfrm>
            <a:off x="3223040" y="1089783"/>
            <a:ext cx="102826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FF00"/>
                </a:solidFill>
                <a:effectLst/>
                <a:uLnTx/>
                <a:uFillTx/>
                <a:latin typeface="Arial" charset="0"/>
                <a:ea typeface="宋体" charset="0"/>
                <a:cs typeface="宋体" charset="0"/>
              </a:rPr>
              <a:t>HI (5V/div), </a:t>
            </a:r>
            <a:r>
              <a:rPr kumimoji="0" lang="en-US" sz="1100" i="0" u="none" strike="noStrike" kern="0" cap="none" spc="0" normalizeH="0" baseline="0" noProof="0" dirty="0">
                <a:ln>
                  <a:noFill/>
                </a:ln>
                <a:solidFill>
                  <a:srgbClr val="FFFF00"/>
                </a:solidFill>
                <a:effectLst/>
                <a:uLnTx/>
                <a:uFillTx/>
                <a:latin typeface="Arial" charset="0"/>
                <a:ea typeface="宋体" charset="0"/>
                <a:cs typeface="宋体" charset="0"/>
              </a:rPr>
              <a:t>BW=1GHz</a:t>
            </a:r>
            <a:endParaRPr kumimoji="0" lang="en-US" sz="200" i="0" u="none" strike="noStrike" kern="0" cap="none" spc="0" normalizeH="0" baseline="0" noProof="0" dirty="0">
              <a:ln>
                <a:noFill/>
              </a:ln>
              <a:solidFill>
                <a:srgbClr val="FFFF00"/>
              </a:solidFill>
              <a:effectLst/>
              <a:uLnTx/>
              <a:uFillTx/>
              <a:latin typeface="Arial" charset="0"/>
              <a:ea typeface="宋体" charset="0"/>
              <a:cs typeface="宋体" charset="0"/>
            </a:endParaRPr>
          </a:p>
        </p:txBody>
      </p:sp>
      <p:sp>
        <p:nvSpPr>
          <p:cNvPr id="19" name="TextBox 18"/>
          <p:cNvSpPr txBox="1"/>
          <p:nvPr/>
        </p:nvSpPr>
        <p:spPr bwMode="auto">
          <a:xfrm>
            <a:off x="3237353" y="2234481"/>
            <a:ext cx="109875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CCFF"/>
                </a:solidFill>
                <a:effectLst/>
                <a:uLnTx/>
                <a:uFillTx/>
                <a:latin typeface="Arial" charset="0"/>
                <a:ea typeface="宋体" charset="0"/>
                <a:cs typeface="宋体" charset="0"/>
              </a:rPr>
              <a:t>HO (10V/div), </a:t>
            </a:r>
            <a:r>
              <a:rPr kumimoji="0" lang="en-US" sz="1100" i="0" u="none" strike="noStrike" kern="0" cap="none" spc="0" normalizeH="0" baseline="0" noProof="0" dirty="0">
                <a:ln>
                  <a:noFill/>
                </a:ln>
                <a:solidFill>
                  <a:srgbClr val="00CCFF"/>
                </a:solidFill>
                <a:effectLst/>
                <a:uLnTx/>
                <a:uFillTx/>
                <a:latin typeface="Arial" charset="0"/>
                <a:ea typeface="宋体" charset="0"/>
                <a:cs typeface="宋体" charset="0"/>
              </a:rPr>
              <a:t>BW=250MHz</a:t>
            </a:r>
            <a:endParaRPr kumimoji="0" lang="en-US" sz="200" i="0" u="none" strike="noStrike" kern="0" cap="none" spc="0" normalizeH="0" baseline="0" noProof="0" dirty="0">
              <a:ln>
                <a:noFill/>
              </a:ln>
              <a:solidFill>
                <a:srgbClr val="00CCFF"/>
              </a:solidFill>
              <a:effectLst/>
              <a:uLnTx/>
              <a:uFillTx/>
              <a:latin typeface="Arial" charset="0"/>
              <a:ea typeface="宋体" charset="0"/>
              <a:cs typeface="宋体" charset="0"/>
            </a:endParaRPr>
          </a:p>
        </p:txBody>
      </p:sp>
      <p:sp>
        <p:nvSpPr>
          <p:cNvPr id="20" name="TextBox 19"/>
          <p:cNvSpPr txBox="1"/>
          <p:nvPr/>
        </p:nvSpPr>
        <p:spPr bwMode="auto">
          <a:xfrm>
            <a:off x="3237353" y="3432895"/>
            <a:ext cx="10987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HS(V</a:t>
            </a:r>
            <a:r>
              <a:rPr kumimoji="0" lang="en-US" sz="1200" b="1" i="0" u="none" strike="noStrike" kern="0" cap="none" spc="0" normalizeH="0" baseline="-25000" noProof="0" dirty="0">
                <a:ln>
                  <a:noFill/>
                </a:ln>
                <a:solidFill>
                  <a:srgbClr val="FF00FF"/>
                </a:solidFill>
                <a:effectLst/>
                <a:uLnTx/>
                <a:uFillTx/>
                <a:latin typeface="Arial" charset="0"/>
                <a:ea typeface="宋体" charset="0"/>
                <a:cs typeface="宋体" charset="0"/>
              </a:rPr>
              <a:t>DS-Low</a:t>
            </a:r>
            <a:r>
              <a:rPr kumimoji="0" lang="en-US" sz="1200" b="1" i="0" u="none" strike="noStrike" kern="0" cap="none" spc="0" normalizeH="0" noProof="0" dirty="0">
                <a:ln>
                  <a:noFill/>
                </a:ln>
                <a:solidFill>
                  <a:srgbClr val="FF00FF"/>
                </a:solidFill>
                <a:effectLst/>
                <a:uLnTx/>
                <a:uFillTx/>
                <a:latin typeface="Arial" charset="0"/>
                <a:ea typeface="宋体" charset="0"/>
                <a:cs typeface="宋体" charset="0"/>
              </a:rPr>
              <a:t>)</a:t>
            </a: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 </a:t>
            </a:r>
          </a:p>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(50V/div)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FF00FF"/>
                </a:solidFill>
                <a:effectLst/>
                <a:uLnTx/>
                <a:uFillTx/>
                <a:latin typeface="Arial" charset="0"/>
                <a:ea typeface="宋体" charset="0"/>
                <a:cs typeface="宋体" charset="0"/>
              </a:rPr>
              <a:t>BW=1GHz</a:t>
            </a:r>
            <a:endParaRPr kumimoji="0" lang="en-US" sz="200" i="0" u="none" strike="noStrike" kern="0" cap="none" spc="0" normalizeH="0" baseline="0" noProof="0" dirty="0">
              <a:ln>
                <a:noFill/>
              </a:ln>
              <a:solidFill>
                <a:srgbClr val="FF00FF"/>
              </a:solidFill>
              <a:effectLst/>
              <a:uLnTx/>
              <a:uFillTx/>
              <a:latin typeface="Arial" charset="0"/>
              <a:ea typeface="宋体" charset="0"/>
              <a:cs typeface="宋体" charset="0"/>
            </a:endParaRPr>
          </a:p>
        </p:txBody>
      </p:sp>
      <p:sp>
        <p:nvSpPr>
          <p:cNvPr id="21" name="TextBox 20"/>
          <p:cNvSpPr txBox="1"/>
          <p:nvPr/>
        </p:nvSpPr>
        <p:spPr bwMode="auto">
          <a:xfrm>
            <a:off x="3100193" y="4093137"/>
            <a:ext cx="120448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I</a:t>
            </a:r>
            <a:r>
              <a:rPr kumimoji="0" lang="en-US" sz="1200" b="1" i="0" u="none" strike="noStrike" kern="0" cap="none" spc="0" normalizeH="0" baseline="-25000" noProof="0" dirty="0">
                <a:ln>
                  <a:noFill/>
                </a:ln>
                <a:solidFill>
                  <a:srgbClr val="00FF00"/>
                </a:solidFill>
                <a:effectLst/>
                <a:uLnTx/>
                <a:uFillTx/>
                <a:latin typeface="Arial" charset="0"/>
                <a:ea typeface="宋体" charset="0"/>
                <a:cs typeface="宋体" charset="0"/>
              </a:rPr>
              <a:t>L</a:t>
            </a: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 (5A/div)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00FF00"/>
                </a:solidFill>
                <a:effectLst/>
                <a:uLnTx/>
                <a:uFillTx/>
                <a:latin typeface="Arial" charset="0"/>
                <a:ea typeface="宋体" charset="0"/>
                <a:cs typeface="宋体" charset="0"/>
              </a:rPr>
              <a:t>(BW=120MHz)</a:t>
            </a:r>
            <a:endParaRPr kumimoji="0" lang="en-US" sz="200" i="0" u="none" strike="noStrike" kern="0" cap="none" spc="0" normalizeH="0" baseline="0" noProof="0" dirty="0">
              <a:ln>
                <a:noFill/>
              </a:ln>
              <a:solidFill>
                <a:srgbClr val="00FF00"/>
              </a:solidFill>
              <a:effectLst/>
              <a:uLnTx/>
              <a:uFillTx/>
              <a:latin typeface="Arial" charset="0"/>
              <a:ea typeface="宋体" charset="0"/>
              <a:cs typeface="宋体" charset="0"/>
            </a:endParaRPr>
          </a:p>
        </p:txBody>
      </p:sp>
      <p:grpSp>
        <p:nvGrpSpPr>
          <p:cNvPr id="22" name="Group 21"/>
          <p:cNvGrpSpPr/>
          <p:nvPr/>
        </p:nvGrpSpPr>
        <p:grpSpPr>
          <a:xfrm>
            <a:off x="6666002" y="1350670"/>
            <a:ext cx="924013" cy="1307470"/>
            <a:chOff x="5976905" y="1421405"/>
            <a:chExt cx="1198674" cy="1569457"/>
          </a:xfrm>
        </p:grpSpPr>
        <p:cxnSp>
          <p:nvCxnSpPr>
            <p:cNvPr id="23" name="Straight Connector 22"/>
            <p:cNvCxnSpPr/>
            <p:nvPr/>
          </p:nvCxnSpPr>
          <p:spPr>
            <a:xfrm>
              <a:off x="5996940" y="1527823"/>
              <a:ext cx="0" cy="1463039"/>
            </a:xfrm>
            <a:prstGeom prst="line">
              <a:avLst/>
            </a:prstGeom>
            <a:ln w="19050">
              <a:solidFill>
                <a:srgbClr val="00CCFF"/>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175579" y="1421405"/>
              <a:ext cx="0" cy="1280161"/>
            </a:xfrm>
            <a:prstGeom prst="line">
              <a:avLst/>
            </a:prstGeom>
            <a:ln w="19050">
              <a:solidFill>
                <a:srgbClr val="00CCFF"/>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976905" y="1700332"/>
              <a:ext cx="1186259" cy="0"/>
            </a:xfrm>
            <a:prstGeom prst="straightConnector1">
              <a:avLst/>
            </a:prstGeom>
            <a:ln w="19050">
              <a:solidFill>
                <a:srgbClr val="00CCFF"/>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284990" y="1700332"/>
              <a:ext cx="731521" cy="369332"/>
            </a:xfrm>
            <a:prstGeom prst="rect">
              <a:avLst/>
            </a:prstGeom>
            <a:noFill/>
          </p:spPr>
          <p:txBody>
            <a:bodyPr wrap="square" rtlCol="0">
              <a:spAutoFit/>
            </a:bodyPr>
            <a:lstStyle/>
            <a:p>
              <a:r>
                <a:rPr lang="en-US" dirty="0">
                  <a:solidFill>
                    <a:srgbClr val="00CCFF"/>
                  </a:solidFill>
                </a:rPr>
                <a:t>???</a:t>
              </a:r>
            </a:p>
          </p:txBody>
        </p:sp>
      </p:grpSp>
      <p:sp>
        <p:nvSpPr>
          <p:cNvPr id="27" name="TextBox 26"/>
          <p:cNvSpPr txBox="1"/>
          <p:nvPr/>
        </p:nvSpPr>
        <p:spPr>
          <a:xfrm>
            <a:off x="6526967" y="3836786"/>
            <a:ext cx="1022072" cy="369332"/>
          </a:xfrm>
          <a:prstGeom prst="rect">
            <a:avLst/>
          </a:prstGeom>
          <a:noFill/>
        </p:spPr>
        <p:txBody>
          <a:bodyPr wrap="square" rtlCol="0">
            <a:spAutoFit/>
          </a:bodyPr>
          <a:lstStyle/>
          <a:p>
            <a:pPr algn="r"/>
            <a:r>
              <a:rPr lang="en-US" dirty="0">
                <a:solidFill>
                  <a:schemeClr val="bg1"/>
                </a:solidFill>
              </a:rPr>
              <a:t>2us/div</a:t>
            </a:r>
          </a:p>
        </p:txBody>
      </p:sp>
      <p:sp>
        <p:nvSpPr>
          <p:cNvPr id="29" name="Title 1"/>
          <p:cNvSpPr txBox="1">
            <a:spLocks/>
          </p:cNvSpPr>
          <p:nvPr/>
        </p:nvSpPr>
        <p:spPr>
          <a:xfrm>
            <a:off x="7474774" y="14146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dv/</a:t>
            </a:r>
            <a:r>
              <a:rPr lang="en-US" sz="1800" b="1" dirty="0" err="1">
                <a:solidFill>
                  <a:schemeClr val="tx2"/>
                </a:solidFill>
                <a:cs typeface="Arial" panose="020B0604020202020204" pitchFamily="34" charset="0"/>
              </a:rPr>
              <a:t>dt</a:t>
            </a:r>
            <a:endParaRPr lang="en-US" sz="1800" b="1" dirty="0">
              <a:solidFill>
                <a:schemeClr val="tx2"/>
              </a:solidFill>
              <a:cs typeface="Arial" panose="020B0604020202020204" pitchFamily="34" charset="0"/>
            </a:endParaRPr>
          </a:p>
        </p:txBody>
      </p:sp>
      <p:sp>
        <p:nvSpPr>
          <p:cNvPr id="30"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#9 What is wrong with my HO output?</a:t>
            </a:r>
            <a:endParaRPr lang="en-US" sz="2800" kern="0" dirty="0"/>
          </a:p>
        </p:txBody>
      </p:sp>
    </p:spTree>
    <p:extLst>
      <p:ext uri="{BB962C8B-B14F-4D97-AF65-F5344CB8AC3E}">
        <p14:creationId xmlns:p14="http://schemas.microsoft.com/office/powerpoint/2010/main" val="102980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666" y="956930"/>
            <a:ext cx="3356287" cy="3635016"/>
          </a:xfrm>
        </p:spPr>
        <p:txBody>
          <a:bodyPr/>
          <a:lstStyle/>
          <a:p>
            <a:r>
              <a:rPr lang="en-US" dirty="0"/>
              <a:t>Case 3: output on and off intermittent while HI is ON</a:t>
            </a:r>
          </a:p>
        </p:txBody>
      </p:sp>
      <p:sp>
        <p:nvSpPr>
          <p:cNvPr id="5" name="TextBox 4"/>
          <p:cNvSpPr txBox="1"/>
          <p:nvPr/>
        </p:nvSpPr>
        <p:spPr>
          <a:xfrm>
            <a:off x="347866" y="2354300"/>
            <a:ext cx="2980928" cy="975716"/>
          </a:xfrm>
          <a:prstGeom prst="rect">
            <a:avLst/>
          </a:prstGeom>
          <a:noFill/>
          <a:ln>
            <a:noFill/>
          </a:ln>
        </p:spPr>
        <p:txBody>
          <a:bodyPr wrap="square" lIns="0" tIns="0" rIns="0" bIns="0" rtlCol="0">
            <a:spAutoFit/>
          </a:bodyPr>
          <a:lstStyle/>
          <a:p>
            <a:pPr marL="285750" indent="-285750">
              <a:lnSpc>
                <a:spcPct val="150000"/>
              </a:lnSpc>
              <a:buBlip>
                <a:blip r:embed="rId2"/>
              </a:buBlip>
            </a:pPr>
            <a:r>
              <a:rPr lang="en-US" sz="1600" b="1" u="sng" dirty="0"/>
              <a:t>HO turns off intermittent</a:t>
            </a:r>
          </a:p>
          <a:p>
            <a:pPr marL="517525" indent="-285750">
              <a:lnSpc>
                <a:spcPct val="150000"/>
              </a:lnSpc>
              <a:buFont typeface="Arial" panose="020B0604020202020204" pitchFamily="34" charset="0"/>
              <a:buChar char="•"/>
            </a:pPr>
            <a:r>
              <a:rPr lang="en-US" sz="1400" dirty="0"/>
              <a:t>Double pulse on HI</a:t>
            </a:r>
          </a:p>
          <a:p>
            <a:pPr marL="517525" indent="-285750">
              <a:lnSpc>
                <a:spcPct val="150000"/>
              </a:lnSpc>
              <a:buFont typeface="Arial" panose="020B0604020202020204" pitchFamily="34" charset="0"/>
              <a:buChar char="•"/>
            </a:pPr>
            <a:r>
              <a:rPr lang="en-US" sz="1400" dirty="0"/>
              <a:t>LI pulled down w/ 4.7k</a:t>
            </a:r>
            <a:r>
              <a:rPr lang="el-GR" sz="1400" dirty="0"/>
              <a:t>Ω</a:t>
            </a:r>
            <a:endParaRPr lang="en-US" sz="1400" dirty="0"/>
          </a:p>
        </p:txBody>
      </p:sp>
      <p:sp>
        <p:nvSpPr>
          <p:cNvPr id="17" name="Rectangle 16"/>
          <p:cNvSpPr/>
          <p:nvPr/>
        </p:nvSpPr>
        <p:spPr>
          <a:xfrm>
            <a:off x="3511673" y="956930"/>
            <a:ext cx="1204482" cy="356905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bwMode="auto">
          <a:xfrm>
            <a:off x="3638372" y="1390778"/>
            <a:ext cx="102826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FF00"/>
                </a:solidFill>
                <a:effectLst/>
                <a:uLnTx/>
                <a:uFillTx/>
                <a:latin typeface="Arial" charset="0"/>
                <a:ea typeface="宋体" charset="0"/>
                <a:cs typeface="宋体" charset="0"/>
              </a:rPr>
              <a:t>HI (5V/div), </a:t>
            </a:r>
            <a:r>
              <a:rPr kumimoji="0" lang="en-US" sz="1100" i="0" u="none" strike="noStrike" kern="0" cap="none" spc="0" normalizeH="0" baseline="0" noProof="0" dirty="0">
                <a:ln>
                  <a:noFill/>
                </a:ln>
                <a:solidFill>
                  <a:srgbClr val="FFFF00"/>
                </a:solidFill>
                <a:effectLst/>
                <a:uLnTx/>
                <a:uFillTx/>
                <a:latin typeface="Arial" charset="0"/>
                <a:ea typeface="宋体" charset="0"/>
                <a:cs typeface="宋体" charset="0"/>
              </a:rPr>
              <a:t>BW=250MHz</a:t>
            </a:r>
            <a:endParaRPr kumimoji="0" lang="en-US" sz="200" i="0" u="none" strike="noStrike" kern="0" cap="none" spc="0" normalizeH="0" baseline="0" noProof="0" dirty="0">
              <a:ln>
                <a:noFill/>
              </a:ln>
              <a:solidFill>
                <a:srgbClr val="FFFF00"/>
              </a:solidFill>
              <a:effectLst/>
              <a:uLnTx/>
              <a:uFillTx/>
              <a:latin typeface="Arial" charset="0"/>
              <a:ea typeface="宋体" charset="0"/>
              <a:cs typeface="宋体" charset="0"/>
            </a:endParaRPr>
          </a:p>
        </p:txBody>
      </p:sp>
      <p:sp>
        <p:nvSpPr>
          <p:cNvPr id="19" name="TextBox 18"/>
          <p:cNvSpPr txBox="1"/>
          <p:nvPr/>
        </p:nvSpPr>
        <p:spPr bwMode="auto">
          <a:xfrm>
            <a:off x="3465953" y="3575750"/>
            <a:ext cx="109875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CCFF"/>
                </a:solidFill>
                <a:effectLst/>
                <a:uLnTx/>
                <a:uFillTx/>
                <a:latin typeface="Arial" charset="0"/>
                <a:ea typeface="宋体" charset="0"/>
                <a:cs typeface="宋体" charset="0"/>
              </a:rPr>
              <a:t>HS (40V/div), </a:t>
            </a:r>
            <a:r>
              <a:rPr kumimoji="0" lang="en-US" sz="1100" i="0" u="none" strike="noStrike" kern="0" cap="none" spc="0" normalizeH="0" baseline="0" noProof="0" dirty="0">
                <a:ln>
                  <a:noFill/>
                </a:ln>
                <a:solidFill>
                  <a:srgbClr val="00CCFF"/>
                </a:solidFill>
                <a:effectLst/>
                <a:uLnTx/>
                <a:uFillTx/>
                <a:latin typeface="Arial" charset="0"/>
                <a:ea typeface="宋体" charset="0"/>
                <a:cs typeface="宋体" charset="0"/>
              </a:rPr>
              <a:t>BW=500MHz</a:t>
            </a:r>
            <a:endParaRPr kumimoji="0" lang="en-US" sz="200" i="0" u="none" strike="noStrike" kern="0" cap="none" spc="0" normalizeH="0" baseline="0" noProof="0" dirty="0">
              <a:ln>
                <a:noFill/>
              </a:ln>
              <a:solidFill>
                <a:srgbClr val="00CCFF"/>
              </a:solidFill>
              <a:effectLst/>
              <a:uLnTx/>
              <a:uFillTx/>
              <a:latin typeface="Arial" charset="0"/>
              <a:ea typeface="宋体" charset="0"/>
              <a:cs typeface="宋体" charset="0"/>
            </a:endParaRPr>
          </a:p>
        </p:txBody>
      </p:sp>
      <p:sp>
        <p:nvSpPr>
          <p:cNvPr id="20" name="TextBox 19"/>
          <p:cNvSpPr txBox="1"/>
          <p:nvPr/>
        </p:nvSpPr>
        <p:spPr bwMode="auto">
          <a:xfrm>
            <a:off x="3546932" y="2420907"/>
            <a:ext cx="10987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HO </a:t>
            </a:r>
          </a:p>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FF00FF"/>
                </a:solidFill>
                <a:effectLst/>
                <a:uLnTx/>
                <a:uFillTx/>
                <a:latin typeface="Arial" charset="0"/>
                <a:ea typeface="宋体" charset="0"/>
                <a:cs typeface="宋体" charset="0"/>
              </a:rPr>
              <a:t>(50V/div)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FF00FF"/>
                </a:solidFill>
                <a:effectLst/>
                <a:uLnTx/>
                <a:uFillTx/>
                <a:latin typeface="Arial" charset="0"/>
                <a:ea typeface="宋体" charset="0"/>
                <a:cs typeface="宋体" charset="0"/>
              </a:rPr>
              <a:t>BW=1GHz</a:t>
            </a:r>
            <a:endParaRPr kumimoji="0" lang="en-US" sz="200" i="0" u="none" strike="noStrike" kern="0" cap="none" spc="0" normalizeH="0" baseline="0" noProof="0" dirty="0">
              <a:ln>
                <a:noFill/>
              </a:ln>
              <a:solidFill>
                <a:srgbClr val="FF00FF"/>
              </a:solidFill>
              <a:effectLst/>
              <a:uLnTx/>
              <a:uFillTx/>
              <a:latin typeface="Arial" charset="0"/>
              <a:ea typeface="宋体" charset="0"/>
              <a:cs typeface="宋体" charset="0"/>
            </a:endParaRPr>
          </a:p>
        </p:txBody>
      </p:sp>
      <p:sp>
        <p:nvSpPr>
          <p:cNvPr id="21" name="TextBox 20"/>
          <p:cNvSpPr txBox="1"/>
          <p:nvPr/>
        </p:nvSpPr>
        <p:spPr bwMode="auto">
          <a:xfrm>
            <a:off x="3328793" y="4093137"/>
            <a:ext cx="120448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ctr" anchorCtr="0">
            <a:spAutoFit/>
          </a:bodyPr>
          <a:lstStyle/>
          <a:p>
            <a:pPr marL="0" marR="0" indent="0" algn="r" defTabSz="914400" eaLnBrk="0" fontAlgn="base" latinLnBrk="0" hangingPunct="0">
              <a:lnSpc>
                <a:spcPct val="100000"/>
              </a:lnSpc>
              <a:spcBef>
                <a:spcPct val="0"/>
              </a:spcBef>
              <a:spcAft>
                <a:spcPct val="0"/>
              </a:spcAft>
              <a:buClrTx/>
              <a:buSzTx/>
              <a:buFontTx/>
              <a:buNone/>
              <a:tabLst/>
            </a:pP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I</a:t>
            </a:r>
            <a:r>
              <a:rPr kumimoji="0" lang="en-US" sz="1200" b="1" i="0" u="none" strike="noStrike" kern="0" cap="none" spc="0" normalizeH="0" baseline="-25000" noProof="0" dirty="0">
                <a:ln>
                  <a:noFill/>
                </a:ln>
                <a:solidFill>
                  <a:srgbClr val="00FF00"/>
                </a:solidFill>
                <a:effectLst/>
                <a:uLnTx/>
                <a:uFillTx/>
                <a:latin typeface="Arial" charset="0"/>
                <a:ea typeface="宋体" charset="0"/>
                <a:cs typeface="宋体" charset="0"/>
              </a:rPr>
              <a:t>L</a:t>
            </a:r>
            <a:r>
              <a:rPr kumimoji="0" lang="en-US" sz="1200" b="1" i="0" u="none" strike="noStrike" kern="0" cap="none" spc="0" normalizeH="0" baseline="0" noProof="0" dirty="0">
                <a:ln>
                  <a:noFill/>
                </a:ln>
                <a:solidFill>
                  <a:srgbClr val="00FF00"/>
                </a:solidFill>
                <a:effectLst/>
                <a:uLnTx/>
                <a:uFillTx/>
                <a:latin typeface="Arial" charset="0"/>
                <a:ea typeface="宋体" charset="0"/>
                <a:cs typeface="宋体" charset="0"/>
              </a:rPr>
              <a:t> (5A/div)</a:t>
            </a:r>
          </a:p>
          <a:p>
            <a:pPr marL="0" marR="0" indent="0" algn="r" defTabSz="914400" eaLnBrk="0" fontAlgn="base" latinLnBrk="0" hangingPunct="0">
              <a:lnSpc>
                <a:spcPct val="100000"/>
              </a:lnSpc>
              <a:spcBef>
                <a:spcPct val="0"/>
              </a:spcBef>
              <a:spcAft>
                <a:spcPct val="0"/>
              </a:spcAft>
              <a:buClrTx/>
              <a:buSzTx/>
              <a:buFontTx/>
              <a:buNone/>
              <a:tabLst/>
            </a:pPr>
            <a:r>
              <a:rPr kumimoji="0" lang="en-US" sz="1100" i="0" u="none" strike="noStrike" kern="0" cap="none" spc="0" normalizeH="0" baseline="0" noProof="0" dirty="0">
                <a:ln>
                  <a:noFill/>
                </a:ln>
                <a:solidFill>
                  <a:srgbClr val="00FF00"/>
                </a:solidFill>
                <a:effectLst/>
                <a:uLnTx/>
                <a:uFillTx/>
                <a:latin typeface="Arial" charset="0"/>
                <a:ea typeface="宋体" charset="0"/>
                <a:cs typeface="宋体" charset="0"/>
              </a:rPr>
              <a:t>(BW=120MHz)</a:t>
            </a:r>
            <a:endParaRPr kumimoji="0" lang="en-US" sz="200" i="0" u="none" strike="noStrike" kern="0" cap="none" spc="0" normalizeH="0" baseline="0" noProof="0" dirty="0">
              <a:ln>
                <a:noFill/>
              </a:ln>
              <a:solidFill>
                <a:srgbClr val="00FF00"/>
              </a:solidFill>
              <a:effectLst/>
              <a:uLnTx/>
              <a:uFillTx/>
              <a:latin typeface="Arial" charset="0"/>
              <a:ea typeface="宋体" charset="0"/>
              <a:cs typeface="宋体" charset="0"/>
            </a:endParaRPr>
          </a:p>
        </p:txBody>
      </p:sp>
      <p:pic>
        <p:nvPicPr>
          <p:cNvPr id="29" name="Picture 4" descr="C:\Users\A0226323\Documents\Jobs\UAES\Round 2\UAES Debug final\DAY-1\Step 3 - SW-VSSB-LowLoop\180626_143738067.tif"/>
          <p:cNvPicPr>
            <a:picLocks noChangeAspect="1" noChangeArrowheads="1"/>
          </p:cNvPicPr>
          <p:nvPr/>
        </p:nvPicPr>
        <p:blipFill rotWithShape="1">
          <a:blip r:embed="rId3">
            <a:extLst>
              <a:ext uri="{28A0092B-C50C-407E-A947-70E740481C1C}">
                <a14:useLocalDpi xmlns:a14="http://schemas.microsoft.com/office/drawing/2010/main" val="0"/>
              </a:ext>
            </a:extLst>
          </a:blip>
          <a:srcRect l="12856" r="14870" b="14536"/>
          <a:stretch/>
        </p:blipFill>
        <p:spPr bwMode="auto">
          <a:xfrm>
            <a:off x="4799250" y="1736888"/>
            <a:ext cx="3281640" cy="27891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A0226323\Documents\Jobs\UAES\Round 2\UAES Debug final\DAY-1\Step 3 - SW-VSSB-LowLoop\180626_143738066.tif"/>
          <p:cNvPicPr>
            <a:picLocks noChangeAspect="1" noChangeArrowheads="1"/>
          </p:cNvPicPr>
          <p:nvPr/>
        </p:nvPicPr>
        <p:blipFill rotWithShape="1">
          <a:blip r:embed="rId4">
            <a:extLst>
              <a:ext uri="{28A0092B-C50C-407E-A947-70E740481C1C}">
                <a14:useLocalDpi xmlns:a14="http://schemas.microsoft.com/office/drawing/2010/main" val="0"/>
              </a:ext>
            </a:extLst>
          </a:blip>
          <a:srcRect l="12447" r="15279" b="14536"/>
          <a:stretch/>
        </p:blipFill>
        <p:spPr bwMode="auto">
          <a:xfrm>
            <a:off x="4799249" y="956930"/>
            <a:ext cx="3827299" cy="356905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7474774" y="14146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dv/</a:t>
            </a:r>
            <a:r>
              <a:rPr lang="en-US" sz="1800" b="1" dirty="0" err="1">
                <a:solidFill>
                  <a:schemeClr val="tx2"/>
                </a:solidFill>
                <a:cs typeface="Arial" panose="020B0604020202020204" pitchFamily="34" charset="0"/>
              </a:rPr>
              <a:t>dt</a:t>
            </a:r>
            <a:endParaRPr lang="en-US" sz="1800" b="1" dirty="0">
              <a:solidFill>
                <a:schemeClr val="tx2"/>
              </a:solidFill>
              <a:cs typeface="Arial" panose="020B0604020202020204" pitchFamily="34" charset="0"/>
            </a:endParaRPr>
          </a:p>
        </p:txBody>
      </p:sp>
      <p:sp>
        <p:nvSpPr>
          <p:cNvPr id="13"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#9 What is wrong with my output?</a:t>
            </a:r>
            <a:endParaRPr lang="en-US" sz="2800" kern="0" dirty="0"/>
          </a:p>
        </p:txBody>
      </p:sp>
    </p:spTree>
    <p:extLst>
      <p:ext uri="{BB962C8B-B14F-4D97-AF65-F5344CB8AC3E}">
        <p14:creationId xmlns:p14="http://schemas.microsoft.com/office/powerpoint/2010/main" val="62565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0226323\Documents\Jobs\UAES\Round 2\UAES Debug final\DAY-1\Step 3 - SW-VSSB-LowLoop\180626_143738066.tif"/>
          <p:cNvPicPr>
            <a:picLocks noChangeAspect="1" noChangeArrowheads="1"/>
          </p:cNvPicPr>
          <p:nvPr/>
        </p:nvPicPr>
        <p:blipFill rotWithShape="1">
          <a:blip r:embed="rId3">
            <a:extLst>
              <a:ext uri="{28A0092B-C50C-407E-A947-70E740481C1C}">
                <a14:useLocalDpi xmlns:a14="http://schemas.microsoft.com/office/drawing/2010/main" val="0"/>
              </a:ext>
            </a:extLst>
          </a:blip>
          <a:srcRect r="54710"/>
          <a:stretch/>
        </p:blipFill>
        <p:spPr bwMode="auto">
          <a:xfrm>
            <a:off x="950794" y="670047"/>
            <a:ext cx="2112867" cy="389261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0619" y="676833"/>
            <a:ext cx="815340" cy="38926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58058" y="974499"/>
            <a:ext cx="678180" cy="369332"/>
          </a:xfrm>
          <a:prstGeom prst="rect">
            <a:avLst/>
          </a:prstGeom>
          <a:noFill/>
        </p:spPr>
        <p:txBody>
          <a:bodyPr wrap="square" rtlCol="0">
            <a:spAutoFit/>
          </a:bodyPr>
          <a:lstStyle/>
          <a:p>
            <a:r>
              <a:rPr lang="en-US" dirty="0">
                <a:solidFill>
                  <a:srgbClr val="FFFF00"/>
                </a:solidFill>
              </a:rPr>
              <a:t>INA</a:t>
            </a:r>
          </a:p>
        </p:txBody>
      </p:sp>
      <p:sp>
        <p:nvSpPr>
          <p:cNvPr id="7" name="TextBox 6"/>
          <p:cNvSpPr txBox="1"/>
          <p:nvPr/>
        </p:nvSpPr>
        <p:spPr>
          <a:xfrm>
            <a:off x="12519" y="3653177"/>
            <a:ext cx="815340" cy="492443"/>
          </a:xfrm>
          <a:prstGeom prst="rect">
            <a:avLst/>
          </a:prstGeom>
          <a:noFill/>
        </p:spPr>
        <p:txBody>
          <a:bodyPr wrap="square" lIns="0" tIns="0" rIns="0" bIns="0" rtlCol="0">
            <a:spAutoFit/>
          </a:bodyPr>
          <a:lstStyle/>
          <a:p>
            <a:pPr algn="r"/>
            <a:r>
              <a:rPr lang="en-US" dirty="0">
                <a:solidFill>
                  <a:schemeClr val="accent3">
                    <a:lumMod val="40000"/>
                    <a:lumOff val="60000"/>
                  </a:schemeClr>
                </a:solidFill>
              </a:rPr>
              <a:t>SW</a:t>
            </a:r>
          </a:p>
          <a:p>
            <a:pPr algn="r"/>
            <a:r>
              <a:rPr lang="en-US" sz="1400" dirty="0">
                <a:solidFill>
                  <a:schemeClr val="accent3">
                    <a:lumMod val="40000"/>
                    <a:lumOff val="60000"/>
                  </a:schemeClr>
                </a:solidFill>
                <a:latin typeface="Arial Narrow" panose="020B0606020202030204" pitchFamily="34" charset="0"/>
              </a:rPr>
              <a:t>(500MHz)</a:t>
            </a:r>
            <a:endParaRPr lang="en-US" dirty="0">
              <a:solidFill>
                <a:schemeClr val="accent3">
                  <a:lumMod val="40000"/>
                  <a:lumOff val="60000"/>
                </a:schemeClr>
              </a:solidFill>
              <a:latin typeface="Arial Narrow" panose="020B0606020202030204" pitchFamily="34" charset="0"/>
            </a:endParaRPr>
          </a:p>
        </p:txBody>
      </p:sp>
      <p:sp>
        <p:nvSpPr>
          <p:cNvPr id="8" name="TextBox 7"/>
          <p:cNvSpPr txBox="1"/>
          <p:nvPr/>
        </p:nvSpPr>
        <p:spPr>
          <a:xfrm>
            <a:off x="40004" y="2217195"/>
            <a:ext cx="815340" cy="369332"/>
          </a:xfrm>
          <a:prstGeom prst="rect">
            <a:avLst/>
          </a:prstGeom>
          <a:noFill/>
        </p:spPr>
        <p:txBody>
          <a:bodyPr wrap="square" rtlCol="0">
            <a:spAutoFit/>
          </a:bodyPr>
          <a:lstStyle/>
          <a:p>
            <a:r>
              <a:rPr lang="en-US" dirty="0">
                <a:solidFill>
                  <a:srgbClr val="FF00FF"/>
                </a:solidFill>
              </a:rPr>
              <a:t>OUTA</a:t>
            </a:r>
          </a:p>
        </p:txBody>
      </p:sp>
      <p:sp>
        <p:nvSpPr>
          <p:cNvPr id="9" name="TextBox 8"/>
          <p:cNvSpPr txBox="1"/>
          <p:nvPr/>
        </p:nvSpPr>
        <p:spPr>
          <a:xfrm>
            <a:off x="75190" y="1574368"/>
            <a:ext cx="815340" cy="369332"/>
          </a:xfrm>
          <a:prstGeom prst="rect">
            <a:avLst/>
          </a:prstGeom>
          <a:noFill/>
        </p:spPr>
        <p:txBody>
          <a:bodyPr wrap="square" rtlCol="0">
            <a:spAutoFit/>
          </a:bodyPr>
          <a:lstStyle/>
          <a:p>
            <a:pPr algn="ctr"/>
            <a:r>
              <a:rPr lang="en-US" dirty="0">
                <a:solidFill>
                  <a:srgbClr val="00CC00"/>
                </a:solidFill>
              </a:rPr>
              <a:t>I</a:t>
            </a:r>
            <a:r>
              <a:rPr lang="en-US" baseline="-25000" dirty="0">
                <a:solidFill>
                  <a:srgbClr val="00CC00"/>
                </a:solidFill>
              </a:rPr>
              <a:t>L</a:t>
            </a:r>
          </a:p>
        </p:txBody>
      </p:sp>
      <p:grpSp>
        <p:nvGrpSpPr>
          <p:cNvPr id="20" name="Group 19"/>
          <p:cNvGrpSpPr/>
          <p:nvPr/>
        </p:nvGrpSpPr>
        <p:grpSpPr>
          <a:xfrm>
            <a:off x="1977953" y="398638"/>
            <a:ext cx="3766383" cy="4164948"/>
            <a:chOff x="1977953" y="1077583"/>
            <a:chExt cx="3766383" cy="3492788"/>
          </a:xfrm>
        </p:grpSpPr>
        <p:pic>
          <p:nvPicPr>
            <p:cNvPr id="10" name="Picture 2" descr="C:\Users\A0226323\Documents\Jobs\UAES\Round 2\UAES Debug final\DAY-1\Step 3 - SW-VSSB-LowLoop\180626_143738072.tif"/>
            <p:cNvPicPr>
              <a:picLocks noChangeAspect="1" noChangeArrowheads="1"/>
            </p:cNvPicPr>
            <p:nvPr/>
          </p:nvPicPr>
          <p:blipFill rotWithShape="1">
            <a:blip r:embed="rId4">
              <a:extLst>
                <a:ext uri="{28A0092B-C50C-407E-A947-70E740481C1C}">
                  <a14:useLocalDpi xmlns:a14="http://schemas.microsoft.com/office/drawing/2010/main" val="0"/>
                </a:ext>
              </a:extLst>
            </a:blip>
            <a:srcRect l="32561" r="15226"/>
            <a:stretch/>
          </p:blipFill>
          <p:spPr bwMode="auto">
            <a:xfrm>
              <a:off x="3372939" y="1305963"/>
              <a:ext cx="2371397" cy="326440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977953" y="1361844"/>
              <a:ext cx="220718" cy="2716546"/>
            </a:xfrm>
            <a:prstGeom prst="rect">
              <a:avLst/>
            </a:prstGeom>
            <a:noFill/>
            <a:ln w="12700">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2198672" y="1077583"/>
              <a:ext cx="1343222" cy="443834"/>
            </a:xfrm>
            <a:custGeom>
              <a:avLst/>
              <a:gdLst>
                <a:gd name="connsiteX0" fmla="*/ 0 w 4508938"/>
                <a:gd name="connsiteY0" fmla="*/ 115912 h 210505"/>
                <a:gd name="connsiteX1" fmla="*/ 3310758 w 4508938"/>
                <a:gd name="connsiteY1" fmla="*/ 2400 h 210505"/>
                <a:gd name="connsiteX2" fmla="*/ 4508938 w 4508938"/>
                <a:gd name="connsiteY2" fmla="*/ 210505 h 210505"/>
              </a:gdLst>
              <a:ahLst/>
              <a:cxnLst>
                <a:cxn ang="0">
                  <a:pos x="connsiteX0" y="connsiteY0"/>
                </a:cxn>
                <a:cxn ang="0">
                  <a:pos x="connsiteX1" y="connsiteY1"/>
                </a:cxn>
                <a:cxn ang="0">
                  <a:pos x="connsiteX2" y="connsiteY2"/>
                </a:cxn>
              </a:cxnLst>
              <a:rect l="l" t="t" r="r" b="b"/>
              <a:pathLst>
                <a:path w="4508938" h="210505">
                  <a:moveTo>
                    <a:pt x="0" y="115912"/>
                  </a:moveTo>
                  <a:cubicBezTo>
                    <a:pt x="1279634" y="51273"/>
                    <a:pt x="2559268" y="-13366"/>
                    <a:pt x="3310758" y="2400"/>
                  </a:cubicBezTo>
                  <a:cubicBezTo>
                    <a:pt x="4062248" y="18165"/>
                    <a:pt x="4285593" y="114335"/>
                    <a:pt x="4508938" y="210505"/>
                  </a:cubicBezTo>
                </a:path>
              </a:pathLst>
            </a:custGeom>
            <a:noFill/>
            <a:ln w="12700">
              <a:solidFill>
                <a:srgbClr val="FFC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3" name="TextBox 12"/>
            <p:cNvSpPr txBox="1"/>
            <p:nvPr/>
          </p:nvSpPr>
          <p:spPr>
            <a:xfrm rot="18000000">
              <a:off x="2757605" y="1240453"/>
              <a:ext cx="895555" cy="646331"/>
            </a:xfrm>
            <a:prstGeom prst="rect">
              <a:avLst/>
            </a:prstGeom>
            <a:noFill/>
          </p:spPr>
          <p:txBody>
            <a:bodyPr wrap="square" rtlCol="0">
              <a:spAutoFit/>
            </a:bodyPr>
            <a:lstStyle/>
            <a:p>
              <a:r>
                <a:rPr lang="en-US" b="1" dirty="0">
                  <a:solidFill>
                    <a:srgbClr val="FF0000"/>
                  </a:solidFill>
                </a:rPr>
                <a:t>Zoom IN</a:t>
              </a:r>
            </a:p>
          </p:txBody>
        </p:sp>
      </p:grpSp>
      <p:sp>
        <p:nvSpPr>
          <p:cNvPr id="14" name="Explosion 2 13"/>
          <p:cNvSpPr/>
          <p:nvPr/>
        </p:nvSpPr>
        <p:spPr>
          <a:xfrm>
            <a:off x="3541894" y="4113233"/>
            <a:ext cx="2438400" cy="457138"/>
          </a:xfrm>
          <a:prstGeom prst="irregularSeal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3910039" y="4170981"/>
            <a:ext cx="1475084" cy="369332"/>
          </a:xfrm>
          <a:prstGeom prst="rect">
            <a:avLst/>
          </a:prstGeom>
        </p:spPr>
        <p:txBody>
          <a:bodyPr wrap="none">
            <a:spAutoFit/>
          </a:bodyPr>
          <a:lstStyle/>
          <a:p>
            <a:r>
              <a:rPr lang="en-US" b="1" kern="0" dirty="0">
                <a:solidFill>
                  <a:schemeClr val="bg1"/>
                </a:solidFill>
                <a:latin typeface="Arial Narrow" panose="020B0606020202030204" pitchFamily="34" charset="0"/>
              </a:rPr>
              <a:t>CMTI=285V/ns</a:t>
            </a:r>
            <a:endParaRPr lang="en-US" dirty="0">
              <a:solidFill>
                <a:schemeClr val="bg1"/>
              </a:solidFill>
              <a:latin typeface="Arial Narrow" panose="020B0606020202030204" pitchFamily="34"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619644696"/>
              </p:ext>
            </p:extLst>
          </p:nvPr>
        </p:nvGraphicFramePr>
        <p:xfrm>
          <a:off x="6053613" y="1793359"/>
          <a:ext cx="2995613" cy="2864342"/>
        </p:xfrm>
        <a:graphic>
          <a:graphicData uri="http://schemas.openxmlformats.org/presentationml/2006/ole">
            <mc:AlternateContent xmlns:mc="http://schemas.openxmlformats.org/markup-compatibility/2006">
              <mc:Choice xmlns:v="urn:schemas-microsoft-com:vml" Requires="v">
                <p:oleObj spid="_x0000_s4136" name="Visio" r:id="rId5" imgW="2996315" imgH="2211192" progId="Visio.Drawing.11">
                  <p:embed/>
                </p:oleObj>
              </mc:Choice>
              <mc:Fallback>
                <p:oleObj name="Visio" r:id="rId5" imgW="2996315" imgH="2211192" progId="Visio.Drawing.11">
                  <p:embed/>
                  <p:pic>
                    <p:nvPicPr>
                      <p:cNvPr id="19" name="Object 18"/>
                      <p:cNvPicPr/>
                      <p:nvPr/>
                    </p:nvPicPr>
                    <p:blipFill>
                      <a:blip r:embed="rId6"/>
                      <a:stretch>
                        <a:fillRect/>
                      </a:stretch>
                    </p:blipFill>
                    <p:spPr>
                      <a:xfrm>
                        <a:off x="6053613" y="1793359"/>
                        <a:ext cx="2995613" cy="2864342"/>
                      </a:xfrm>
                      <a:prstGeom prst="rect">
                        <a:avLst/>
                      </a:prstGeom>
                    </p:spPr>
                  </p:pic>
                </p:oleObj>
              </mc:Fallback>
            </mc:AlternateContent>
          </a:graphicData>
        </a:graphic>
      </p:graphicFrame>
      <p:sp>
        <p:nvSpPr>
          <p:cNvPr id="18" name="TextBox 17"/>
          <p:cNvSpPr txBox="1"/>
          <p:nvPr/>
        </p:nvSpPr>
        <p:spPr>
          <a:xfrm>
            <a:off x="5992091" y="866482"/>
            <a:ext cx="3151909" cy="892552"/>
          </a:xfrm>
          <a:prstGeom prst="rect">
            <a:avLst/>
          </a:prstGeom>
          <a:solidFill>
            <a:schemeClr val="tx1">
              <a:lumMod val="65000"/>
              <a:lumOff val="35000"/>
            </a:schemeClr>
          </a:solidFill>
          <a:ln>
            <a:solidFill>
              <a:schemeClr val="bg1">
                <a:lumMod val="75000"/>
              </a:schemeClr>
            </a:solidFill>
          </a:ln>
        </p:spPr>
        <p:txBody>
          <a:bodyPr wrap="square" rtlCol="0">
            <a:spAutoFit/>
          </a:bodyPr>
          <a:lstStyle/>
          <a:p>
            <a:pPr marL="285750" indent="-285750">
              <a:spcAft>
                <a:spcPts val="600"/>
              </a:spcAft>
              <a:buFont typeface="Arial" panose="020B0604020202020204" pitchFamily="34" charset="0"/>
              <a:buChar char="•"/>
            </a:pPr>
            <a:r>
              <a:rPr lang="en-US" sz="1400" b="1" dirty="0">
                <a:solidFill>
                  <a:schemeClr val="bg1"/>
                </a:solidFill>
                <a:latin typeface="+mj-lt"/>
              </a:rPr>
              <a:t>Slow down reverse recovery</a:t>
            </a:r>
          </a:p>
          <a:p>
            <a:pPr marL="285750" indent="-285750">
              <a:spcAft>
                <a:spcPts val="600"/>
              </a:spcAft>
              <a:buFont typeface="Arial" panose="020B0604020202020204" pitchFamily="34" charset="0"/>
              <a:buChar char="•"/>
            </a:pPr>
            <a:r>
              <a:rPr lang="en-US" sz="1400" b="1" dirty="0">
                <a:solidFill>
                  <a:schemeClr val="bg1"/>
                </a:solidFill>
                <a:latin typeface="+mj-lt"/>
              </a:rPr>
              <a:t>FET w/ low </a:t>
            </a:r>
            <a:r>
              <a:rPr lang="en-US" sz="1400" b="1" i="1" dirty="0">
                <a:solidFill>
                  <a:schemeClr val="bg1"/>
                </a:solidFill>
                <a:latin typeface="+mj-lt"/>
              </a:rPr>
              <a:t>Q</a:t>
            </a:r>
            <a:r>
              <a:rPr lang="en-US" sz="1400" b="1" i="1" baseline="-25000" dirty="0">
                <a:solidFill>
                  <a:schemeClr val="bg1"/>
                </a:solidFill>
                <a:latin typeface="+mj-lt"/>
              </a:rPr>
              <a:t>RR</a:t>
            </a:r>
            <a:r>
              <a:rPr lang="en-US" sz="1400" b="1" dirty="0">
                <a:solidFill>
                  <a:schemeClr val="bg1"/>
                </a:solidFill>
                <a:latin typeface="+mj-lt"/>
              </a:rPr>
              <a:t> B-diode</a:t>
            </a:r>
          </a:p>
          <a:p>
            <a:pPr marL="285750" indent="-285750">
              <a:spcAft>
                <a:spcPts val="600"/>
              </a:spcAft>
              <a:buFont typeface="Arial" panose="020B0604020202020204" pitchFamily="34" charset="0"/>
              <a:buChar char="•"/>
            </a:pPr>
            <a:r>
              <a:rPr lang="en-US" sz="1400" b="1" dirty="0">
                <a:solidFill>
                  <a:schemeClr val="bg1"/>
                </a:solidFill>
                <a:latin typeface="+mj-lt"/>
              </a:rPr>
              <a:t>Soft switching - ZVS</a:t>
            </a:r>
          </a:p>
        </p:txBody>
      </p:sp>
      <p:sp>
        <p:nvSpPr>
          <p:cNvPr id="22"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The switch node CMTI is &gt;200V/ns</a:t>
            </a:r>
            <a:endParaRPr lang="en-US" sz="2800" kern="0" dirty="0"/>
          </a:p>
        </p:txBody>
      </p:sp>
      <p:sp>
        <p:nvSpPr>
          <p:cNvPr id="23" name="Title 1"/>
          <p:cNvSpPr txBox="1">
            <a:spLocks/>
          </p:cNvSpPr>
          <p:nvPr/>
        </p:nvSpPr>
        <p:spPr>
          <a:xfrm>
            <a:off x="7474774" y="14146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dv/</a:t>
            </a:r>
            <a:r>
              <a:rPr lang="en-US" sz="1800" b="1" dirty="0" err="1">
                <a:solidFill>
                  <a:schemeClr val="tx2"/>
                </a:solidFill>
                <a:cs typeface="Arial" panose="020B0604020202020204" pitchFamily="34" charset="0"/>
              </a:rPr>
              <a:t>dt</a:t>
            </a:r>
            <a:endParaRPr 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131173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1000"/>
                                        <p:tgtEl>
                                          <p:spTgt spid="1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10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69213" y="666307"/>
            <a:ext cx="4199099" cy="2733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883" y="666307"/>
            <a:ext cx="4604279" cy="2729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307962" y="2877420"/>
            <a:ext cx="709558" cy="369332"/>
          </a:xfrm>
          <a:prstGeom prst="rect">
            <a:avLst/>
          </a:prstGeom>
          <a:noFill/>
        </p:spPr>
        <p:txBody>
          <a:bodyPr wrap="square" rtlCol="0">
            <a:spAutoFit/>
          </a:bodyPr>
          <a:lstStyle/>
          <a:p>
            <a:r>
              <a:rPr lang="en-US" dirty="0"/>
              <a:t>GND</a:t>
            </a:r>
          </a:p>
        </p:txBody>
      </p:sp>
      <p:sp>
        <p:nvSpPr>
          <p:cNvPr id="8" name="TextBox 7"/>
          <p:cNvSpPr txBox="1"/>
          <p:nvPr/>
        </p:nvSpPr>
        <p:spPr>
          <a:xfrm>
            <a:off x="156541" y="3515616"/>
            <a:ext cx="8627241" cy="1077218"/>
          </a:xfrm>
          <a:prstGeom prst="rect">
            <a:avLst/>
          </a:prstGeom>
          <a:solidFill>
            <a:schemeClr val="tx1">
              <a:lumMod val="65000"/>
              <a:lumOff val="35000"/>
            </a:schemeClr>
          </a:solidFill>
        </p:spPr>
        <p:txBody>
          <a:bodyPr wrap="square" rtlCol="0">
            <a:spAutoFit/>
          </a:bodyPr>
          <a:lstStyle/>
          <a:p>
            <a:pPr marL="285750" indent="-285750">
              <a:buFont typeface="Arial" panose="020B0604020202020204" pitchFamily="34" charset="0"/>
              <a:buChar char="•"/>
            </a:pPr>
            <a:r>
              <a:rPr lang="en-US" sz="1600" dirty="0">
                <a:solidFill>
                  <a:schemeClr val="bg1"/>
                </a:solidFill>
              </a:rPr>
              <a:t>Minimize or avoid overlapping switch node plane and ground plane </a:t>
            </a:r>
          </a:p>
          <a:p>
            <a:pPr marL="285750" indent="-285750">
              <a:buFont typeface="Arial" panose="020B0604020202020204" pitchFamily="34" charset="0"/>
              <a:buChar char="•"/>
            </a:pPr>
            <a:r>
              <a:rPr lang="en-US" sz="1600" dirty="0">
                <a:solidFill>
                  <a:schemeClr val="bg1"/>
                </a:solidFill>
              </a:rPr>
              <a:t>Could create issues when switching frequencies are high</a:t>
            </a:r>
          </a:p>
          <a:p>
            <a:pPr marL="285750" indent="-285750">
              <a:buFont typeface="Arial" panose="020B0604020202020204" pitchFamily="34" charset="0"/>
              <a:buChar char="•"/>
            </a:pPr>
            <a:r>
              <a:rPr lang="en-US" sz="1600" dirty="0">
                <a:solidFill>
                  <a:schemeClr val="bg1"/>
                </a:solidFill>
              </a:rPr>
              <a:t>As HS slew rates are high, overlap of ground plane and switch node plane might inject noise in other circuits on the board</a:t>
            </a:r>
          </a:p>
        </p:txBody>
      </p:sp>
      <p:sp>
        <p:nvSpPr>
          <p:cNvPr id="10"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Layout: ground plane and switch node (SW)</a:t>
            </a:r>
            <a:endParaRPr lang="en-US" sz="2800" kern="0" dirty="0"/>
          </a:p>
        </p:txBody>
      </p:sp>
      <p:sp>
        <p:nvSpPr>
          <p:cNvPr id="11" name="Title 1"/>
          <p:cNvSpPr txBox="1">
            <a:spLocks/>
          </p:cNvSpPr>
          <p:nvPr/>
        </p:nvSpPr>
        <p:spPr>
          <a:xfrm>
            <a:off x="7474774" y="14146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dv/</a:t>
            </a:r>
            <a:r>
              <a:rPr lang="en-US" sz="1800" b="1" dirty="0" err="1">
                <a:solidFill>
                  <a:schemeClr val="tx2"/>
                </a:solidFill>
                <a:cs typeface="Arial" panose="020B0604020202020204" pitchFamily="34" charset="0"/>
              </a:rPr>
              <a:t>dt</a:t>
            </a:r>
            <a:endParaRPr 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3897531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cs typeface="Arial" panose="020B0604020202020204" pitchFamily="34" charset="0"/>
              </a:rPr>
              <a:t>What will I get out of this session?</a:t>
            </a:r>
          </a:p>
        </p:txBody>
      </p:sp>
      <p:sp>
        <p:nvSpPr>
          <p:cNvPr id="3" name="Content Placeholder 2"/>
          <p:cNvSpPr>
            <a:spLocks noGrp="1"/>
          </p:cNvSpPr>
          <p:nvPr>
            <p:ph sz="half" idx="1"/>
          </p:nvPr>
        </p:nvSpPr>
        <p:spPr>
          <a:xfrm>
            <a:off x="233330" y="717954"/>
            <a:ext cx="4189814" cy="3850700"/>
          </a:xfrm>
        </p:spPr>
        <p:txBody>
          <a:bodyPr>
            <a:normAutofit/>
          </a:bodyPr>
          <a:lstStyle/>
          <a:p>
            <a:pPr marL="0" indent="0">
              <a:buNone/>
            </a:pPr>
            <a:r>
              <a:rPr lang="en-US" sz="2000" b="1" dirty="0">
                <a:cs typeface="Arial" panose="020B0604020202020204" pitchFamily="34" charset="0"/>
              </a:rPr>
              <a:t>Purpose: </a:t>
            </a:r>
          </a:p>
          <a:p>
            <a:pPr marL="574675" lvl="1" indent="-342900">
              <a:spcAft>
                <a:spcPts val="1200"/>
              </a:spcAft>
            </a:pPr>
            <a:r>
              <a:rPr lang="en-US" sz="1800" b="1" dirty="0">
                <a:cs typeface="Arial" panose="020B0604020202020204" pitchFamily="34" charset="0"/>
              </a:rPr>
              <a:t>Gate driver Fundamentals</a:t>
            </a:r>
          </a:p>
          <a:p>
            <a:pPr marL="574675" lvl="1" indent="-342900">
              <a:spcAft>
                <a:spcPts val="1200"/>
              </a:spcAft>
            </a:pPr>
            <a:r>
              <a:rPr lang="en-US" sz="1800" b="1" dirty="0">
                <a:cs typeface="Arial" panose="020B0604020202020204" pitchFamily="34" charset="0"/>
              </a:rPr>
              <a:t>Common issues, solutions and design practices on: </a:t>
            </a:r>
          </a:p>
          <a:p>
            <a:pPr marL="914400" lvl="2" indent="-457200">
              <a:buFont typeface="+mj-lt"/>
              <a:buAutoNum type="arabicPeriod"/>
            </a:pPr>
            <a:r>
              <a:rPr lang="en-US" sz="1800" dirty="0">
                <a:cs typeface="Arial" panose="020B0604020202020204" pitchFamily="34" charset="0"/>
              </a:rPr>
              <a:t>Bias/bootstrap supply</a:t>
            </a:r>
          </a:p>
          <a:p>
            <a:pPr marL="914400" lvl="2" indent="-457200">
              <a:buFont typeface="+mj-lt"/>
              <a:buAutoNum type="arabicPeriod"/>
            </a:pPr>
            <a:r>
              <a:rPr lang="en-US" sz="1800" dirty="0">
                <a:cs typeface="Arial" panose="020B0604020202020204" pitchFamily="34" charset="0"/>
              </a:rPr>
              <a:t>Open functional pins or connect with Hi-Z </a:t>
            </a:r>
          </a:p>
          <a:p>
            <a:pPr marL="914400" lvl="2" indent="-457200">
              <a:buFont typeface="+mj-lt"/>
              <a:buAutoNum type="arabicPeriod"/>
            </a:pPr>
            <a:r>
              <a:rPr lang="en-US" sz="1800" dirty="0">
                <a:cs typeface="Arial" panose="020B0604020202020204" pitchFamily="34" charset="0"/>
              </a:rPr>
              <a:t>Parasitics</a:t>
            </a:r>
          </a:p>
          <a:p>
            <a:pPr marL="914400" lvl="2" indent="-457200">
              <a:buFont typeface="+mj-lt"/>
              <a:buAutoNum type="arabicPeriod"/>
            </a:pPr>
            <a:r>
              <a:rPr lang="en-US" sz="1800" dirty="0">
                <a:cs typeface="Arial" panose="020B0604020202020204" pitchFamily="34" charset="0"/>
              </a:rPr>
              <a:t>dv/dt noise</a:t>
            </a:r>
          </a:p>
          <a:p>
            <a:pPr marL="914400" lvl="2" indent="-457200">
              <a:buFont typeface="+mj-lt"/>
              <a:buAutoNum type="arabicPeriod"/>
            </a:pPr>
            <a:r>
              <a:rPr lang="en-US" sz="1800" dirty="0">
                <a:cs typeface="Arial" panose="020B0604020202020204" pitchFamily="34" charset="0"/>
              </a:rPr>
              <a:t>Variance</a:t>
            </a:r>
          </a:p>
          <a:p>
            <a:pPr marL="742950" lvl="2" indent="-285750">
              <a:buFont typeface="Wingdings" panose="05000000000000000000" pitchFamily="2" charset="2"/>
              <a:buChar char="Ø"/>
            </a:pPr>
            <a:endParaRPr lang="en-US" sz="1700" dirty="0">
              <a:cs typeface="Arial" panose="020B0604020202020204" pitchFamily="34" charset="0"/>
            </a:endParaRPr>
          </a:p>
        </p:txBody>
      </p:sp>
      <p:sp>
        <p:nvSpPr>
          <p:cNvPr id="4" name="Content Placeholder 3"/>
          <p:cNvSpPr>
            <a:spLocks noGrp="1"/>
          </p:cNvSpPr>
          <p:nvPr>
            <p:ph sz="half" idx="2"/>
          </p:nvPr>
        </p:nvSpPr>
        <p:spPr>
          <a:xfrm>
            <a:off x="4648200" y="717955"/>
            <a:ext cx="4417828" cy="3733544"/>
          </a:xfrm>
        </p:spPr>
        <p:txBody>
          <a:bodyPr>
            <a:normAutofit/>
          </a:bodyPr>
          <a:lstStyle/>
          <a:p>
            <a:pPr marL="0" indent="0">
              <a:buNone/>
            </a:pPr>
            <a:r>
              <a:rPr lang="en-US" dirty="0">
                <a:cs typeface="Arial" panose="020B0604020202020204" pitchFamily="34" charset="0"/>
              </a:rPr>
              <a:t>Part numbers mentioned:</a:t>
            </a:r>
          </a:p>
          <a:p>
            <a:pPr lvl="1"/>
            <a:r>
              <a:rPr lang="en-US" dirty="0">
                <a:cs typeface="Arial" panose="020B0604020202020204" pitchFamily="34" charset="0"/>
              </a:rPr>
              <a:t>UCC27282</a:t>
            </a:r>
          </a:p>
          <a:p>
            <a:pPr lvl="1"/>
            <a:r>
              <a:rPr lang="en-US" dirty="0">
                <a:cs typeface="Arial" panose="020B0604020202020204" pitchFamily="34" charset="0"/>
              </a:rPr>
              <a:t>UCC27710</a:t>
            </a:r>
          </a:p>
          <a:p>
            <a:pPr lvl="1"/>
            <a:r>
              <a:rPr lang="en-US" dirty="0">
                <a:cs typeface="Arial" panose="020B0604020202020204" pitchFamily="34" charset="0"/>
              </a:rPr>
              <a:t>UCC27284-Q1</a:t>
            </a:r>
          </a:p>
          <a:p>
            <a:pPr lvl="1"/>
            <a:r>
              <a:rPr lang="en-US" dirty="0">
                <a:cs typeface="Arial" panose="020B0604020202020204" pitchFamily="34" charset="0"/>
              </a:rPr>
              <a:t>UCC27201</a:t>
            </a:r>
          </a:p>
          <a:p>
            <a:pPr lvl="1"/>
            <a:r>
              <a:rPr lang="en-US" dirty="0">
                <a:cs typeface="Arial" panose="020B0604020202020204" pitchFamily="34" charset="0"/>
              </a:rPr>
              <a:t>UCC27524</a:t>
            </a:r>
          </a:p>
          <a:p>
            <a:pPr lvl="1"/>
            <a:endParaRPr lang="en-US" dirty="0">
              <a:cs typeface="Arial" panose="020B0604020202020204" pitchFamily="34" charset="0"/>
            </a:endParaRPr>
          </a:p>
          <a:p>
            <a:pPr marL="0" indent="0">
              <a:buNone/>
            </a:pPr>
            <a:r>
              <a:rPr lang="en-US" dirty="0">
                <a:cs typeface="Arial" panose="020B0604020202020204" pitchFamily="34" charset="0"/>
              </a:rPr>
              <a:t>Relevant applications: </a:t>
            </a:r>
          </a:p>
          <a:p>
            <a:pPr lvl="1"/>
            <a:r>
              <a:rPr lang="en-US" dirty="0"/>
              <a:t>Motor drive</a:t>
            </a:r>
          </a:p>
          <a:p>
            <a:pPr lvl="1"/>
            <a:r>
              <a:rPr lang="en-US" dirty="0"/>
              <a:t>Switch mode power supplies</a:t>
            </a:r>
          </a:p>
          <a:p>
            <a:pPr lvl="1"/>
            <a:r>
              <a:rPr lang="en-US" dirty="0"/>
              <a:t>Solar inverters</a:t>
            </a:r>
          </a:p>
          <a:p>
            <a:endParaRPr lang="en-US" dirty="0">
              <a:latin typeface="+mj-lt"/>
              <a:cs typeface="Arial" panose="020B0604020202020204" pitchFamily="34" charset="0"/>
            </a:endParaRPr>
          </a:p>
        </p:txBody>
      </p:sp>
    </p:spTree>
    <p:extLst>
      <p:ext uri="{BB962C8B-B14F-4D97-AF65-F5344CB8AC3E}">
        <p14:creationId xmlns:p14="http://schemas.microsoft.com/office/powerpoint/2010/main" val="16858877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8107" t="5753" r="7840" b="14221"/>
          <a:stretch/>
        </p:blipFill>
        <p:spPr bwMode="auto">
          <a:xfrm>
            <a:off x="714501" y="851565"/>
            <a:ext cx="2615109" cy="2347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3829" y="1506611"/>
            <a:ext cx="2836065" cy="1742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ontent Placeholder 2"/>
          <p:cNvSpPr>
            <a:spLocks noGrp="1"/>
          </p:cNvSpPr>
          <p:nvPr>
            <p:ph sz="half" idx="1"/>
          </p:nvPr>
        </p:nvSpPr>
        <p:spPr>
          <a:xfrm>
            <a:off x="33074" y="3314701"/>
            <a:ext cx="3524634" cy="1363979"/>
          </a:xfrm>
        </p:spPr>
        <p:txBody>
          <a:bodyPr>
            <a:normAutofit/>
          </a:bodyPr>
          <a:lstStyle/>
          <a:p>
            <a:pPr>
              <a:buBlip>
                <a:blip r:embed="rId4"/>
              </a:buBlip>
            </a:pPr>
            <a:r>
              <a:rPr lang="en-US" dirty="0">
                <a:cs typeface="Arial" panose="020B0604020202020204" pitchFamily="34" charset="0"/>
              </a:rPr>
              <a:t>HO/LO might cross conduct</a:t>
            </a:r>
          </a:p>
          <a:p>
            <a:pPr lvl="1">
              <a:buBlip>
                <a:blip r:embed="rId4"/>
              </a:buBlip>
            </a:pPr>
            <a:r>
              <a:rPr lang="en-US" dirty="0">
                <a:cs typeface="Arial" panose="020B0604020202020204" pitchFamily="34" charset="0"/>
              </a:rPr>
              <a:t>Shoot-through current</a:t>
            </a:r>
          </a:p>
          <a:p>
            <a:pPr lvl="1">
              <a:buBlip>
                <a:blip r:embed="rId4"/>
              </a:buBlip>
            </a:pPr>
            <a:r>
              <a:rPr lang="en-US" dirty="0">
                <a:cs typeface="Arial" panose="020B0604020202020204" pitchFamily="34" charset="0"/>
              </a:rPr>
              <a:t>Excessive power dissipation</a:t>
            </a:r>
          </a:p>
          <a:p>
            <a:pPr lvl="1">
              <a:buBlip>
                <a:blip r:embed="rId4"/>
              </a:buBlip>
            </a:pPr>
            <a:r>
              <a:rPr lang="en-US" dirty="0">
                <a:cs typeface="Arial" panose="020B0604020202020204" pitchFamily="34" charset="0"/>
              </a:rPr>
              <a:t>False overcurrent tripping</a:t>
            </a:r>
          </a:p>
        </p:txBody>
      </p:sp>
      <p:sp>
        <p:nvSpPr>
          <p:cNvPr id="15" name="Content Placeholder 2"/>
          <p:cNvSpPr txBox="1">
            <a:spLocks/>
          </p:cNvSpPr>
          <p:nvPr/>
        </p:nvSpPr>
        <p:spPr>
          <a:xfrm>
            <a:off x="3742123" y="3537067"/>
            <a:ext cx="5080391" cy="1077218"/>
          </a:xfrm>
          <a:prstGeom prst="rect">
            <a:avLst/>
          </a:prstGeom>
          <a:solidFill>
            <a:schemeClr val="tx1">
              <a:lumMod val="65000"/>
              <a:lumOff val="35000"/>
            </a:schemeClr>
          </a:solidFill>
        </p:spPr>
        <p:txBody>
          <a:bodyPr wrap="square" rtlCol="0">
            <a:spAutoFit/>
          </a:bodyPr>
          <a:lstStyle>
            <a:defPPr>
              <a:defRPr lang="en-US"/>
            </a:defPPr>
            <a:lvl1pPr marL="285750" indent="-285750">
              <a:buFont typeface="Wingdings" panose="05000000000000000000" pitchFamily="2" charset="2"/>
              <a:buChar char="q"/>
              <a:defRPr sz="1600">
                <a:solidFill>
                  <a:schemeClr val="bg1"/>
                </a:solidFill>
              </a:defRPr>
            </a:lvl1pPr>
          </a:lstStyle>
          <a:p>
            <a:pPr>
              <a:buFont typeface="Arial" panose="020B0604020202020204" pitchFamily="34" charset="0"/>
              <a:buChar char="•"/>
            </a:pPr>
            <a:r>
              <a:rPr lang="en-US" dirty="0"/>
              <a:t>Account for propagation delay and delay matching variation across temperature/voltage</a:t>
            </a:r>
          </a:p>
          <a:p>
            <a:pPr>
              <a:buFont typeface="Arial" panose="020B0604020202020204" pitchFamily="34" charset="0"/>
              <a:buChar char="•"/>
            </a:pPr>
            <a:r>
              <a:rPr lang="en-US" dirty="0"/>
              <a:t>Account for drive strength variation across temperature/bias voltage</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8063" y="706872"/>
            <a:ext cx="2097903" cy="2571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038871" y="1172401"/>
            <a:ext cx="2123723" cy="369332"/>
          </a:xfrm>
          <a:prstGeom prst="rect">
            <a:avLst/>
          </a:prstGeom>
          <a:noFill/>
        </p:spPr>
        <p:txBody>
          <a:bodyPr wrap="square" rtlCol="0">
            <a:spAutoFit/>
          </a:bodyPr>
          <a:lstStyle/>
          <a:p>
            <a:pPr marL="285750" indent="-285750">
              <a:buBlip>
                <a:blip r:embed="rId4"/>
              </a:buBlip>
            </a:pPr>
            <a:r>
              <a:rPr lang="en-US" dirty="0"/>
              <a:t>May be</a:t>
            </a:r>
          </a:p>
        </p:txBody>
      </p: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8016" y="704197"/>
            <a:ext cx="2219191" cy="254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#10 Would this waveform create any system problems? </a:t>
            </a:r>
            <a:endParaRPr lang="en-US" sz="2800" kern="0" dirty="0"/>
          </a:p>
        </p:txBody>
      </p:sp>
      <p:sp>
        <p:nvSpPr>
          <p:cNvPr id="17" name="Title 1"/>
          <p:cNvSpPr txBox="1">
            <a:spLocks/>
          </p:cNvSpPr>
          <p:nvPr/>
        </p:nvSpPr>
        <p:spPr>
          <a:xfrm>
            <a:off x="7482840" y="409510"/>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Variance</a:t>
            </a:r>
          </a:p>
        </p:txBody>
      </p:sp>
    </p:spTree>
    <p:extLst>
      <p:ext uri="{BB962C8B-B14F-4D97-AF65-F5344CB8AC3E}">
        <p14:creationId xmlns:p14="http://schemas.microsoft.com/office/powerpoint/2010/main" val="212799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205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animBg="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776" y="775663"/>
            <a:ext cx="8569328" cy="3720144"/>
          </a:xfrm>
        </p:spPr>
        <p:txBody>
          <a:bodyPr>
            <a:noAutofit/>
          </a:bodyPr>
          <a:lstStyle/>
          <a:p>
            <a:pPr>
              <a:lnSpc>
                <a:spcPct val="100000"/>
              </a:lnSpc>
            </a:pPr>
            <a:r>
              <a:rPr lang="en-US" sz="1800" dirty="0"/>
              <a:t>Various issues encountered while designing switch-mode power supplies were discussed from the gate driver IC point of view and their resolutions were clearly identified</a:t>
            </a:r>
          </a:p>
          <a:p>
            <a:pPr>
              <a:lnSpc>
                <a:spcPct val="100000"/>
              </a:lnSpc>
            </a:pPr>
            <a:r>
              <a:rPr lang="en-US" sz="1800" dirty="0"/>
              <a:t>Proper bypassing of the gate driver IC (as with many other ICs) is extremely critical to its performance</a:t>
            </a:r>
          </a:p>
          <a:p>
            <a:pPr>
              <a:lnSpc>
                <a:spcPct val="100000"/>
              </a:lnSpc>
            </a:pPr>
            <a:r>
              <a:rPr lang="en-US" sz="1800" dirty="0"/>
              <a:t>When gate driver IC is used in half-bridge configuration, switch node slew rate plays an important role in the performance of the gate driver IC</a:t>
            </a:r>
          </a:p>
          <a:p>
            <a:pPr>
              <a:lnSpc>
                <a:spcPct val="100000"/>
              </a:lnSpc>
            </a:pPr>
            <a:r>
              <a:rPr lang="en-US" sz="1800" dirty="0"/>
              <a:t>PCB layout plays important role in satisfactory performance of the gate driver IC and thus the whole system</a:t>
            </a:r>
          </a:p>
          <a:p>
            <a:pPr marL="0" indent="0">
              <a:buNone/>
            </a:pPr>
            <a:endParaRPr lang="en-US" sz="1800" dirty="0"/>
          </a:p>
        </p:txBody>
      </p:sp>
      <p:sp>
        <p:nvSpPr>
          <p:cNvPr id="4" name="Title 1"/>
          <p:cNvSpPr txBox="1">
            <a:spLocks/>
          </p:cNvSpPr>
          <p:nvPr/>
        </p:nvSpPr>
        <p:spPr bwMode="auto">
          <a:xfrm>
            <a:off x="231775" y="107163"/>
            <a:ext cx="8161786"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dirty="0"/>
              <a:t>Summary</a:t>
            </a:r>
            <a:endParaRPr lang="en-US" sz="2800" kern="0" dirty="0"/>
          </a:p>
        </p:txBody>
      </p:sp>
    </p:spTree>
    <p:extLst>
      <p:ext uri="{BB962C8B-B14F-4D97-AF65-F5344CB8AC3E}">
        <p14:creationId xmlns:p14="http://schemas.microsoft.com/office/powerpoint/2010/main" val="3916429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D3DFCB-8B2D-4F53-B376-C6E3D16F940C}"/>
              </a:ext>
            </a:extLst>
          </p:cNvPr>
          <p:cNvGrpSpPr/>
          <p:nvPr/>
        </p:nvGrpSpPr>
        <p:grpSpPr>
          <a:xfrm>
            <a:off x="0" y="0"/>
            <a:ext cx="9144000" cy="5143500"/>
            <a:chOff x="0" y="0"/>
            <a:chExt cx="12192000" cy="685800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93FC1F8-635A-4B11-8C6C-511B913B510D}"/>
                </a:ext>
              </a:extLst>
            </p:cNvPr>
            <p:cNvSpPr txBox="1"/>
            <p:nvPr/>
          </p:nvSpPr>
          <p:spPr>
            <a:xfrm>
              <a:off x="1739347" y="5068951"/>
              <a:ext cx="8945219" cy="492443"/>
            </a:xfrm>
            <a:prstGeom prst="rect">
              <a:avLst/>
            </a:prstGeom>
            <a:solidFill>
              <a:schemeClr val="bg1"/>
            </a:solidFill>
          </p:spPr>
          <p:txBody>
            <a:bodyPr wrap="square" rtlCol="0">
              <a:spAutoFit/>
            </a:bodyPr>
            <a:lstStyle/>
            <a:p>
              <a:r>
                <a:rPr lang="en-US" b="1" dirty="0"/>
                <a:t>©2021 Texas Instruments Incorporated. All rights reserved.</a:t>
              </a:r>
            </a:p>
          </p:txBody>
        </p:sp>
      </p:grpSp>
      <p:sp>
        <p:nvSpPr>
          <p:cNvPr id="2" name="Rectangle 1">
            <a:extLst>
              <a:ext uri="{FF2B5EF4-FFF2-40B4-BE49-F238E27FC236}">
                <a16:creationId xmlns:a16="http://schemas.microsoft.com/office/drawing/2014/main" id="{2F515722-7FEB-4A1A-B259-9D0CA5CB9F2C}"/>
              </a:ext>
            </a:extLst>
          </p:cNvPr>
          <p:cNvSpPr/>
          <p:nvPr/>
        </p:nvSpPr>
        <p:spPr>
          <a:xfrm>
            <a:off x="8393032" y="11142"/>
            <a:ext cx="721672" cy="246221"/>
          </a:xfrm>
          <a:prstGeom prst="rect">
            <a:avLst/>
          </a:prstGeom>
        </p:spPr>
        <p:txBody>
          <a:bodyPr wrap="none">
            <a:spAutoFit/>
          </a:bodyPr>
          <a:lstStyle/>
          <a:p>
            <a:r>
              <a:rPr lang="en-US" sz="1000" dirty="0">
                <a:latin typeface="arial" panose="020B0604020202020204" pitchFamily="34" charset="0"/>
              </a:rPr>
              <a:t>SLYP754</a:t>
            </a:r>
            <a:endParaRPr lang="en-US" sz="1000" dirty="0"/>
          </a:p>
        </p:txBody>
      </p:sp>
    </p:spTree>
    <p:extLst>
      <p:ext uri="{BB962C8B-B14F-4D97-AF65-F5344CB8AC3E}">
        <p14:creationId xmlns:p14="http://schemas.microsoft.com/office/powerpoint/2010/main" val="339567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4A3D1-F482-42F1-B2A0-F9BF72E39CAC}"/>
              </a:ext>
            </a:extLst>
          </p:cNvPr>
          <p:cNvSpPr>
            <a:spLocks noGrp="1"/>
          </p:cNvSpPr>
          <p:nvPr>
            <p:ph type="title"/>
          </p:nvPr>
        </p:nvSpPr>
        <p:spPr>
          <a:xfrm>
            <a:off x="161352" y="21085"/>
            <a:ext cx="8458200" cy="610791"/>
          </a:xfrm>
        </p:spPr>
        <p:txBody>
          <a:bodyPr/>
          <a:lstStyle/>
          <a:p>
            <a:r>
              <a:rPr lang="en-US" dirty="0"/>
              <a:t>Where are gate drivers used?</a:t>
            </a:r>
          </a:p>
        </p:txBody>
      </p:sp>
      <p:sp>
        <p:nvSpPr>
          <p:cNvPr id="5" name="Slide Number Placeholder 4">
            <a:extLst>
              <a:ext uri="{FF2B5EF4-FFF2-40B4-BE49-F238E27FC236}">
                <a16:creationId xmlns:a16="http://schemas.microsoft.com/office/drawing/2014/main" id="{51BAF016-9BF1-46B5-96E2-5EBC9E8701E0}"/>
              </a:ext>
            </a:extLst>
          </p:cNvPr>
          <p:cNvSpPr>
            <a:spLocks noGrp="1"/>
          </p:cNvSpPr>
          <p:nvPr>
            <p:ph type="sldNum" sz="quarter" idx="10"/>
          </p:nvPr>
        </p:nvSpPr>
        <p:spPr/>
        <p:txBody>
          <a:bodyPr/>
          <a:lstStyle/>
          <a:p>
            <a:pPr>
              <a:defRPr/>
            </a:pPr>
            <a:fld id="{B53548F6-AAA9-4A8D-A869-511B3DFE3256}" type="slidenum">
              <a:rPr lang="en-US" smtClean="0"/>
              <a:pPr>
                <a:defRPr/>
              </a:pPr>
              <a:t>4</a:t>
            </a:fld>
            <a:endParaRPr lang="en-US"/>
          </a:p>
        </p:txBody>
      </p:sp>
      <p:grpSp>
        <p:nvGrpSpPr>
          <p:cNvPr id="7" name="Group 6">
            <a:extLst>
              <a:ext uri="{FF2B5EF4-FFF2-40B4-BE49-F238E27FC236}">
                <a16:creationId xmlns:a16="http://schemas.microsoft.com/office/drawing/2014/main" id="{5BF15CF6-7F53-4557-9CCC-9B8C21C1C35A}"/>
              </a:ext>
            </a:extLst>
          </p:cNvPr>
          <p:cNvGrpSpPr/>
          <p:nvPr/>
        </p:nvGrpSpPr>
        <p:grpSpPr>
          <a:xfrm>
            <a:off x="525975" y="883085"/>
            <a:ext cx="8180703" cy="3708539"/>
            <a:chOff x="220743" y="606222"/>
            <a:chExt cx="8755617" cy="3985403"/>
          </a:xfrm>
        </p:grpSpPr>
        <p:pic>
          <p:nvPicPr>
            <p:cNvPr id="8" name="Picture 17" descr="C:\Users\A0226323\Documents\Jobs\Pictures\shutterstock_197514563_Automobile.jpg">
              <a:extLst>
                <a:ext uri="{FF2B5EF4-FFF2-40B4-BE49-F238E27FC236}">
                  <a16:creationId xmlns:a16="http://schemas.microsoft.com/office/drawing/2014/main" id="{DAADE00D-7E07-49D1-AB67-F081BEFB3B9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34338" y="2446138"/>
              <a:ext cx="1842022" cy="10498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A0226323\Documents\Jobs\Pictures\shutterstock_84166906_globe.jpg">
              <a:extLst>
                <a:ext uri="{FF2B5EF4-FFF2-40B4-BE49-F238E27FC236}">
                  <a16:creationId xmlns:a16="http://schemas.microsoft.com/office/drawing/2014/main" id="{86DE5593-1136-4EA1-9F49-0864CD0378C5}"/>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4866" y="3628267"/>
              <a:ext cx="1025274" cy="8915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A0226323\Documents\Jobs\Pictures\shutterstock_68901211_digitalstillcamera.jpg">
              <a:extLst>
                <a:ext uri="{FF2B5EF4-FFF2-40B4-BE49-F238E27FC236}">
                  <a16:creationId xmlns:a16="http://schemas.microsoft.com/office/drawing/2014/main" id="{E2037BFB-8535-4A13-86F8-9FD32416010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2180" t="21327" r="28709" b="15497"/>
            <a:stretch/>
          </p:blipFill>
          <p:spPr bwMode="auto">
            <a:xfrm>
              <a:off x="688175" y="1761864"/>
              <a:ext cx="731316" cy="47035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6" descr="浅色上对角线">
              <a:extLst>
                <a:ext uri="{FF2B5EF4-FFF2-40B4-BE49-F238E27FC236}">
                  <a16:creationId xmlns:a16="http://schemas.microsoft.com/office/drawing/2014/main" id="{DFE91B1E-2E19-4847-9D83-38ADFDC1A085}"/>
                </a:ext>
              </a:extLst>
            </p:cNvPr>
            <p:cNvSpPr txBox="1">
              <a:spLocks noChangeArrowheads="1"/>
            </p:cNvSpPr>
            <p:nvPr/>
          </p:nvSpPr>
          <p:spPr bwMode="auto">
            <a:xfrm>
              <a:off x="7172847" y="2015410"/>
              <a:ext cx="1652880" cy="584715"/>
            </a:xfrm>
            <a:prstGeom prst="rect">
              <a:avLst/>
            </a:prstGeom>
            <a:noFill/>
            <a:ln w="9525" algn="ctr">
              <a:noFill/>
              <a:miter lim="800000"/>
              <a:headEnd/>
              <a:tailEnd/>
            </a:ln>
            <a:effectLst/>
          </p:spPr>
          <p:txBody>
            <a:bodyPr wrap="non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Electric vehicles</a:t>
              </a:r>
            </a:p>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class D audio</a:t>
              </a:r>
            </a:p>
          </p:txBody>
        </p:sp>
        <p:sp>
          <p:nvSpPr>
            <p:cNvPr id="12" name="Rectangle 27" descr="浅色上对角线">
              <a:extLst>
                <a:ext uri="{FF2B5EF4-FFF2-40B4-BE49-F238E27FC236}">
                  <a16:creationId xmlns:a16="http://schemas.microsoft.com/office/drawing/2014/main" id="{525E4FDF-CBE2-44E7-B1E3-0B034BDC932A}"/>
                </a:ext>
              </a:extLst>
            </p:cNvPr>
            <p:cNvSpPr>
              <a:spLocks noChangeArrowheads="1"/>
            </p:cNvSpPr>
            <p:nvPr/>
          </p:nvSpPr>
          <p:spPr bwMode="auto">
            <a:xfrm>
              <a:off x="3466309" y="3327837"/>
              <a:ext cx="1800258" cy="338494"/>
            </a:xfrm>
            <a:prstGeom prst="rect">
              <a:avLst/>
            </a:prstGeom>
            <a:noFill/>
            <a:ln w="9525" algn="ctr">
              <a:noFill/>
              <a:miter lim="800000"/>
              <a:headEnd/>
              <a:tailEnd/>
            </a:ln>
            <a:effectLst/>
          </p:spPr>
          <p:txBody>
            <a:bodyPr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Renewables</a:t>
              </a:r>
            </a:p>
          </p:txBody>
        </p:sp>
        <p:sp>
          <p:nvSpPr>
            <p:cNvPr id="13" name="Text Box 25" descr="浅色上对角线">
              <a:extLst>
                <a:ext uri="{FF2B5EF4-FFF2-40B4-BE49-F238E27FC236}">
                  <a16:creationId xmlns:a16="http://schemas.microsoft.com/office/drawing/2014/main" id="{311B1DB9-AB69-41AE-9A6C-062FE61AAFD7}"/>
                </a:ext>
              </a:extLst>
            </p:cNvPr>
            <p:cNvSpPr txBox="1">
              <a:spLocks noChangeArrowheads="1"/>
            </p:cNvSpPr>
            <p:nvPr/>
          </p:nvSpPr>
          <p:spPr bwMode="auto">
            <a:xfrm>
              <a:off x="460379" y="3194639"/>
              <a:ext cx="2176321" cy="584715"/>
            </a:xfrm>
            <a:prstGeom prst="rect">
              <a:avLst/>
            </a:prstGeom>
            <a:noFill/>
            <a:ln w="9525" algn="ctr">
              <a:noFill/>
              <a:miter lim="800000"/>
              <a:headEnd/>
              <a:tailEnd/>
            </a:ln>
            <a:effectLst/>
          </p:spPr>
          <p:txBody>
            <a:bodyPr wrap="squar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Solid state lighting</a:t>
              </a:r>
            </a:p>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(SSL)</a:t>
              </a:r>
            </a:p>
          </p:txBody>
        </p:sp>
        <p:sp>
          <p:nvSpPr>
            <p:cNvPr id="14" name="Text Box 23" descr="浅色上对角线">
              <a:extLst>
                <a:ext uri="{FF2B5EF4-FFF2-40B4-BE49-F238E27FC236}">
                  <a16:creationId xmlns:a16="http://schemas.microsoft.com/office/drawing/2014/main" id="{0F496414-A447-4E0D-A3A4-D47C6CD9DDE7}"/>
                </a:ext>
              </a:extLst>
            </p:cNvPr>
            <p:cNvSpPr txBox="1">
              <a:spLocks noChangeArrowheads="1"/>
            </p:cNvSpPr>
            <p:nvPr/>
          </p:nvSpPr>
          <p:spPr bwMode="auto">
            <a:xfrm>
              <a:off x="3872357" y="606222"/>
              <a:ext cx="1462122" cy="584715"/>
            </a:xfrm>
            <a:prstGeom prst="rect">
              <a:avLst/>
            </a:prstGeom>
            <a:noFill/>
            <a:ln w="9525" algn="ctr">
              <a:noFill/>
              <a:miter lim="800000"/>
              <a:headEnd/>
              <a:tailEnd/>
            </a:ln>
            <a:effectLst/>
          </p:spPr>
          <p:txBody>
            <a:bodyPr wrap="non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Adaptors and </a:t>
              </a:r>
            </a:p>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chargers</a:t>
              </a:r>
            </a:p>
          </p:txBody>
        </p:sp>
        <p:pic>
          <p:nvPicPr>
            <p:cNvPr id="15" name="Picture 5">
              <a:extLst>
                <a:ext uri="{FF2B5EF4-FFF2-40B4-BE49-F238E27FC236}">
                  <a16:creationId xmlns:a16="http://schemas.microsoft.com/office/drawing/2014/main" id="{77C9189A-91DA-464F-A8D6-FA6476085C84}"/>
                </a:ext>
              </a:extLst>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406778" y="1168810"/>
              <a:ext cx="1811922" cy="824132"/>
            </a:xfrm>
            <a:prstGeom prst="rect">
              <a:avLst/>
            </a:prstGeom>
            <a:noFill/>
            <a:ln w="9525">
              <a:noFill/>
              <a:miter lim="800000"/>
              <a:headEnd/>
              <a:tailEnd/>
            </a:ln>
          </p:spPr>
        </p:pic>
        <p:sp>
          <p:nvSpPr>
            <p:cNvPr id="16" name="Text Box 17" descr="浅色上对角线">
              <a:extLst>
                <a:ext uri="{FF2B5EF4-FFF2-40B4-BE49-F238E27FC236}">
                  <a16:creationId xmlns:a16="http://schemas.microsoft.com/office/drawing/2014/main" id="{01372161-55A6-4627-9C52-05547CD5A891}"/>
                </a:ext>
              </a:extLst>
            </p:cNvPr>
            <p:cNvSpPr txBox="1">
              <a:spLocks noChangeArrowheads="1"/>
            </p:cNvSpPr>
            <p:nvPr/>
          </p:nvSpPr>
          <p:spPr bwMode="auto">
            <a:xfrm>
              <a:off x="6463331" y="865196"/>
              <a:ext cx="2042410" cy="338494"/>
            </a:xfrm>
            <a:prstGeom prst="rect">
              <a:avLst/>
            </a:prstGeom>
            <a:noFill/>
            <a:ln w="9525" algn="ctr">
              <a:noFill/>
              <a:miter lim="800000"/>
              <a:headEnd/>
              <a:tailEnd/>
            </a:ln>
            <a:effectLst/>
          </p:spPr>
          <p:txBody>
            <a:bodyPr wrap="non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Server/telecom/UPS</a:t>
              </a:r>
            </a:p>
          </p:txBody>
        </p:sp>
        <p:sp>
          <p:nvSpPr>
            <p:cNvPr id="17" name="Text Box 12" descr="浅色上对角线">
              <a:extLst>
                <a:ext uri="{FF2B5EF4-FFF2-40B4-BE49-F238E27FC236}">
                  <a16:creationId xmlns:a16="http://schemas.microsoft.com/office/drawing/2014/main" id="{A20BD26D-638B-49BC-8882-CEBB36F31077}"/>
                </a:ext>
              </a:extLst>
            </p:cNvPr>
            <p:cNvSpPr txBox="1">
              <a:spLocks noChangeArrowheads="1"/>
            </p:cNvSpPr>
            <p:nvPr/>
          </p:nvSpPr>
          <p:spPr bwMode="auto">
            <a:xfrm>
              <a:off x="3100022" y="2192969"/>
              <a:ext cx="2959196" cy="707826"/>
            </a:xfrm>
            <a:prstGeom prst="rect">
              <a:avLst/>
            </a:prstGeom>
            <a:noFill/>
            <a:ln w="9525">
              <a:noFill/>
              <a:miter lim="800000"/>
              <a:headEnd/>
              <a:tailEnd/>
            </a:ln>
          </p:spPr>
          <p:txBody>
            <a:bodyPr wrap="square" lIns="91372" tIns="45690" rIns="91372" bIns="45690">
              <a:spAutoFit/>
            </a:bodyPr>
            <a:lstStyle/>
            <a:p>
              <a:pPr algn="ctr"/>
              <a:r>
                <a:rPr lang="en-US" altLang="zh-CN" sz="2000" b="1" dirty="0">
                  <a:solidFill>
                    <a:srgbClr val="0000FF"/>
                  </a:solidFill>
                  <a:ea typeface="SimSun" pitchFamily="2" charset="-122"/>
                  <a:cs typeface="Arial" pitchFamily="34" charset="0"/>
                </a:rPr>
                <a:t>Gate driver</a:t>
              </a:r>
            </a:p>
            <a:p>
              <a:pPr algn="ctr"/>
              <a:r>
                <a:rPr lang="en-US" altLang="zh-CN" sz="2000" b="1" dirty="0">
                  <a:solidFill>
                    <a:srgbClr val="0000FF"/>
                  </a:solidFill>
                  <a:ea typeface="SimSun" pitchFamily="2" charset="-122"/>
                  <a:cs typeface="Arial" pitchFamily="34" charset="0"/>
                </a:rPr>
                <a:t>applications</a:t>
              </a:r>
            </a:p>
          </p:txBody>
        </p:sp>
        <p:sp>
          <p:nvSpPr>
            <p:cNvPr id="18" name="Line 20">
              <a:extLst>
                <a:ext uri="{FF2B5EF4-FFF2-40B4-BE49-F238E27FC236}">
                  <a16:creationId xmlns:a16="http://schemas.microsoft.com/office/drawing/2014/main" id="{77989504-A6CF-4F27-8875-B989531BC502}"/>
                </a:ext>
              </a:extLst>
            </p:cNvPr>
            <p:cNvSpPr>
              <a:spLocks noChangeShapeType="1"/>
            </p:cNvSpPr>
            <p:nvPr/>
          </p:nvSpPr>
          <p:spPr bwMode="auto">
            <a:xfrm flipH="1" flipV="1">
              <a:off x="4419659" y="1761877"/>
              <a:ext cx="0" cy="462157"/>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19" name="Line 19">
              <a:extLst>
                <a:ext uri="{FF2B5EF4-FFF2-40B4-BE49-F238E27FC236}">
                  <a16:creationId xmlns:a16="http://schemas.microsoft.com/office/drawing/2014/main" id="{8DED3B9C-326D-4CDE-8E37-D03307EA15E1}"/>
                </a:ext>
              </a:extLst>
            </p:cNvPr>
            <p:cNvSpPr>
              <a:spLocks noChangeShapeType="1"/>
            </p:cNvSpPr>
            <p:nvPr/>
          </p:nvSpPr>
          <p:spPr bwMode="auto">
            <a:xfrm flipV="1">
              <a:off x="6338323" y="2578163"/>
              <a:ext cx="627317" cy="0"/>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0" name="Line 29">
              <a:extLst>
                <a:ext uri="{FF2B5EF4-FFF2-40B4-BE49-F238E27FC236}">
                  <a16:creationId xmlns:a16="http://schemas.microsoft.com/office/drawing/2014/main" id="{59E4AF69-F1B3-4311-9F35-1CF1616C8D65}"/>
                </a:ext>
              </a:extLst>
            </p:cNvPr>
            <p:cNvSpPr>
              <a:spLocks noChangeShapeType="1"/>
            </p:cNvSpPr>
            <p:nvPr/>
          </p:nvSpPr>
          <p:spPr bwMode="auto">
            <a:xfrm flipH="1" flipV="1">
              <a:off x="4356803" y="2961529"/>
              <a:ext cx="0" cy="336419"/>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1" name="Line 28">
              <a:extLst>
                <a:ext uri="{FF2B5EF4-FFF2-40B4-BE49-F238E27FC236}">
                  <a16:creationId xmlns:a16="http://schemas.microsoft.com/office/drawing/2014/main" id="{FAEE95CB-FCF5-4085-A9B2-7D81EBFDD47E}"/>
                </a:ext>
              </a:extLst>
            </p:cNvPr>
            <p:cNvSpPr>
              <a:spLocks noChangeShapeType="1"/>
            </p:cNvSpPr>
            <p:nvPr/>
          </p:nvSpPr>
          <p:spPr bwMode="auto">
            <a:xfrm flipV="1">
              <a:off x="2660326" y="2810306"/>
              <a:ext cx="540095" cy="471633"/>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2" name="Line 21">
              <a:extLst>
                <a:ext uri="{FF2B5EF4-FFF2-40B4-BE49-F238E27FC236}">
                  <a16:creationId xmlns:a16="http://schemas.microsoft.com/office/drawing/2014/main" id="{E5A49E9D-7BA2-4051-BEBB-AE1D926DC167}"/>
                </a:ext>
              </a:extLst>
            </p:cNvPr>
            <p:cNvSpPr>
              <a:spLocks noChangeShapeType="1"/>
            </p:cNvSpPr>
            <p:nvPr/>
          </p:nvSpPr>
          <p:spPr bwMode="auto">
            <a:xfrm flipH="1" flipV="1">
              <a:off x="2463324" y="1842701"/>
              <a:ext cx="727556" cy="510341"/>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3" name="Line 24">
              <a:extLst>
                <a:ext uri="{FF2B5EF4-FFF2-40B4-BE49-F238E27FC236}">
                  <a16:creationId xmlns:a16="http://schemas.microsoft.com/office/drawing/2014/main" id="{310B078F-6D52-420C-BE0A-029CD96593BB}"/>
                </a:ext>
              </a:extLst>
            </p:cNvPr>
            <p:cNvSpPr>
              <a:spLocks noChangeShapeType="1"/>
            </p:cNvSpPr>
            <p:nvPr/>
          </p:nvSpPr>
          <p:spPr bwMode="auto">
            <a:xfrm flipH="1" flipV="1">
              <a:off x="6065918" y="2750449"/>
              <a:ext cx="549128" cy="531509"/>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4" name="Oval 11">
              <a:extLst>
                <a:ext uri="{FF2B5EF4-FFF2-40B4-BE49-F238E27FC236}">
                  <a16:creationId xmlns:a16="http://schemas.microsoft.com/office/drawing/2014/main" id="{9F0B6E76-5F50-496B-956C-A45ADBB6C886}"/>
                </a:ext>
              </a:extLst>
            </p:cNvPr>
            <p:cNvSpPr>
              <a:spLocks noChangeArrowheads="1"/>
            </p:cNvSpPr>
            <p:nvPr/>
          </p:nvSpPr>
          <p:spPr bwMode="auto">
            <a:xfrm>
              <a:off x="2771801" y="2224021"/>
              <a:ext cx="3556864" cy="715680"/>
            </a:xfrm>
            <a:prstGeom prst="ellipse">
              <a:avLst/>
            </a:prstGeom>
            <a:noFill/>
            <a:ln w="63500">
              <a:solidFill>
                <a:srgbClr val="FF0000"/>
              </a:solidFill>
              <a:round/>
              <a:headEnd/>
              <a:tailEnd/>
            </a:ln>
          </p:spPr>
          <p:txBody>
            <a:bodyPr wrap="none" lIns="91372" tIns="45690" rIns="91372" bIns="45690" anchor="ctr"/>
            <a:lstStyle/>
            <a:p>
              <a:endParaRPr lang="zh-CN" altLang="en-US" sz="1400">
                <a:solidFill>
                  <a:srgbClr val="0000FF"/>
                </a:solidFill>
                <a:ea typeface="SimSun" pitchFamily="2" charset="-122"/>
                <a:cs typeface="Arial" pitchFamily="34" charset="0"/>
              </a:endParaRPr>
            </a:p>
          </p:txBody>
        </p:sp>
        <p:sp>
          <p:nvSpPr>
            <p:cNvPr id="25" name="Text Box 16" descr="浅色上对角线">
              <a:extLst>
                <a:ext uri="{FF2B5EF4-FFF2-40B4-BE49-F238E27FC236}">
                  <a16:creationId xmlns:a16="http://schemas.microsoft.com/office/drawing/2014/main" id="{5C50A559-5E5C-49F8-A1A3-B0F1FCB3A3F5}"/>
                </a:ext>
              </a:extLst>
            </p:cNvPr>
            <p:cNvSpPr txBox="1">
              <a:spLocks noChangeArrowheads="1"/>
            </p:cNvSpPr>
            <p:nvPr/>
          </p:nvSpPr>
          <p:spPr bwMode="auto">
            <a:xfrm>
              <a:off x="6057420" y="3245717"/>
              <a:ext cx="1816386" cy="338494"/>
            </a:xfrm>
            <a:prstGeom prst="rect">
              <a:avLst/>
            </a:prstGeom>
            <a:noFill/>
            <a:ln w="9525" algn="ctr">
              <a:noFill/>
              <a:miter lim="800000"/>
              <a:headEnd/>
              <a:tailEnd/>
            </a:ln>
            <a:effectLst/>
          </p:spPr>
          <p:txBody>
            <a:bodyPr wrap="non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Motor drive (VFD)</a:t>
              </a:r>
            </a:p>
          </p:txBody>
        </p:sp>
        <p:sp>
          <p:nvSpPr>
            <p:cNvPr id="26" name="Line 20">
              <a:extLst>
                <a:ext uri="{FF2B5EF4-FFF2-40B4-BE49-F238E27FC236}">
                  <a16:creationId xmlns:a16="http://schemas.microsoft.com/office/drawing/2014/main" id="{F7FE2C22-5658-4D65-9BF9-E0B9EACE7818}"/>
                </a:ext>
              </a:extLst>
            </p:cNvPr>
            <p:cNvSpPr>
              <a:spLocks noChangeShapeType="1"/>
            </p:cNvSpPr>
            <p:nvPr/>
          </p:nvSpPr>
          <p:spPr bwMode="auto">
            <a:xfrm flipV="1">
              <a:off x="5688125" y="1790432"/>
              <a:ext cx="685546" cy="503127"/>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7" name="Line 19">
              <a:extLst>
                <a:ext uri="{FF2B5EF4-FFF2-40B4-BE49-F238E27FC236}">
                  <a16:creationId xmlns:a16="http://schemas.microsoft.com/office/drawing/2014/main" id="{29E1F626-6552-4259-9FD4-6FD8A5E884B0}"/>
                </a:ext>
              </a:extLst>
            </p:cNvPr>
            <p:cNvSpPr>
              <a:spLocks noChangeShapeType="1"/>
            </p:cNvSpPr>
            <p:nvPr/>
          </p:nvSpPr>
          <p:spPr bwMode="auto">
            <a:xfrm flipV="1">
              <a:off x="1979720" y="2578163"/>
              <a:ext cx="792089" cy="0"/>
            </a:xfrm>
            <a:prstGeom prst="line">
              <a:avLst/>
            </a:prstGeom>
            <a:noFill/>
            <a:ln w="63500">
              <a:solidFill>
                <a:srgbClr val="FF0000"/>
              </a:solidFill>
              <a:round/>
              <a:headEnd/>
              <a:tailEnd/>
            </a:ln>
          </p:spPr>
          <p:txBody>
            <a:bodyPr lIns="91372" tIns="45690" rIns="91372" bIns="45690"/>
            <a:lstStyle/>
            <a:p>
              <a:endParaRPr lang="en-US" sz="1400" dirty="0">
                <a:solidFill>
                  <a:srgbClr val="0000FF"/>
                </a:solidFill>
                <a:cs typeface="Arial" pitchFamily="34" charset="0"/>
              </a:endParaRPr>
            </a:p>
          </p:txBody>
        </p:sp>
        <p:sp>
          <p:nvSpPr>
            <p:cNvPr id="28" name="Text Box 23" descr="浅色上对角线">
              <a:extLst>
                <a:ext uri="{FF2B5EF4-FFF2-40B4-BE49-F238E27FC236}">
                  <a16:creationId xmlns:a16="http://schemas.microsoft.com/office/drawing/2014/main" id="{D039093C-5257-4F55-86C9-43F48BA566DC}"/>
                </a:ext>
              </a:extLst>
            </p:cNvPr>
            <p:cNvSpPr txBox="1">
              <a:spLocks noChangeArrowheads="1"/>
            </p:cNvSpPr>
            <p:nvPr/>
          </p:nvSpPr>
          <p:spPr bwMode="auto">
            <a:xfrm>
              <a:off x="407358" y="627457"/>
              <a:ext cx="1785505" cy="584715"/>
            </a:xfrm>
            <a:prstGeom prst="rect">
              <a:avLst/>
            </a:prstGeom>
            <a:noFill/>
            <a:ln w="9525" algn="ctr">
              <a:noFill/>
              <a:miter lim="800000"/>
              <a:headEnd/>
              <a:tailEnd/>
            </a:ln>
            <a:effectLst/>
          </p:spPr>
          <p:txBody>
            <a:bodyPr wrap="square" lIns="91372" tIns="45690" rIns="91372" bIns="45690">
              <a:spAutoFit/>
            </a:bodyPr>
            <a:lstStyle/>
            <a:p>
              <a:pPr algn="ctr">
                <a:defRPr/>
              </a:pPr>
              <a:r>
                <a:rPr lang="en-US" altLang="zh-CN" sz="1600" i="1" dirty="0">
                  <a:solidFill>
                    <a:srgbClr val="0000FF"/>
                  </a:solidFill>
                  <a:effectLst>
                    <a:outerShdw blurRad="38100" dist="38100" dir="2700000" algn="tl">
                      <a:srgbClr val="C0C0C0"/>
                    </a:outerShdw>
                  </a:effectLst>
                  <a:ea typeface="宋体" pitchFamily="2" charset="-122"/>
                  <a:cs typeface="Arial" pitchFamily="34" charset="0"/>
                </a:rPr>
                <a:t>Li-ion battery portables</a:t>
              </a:r>
            </a:p>
          </p:txBody>
        </p:sp>
        <p:pic>
          <p:nvPicPr>
            <p:cNvPr id="29" name="Picture 2" descr="C:\Users\A0226323\Documents\Jobs\Pictures\shutterstock_10257301_OfficeLights.jpg">
              <a:extLst>
                <a:ext uri="{FF2B5EF4-FFF2-40B4-BE49-F238E27FC236}">
                  <a16:creationId xmlns:a16="http://schemas.microsoft.com/office/drawing/2014/main" id="{73B2C04E-FCFF-4298-A482-5C4B29611658}"/>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617" t="16191" r="29655" b="7933"/>
            <a:stretch/>
          </p:blipFill>
          <p:spPr bwMode="auto">
            <a:xfrm rot="3600000">
              <a:off x="2018763" y="3285845"/>
              <a:ext cx="205696" cy="108572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A0226323\Documents\Jobs\Pictures\shutterstock_26529073_Charger.jpg">
              <a:extLst>
                <a:ext uri="{FF2B5EF4-FFF2-40B4-BE49-F238E27FC236}">
                  <a16:creationId xmlns:a16="http://schemas.microsoft.com/office/drawing/2014/main" id="{E2F22C67-3AFB-403C-BB9F-8F0398000284}"/>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t="27163" r="24909"/>
            <a:stretch/>
          </p:blipFill>
          <p:spPr bwMode="auto">
            <a:xfrm>
              <a:off x="3291797" y="1209856"/>
              <a:ext cx="1074645" cy="58634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A0226323\Documents\Jobs\Pictures\shutterstock_33041971_drill.jpg">
              <a:extLst>
                <a:ext uri="{FF2B5EF4-FFF2-40B4-BE49-F238E27FC236}">
                  <a16:creationId xmlns:a16="http://schemas.microsoft.com/office/drawing/2014/main" id="{41E7644A-F377-43F1-B121-78C2C01DCE7E}"/>
                </a:ext>
              </a:extLst>
            </p:cNvPr>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59831" y="3904342"/>
              <a:ext cx="875163" cy="64987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 descr="C:\Users\A0226323\Documents\Jobs\Pictures\shutterstock_57161041_CameraBattery.jpg">
              <a:extLst>
                <a:ext uri="{FF2B5EF4-FFF2-40B4-BE49-F238E27FC236}">
                  <a16:creationId xmlns:a16="http://schemas.microsoft.com/office/drawing/2014/main" id="{F884F2C2-664D-4AFF-8F2F-00688A3F105C}"/>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4440" t="9860" r="24250" b="6897"/>
            <a:stretch/>
          </p:blipFill>
          <p:spPr bwMode="auto">
            <a:xfrm>
              <a:off x="1437692" y="1209853"/>
              <a:ext cx="791852" cy="6426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C:\Users\A0226323\Documents\Jobs\Pictures\shutterstock_61337065_solarpanel.jpg">
              <a:extLst>
                <a:ext uri="{FF2B5EF4-FFF2-40B4-BE49-F238E27FC236}">
                  <a16:creationId xmlns:a16="http://schemas.microsoft.com/office/drawing/2014/main" id="{87A99CB6-0A02-4E4E-8049-742CCB0464B1}"/>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1024" y="3665673"/>
              <a:ext cx="1824468" cy="91508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C:\Users\A0226323\Documents\Jobs\Pictures\shutterstock_118291348_notebook.jpg">
              <a:extLst>
                <a:ext uri="{FF2B5EF4-FFF2-40B4-BE49-F238E27FC236}">
                  <a16:creationId xmlns:a16="http://schemas.microsoft.com/office/drawing/2014/main" id="{7FAD1F68-92F2-4E41-873A-981CAC78F120}"/>
                </a:ext>
              </a:extLst>
            </p:cNvPr>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6634" t="10531" r="14908" b="11041"/>
            <a:stretch/>
          </p:blipFill>
          <p:spPr bwMode="auto">
            <a:xfrm>
              <a:off x="1221881" y="1927045"/>
              <a:ext cx="1043437" cy="58672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1" descr="C:\Users\A0226323\Documents\Jobs\Pictures\shutterstock_120433111_SmartPhone.jpg">
              <a:extLst>
                <a:ext uri="{FF2B5EF4-FFF2-40B4-BE49-F238E27FC236}">
                  <a16:creationId xmlns:a16="http://schemas.microsoft.com/office/drawing/2014/main" id="{E92BC0C5-D4EA-4C71-B8D9-A1B752E7AF6D}"/>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8039" r="29183" b="15513"/>
            <a:stretch/>
          </p:blipFill>
          <p:spPr bwMode="auto">
            <a:xfrm>
              <a:off x="220743" y="1871776"/>
              <a:ext cx="305232" cy="45212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2" descr="C:\Users\A0226323\Documents\Jobs\Pictures\shutterstock_131524208_tablet.jpg">
              <a:extLst>
                <a:ext uri="{FF2B5EF4-FFF2-40B4-BE49-F238E27FC236}">
                  <a16:creationId xmlns:a16="http://schemas.microsoft.com/office/drawing/2014/main" id="{FA8C24A2-25A0-4485-8644-F29287B1DFD0}"/>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13725" t="1601" r="16110" b="10867"/>
            <a:stretch/>
          </p:blipFill>
          <p:spPr bwMode="auto">
            <a:xfrm>
              <a:off x="646495" y="2293591"/>
              <a:ext cx="575409" cy="53838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3" descr="C:\Users\A0226323\Documents\Jobs\Pictures\shutterstock_168258068_fridge.jpg">
              <a:extLst>
                <a:ext uri="{FF2B5EF4-FFF2-40B4-BE49-F238E27FC236}">
                  <a16:creationId xmlns:a16="http://schemas.microsoft.com/office/drawing/2014/main" id="{6C2075E7-1B1D-47B9-964B-EDF72AAE549E}"/>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1729" t="4482" r="8975" b="3058"/>
            <a:stretch/>
          </p:blipFill>
          <p:spPr bwMode="auto">
            <a:xfrm>
              <a:off x="6121074" y="3664403"/>
              <a:ext cx="677922" cy="88858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5">
              <a:extLst>
                <a:ext uri="{FF2B5EF4-FFF2-40B4-BE49-F238E27FC236}">
                  <a16:creationId xmlns:a16="http://schemas.microsoft.com/office/drawing/2014/main" id="{CCD7C493-6E68-43B4-8BA8-37342A52F146}"/>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99006" y="3536035"/>
              <a:ext cx="798415" cy="413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16" descr="C:\Users\A0226323\Documents\Jobs\Pictures\shutterstock_172380776_LED-StreetLamp.jpg">
              <a:extLst>
                <a:ext uri="{FF2B5EF4-FFF2-40B4-BE49-F238E27FC236}">
                  <a16:creationId xmlns:a16="http://schemas.microsoft.com/office/drawing/2014/main" id="{D3AE1968-22FF-4954-800D-F29C49FC10F1}"/>
                </a:ext>
              </a:extLst>
            </p:cNvPr>
            <p:cNvPicPr>
              <a:picLocks noChangeAspect="1" noChangeArrowheads="1"/>
            </p:cNvPicPr>
            <p:nvPr/>
          </p:nvPicPr>
          <p:blipFill>
            <a:blip r:embed="rId1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rot="223757">
              <a:off x="1170462" y="3927936"/>
              <a:ext cx="1326343" cy="66368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8" descr="C:\Users\A0226323\Documents\Jobs\Pictures\shutterstock_237773584_LiIonBattery.jpg">
              <a:extLst>
                <a:ext uri="{FF2B5EF4-FFF2-40B4-BE49-F238E27FC236}">
                  <a16:creationId xmlns:a16="http://schemas.microsoft.com/office/drawing/2014/main" id="{A6179ECE-116D-4F7C-8B9E-8186E6E2E961}"/>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8569916">
              <a:off x="394614" y="1128570"/>
              <a:ext cx="843762" cy="84376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0" descr="C:\Users\A0226323\Documents\Jobs\Pictures\shutterstock_256115410_PhoneCharger.jpg">
              <a:extLst>
                <a:ext uri="{FF2B5EF4-FFF2-40B4-BE49-F238E27FC236}">
                  <a16:creationId xmlns:a16="http://schemas.microsoft.com/office/drawing/2014/main" id="{012612F4-4321-485B-B683-652B82960CBF}"/>
                </a:ext>
              </a:extLst>
            </p:cNvPr>
            <p:cNvPicPr>
              <a:picLocks noChangeAspect="1" noChangeArrowheads="1"/>
            </p:cNvPicPr>
            <p:nvPr/>
          </p:nvPicPr>
          <p:blipFill rotWithShape="1">
            <a:blip r:embed="rId19" cstate="print">
              <a:clrChange>
                <a:clrFrom>
                  <a:srgbClr val="9F999D"/>
                </a:clrFrom>
                <a:clrTo>
                  <a:srgbClr val="9F999D">
                    <a:alpha val="0"/>
                  </a:srgbClr>
                </a:clrTo>
              </a:clrChange>
              <a:extLst>
                <a:ext uri="{28A0092B-C50C-407E-A947-70E740481C1C}">
                  <a14:useLocalDpi xmlns:a14="http://schemas.microsoft.com/office/drawing/2010/main" val="0"/>
                </a:ext>
              </a:extLst>
            </a:blip>
            <a:srcRect l="14296" t="15485" r="18955"/>
            <a:stretch/>
          </p:blipFill>
          <p:spPr bwMode="auto">
            <a:xfrm>
              <a:off x="4493274" y="1245831"/>
              <a:ext cx="898595" cy="56931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1" descr="C:\Users\A0226323\Documents\Jobs\Pictures\shutterstock_277028564_ElectricMotor.jpg">
              <a:extLst>
                <a:ext uri="{FF2B5EF4-FFF2-40B4-BE49-F238E27FC236}">
                  <a16:creationId xmlns:a16="http://schemas.microsoft.com/office/drawing/2014/main" id="{E324A82D-0245-40D2-A022-38AF55915973}"/>
                </a:ext>
              </a:extLst>
            </p:cNvPr>
            <p:cNvPicPr>
              <a:picLocks noChangeAspect="1" noChangeArrowheads="1"/>
            </p:cNvPicPr>
            <p:nvPr/>
          </p:nvPicPr>
          <p:blipFill rotWithShape="1">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12364" r="13382"/>
            <a:stretch/>
          </p:blipFill>
          <p:spPr bwMode="auto">
            <a:xfrm>
              <a:off x="6713930" y="3979858"/>
              <a:ext cx="770582" cy="51361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3" descr="https://upload.wikimedia.org/wikipedia/commons/3/39/Ambilight-2.jpg">
              <a:extLst>
                <a:ext uri="{FF2B5EF4-FFF2-40B4-BE49-F238E27FC236}">
                  <a16:creationId xmlns:a16="http://schemas.microsoft.com/office/drawing/2014/main" id="{6D2E5F0F-386E-4380-9CFE-E266D8F5C148}"/>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23415" t="33618" r="23548"/>
            <a:stretch/>
          </p:blipFill>
          <p:spPr bwMode="auto">
            <a:xfrm>
              <a:off x="291166" y="3909638"/>
              <a:ext cx="930714" cy="4915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7006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2E293-4AD7-45C1-A58E-6544F205FE53}"/>
              </a:ext>
            </a:extLst>
          </p:cNvPr>
          <p:cNvSpPr>
            <a:spLocks noGrp="1"/>
          </p:cNvSpPr>
          <p:nvPr>
            <p:ph type="title"/>
          </p:nvPr>
        </p:nvSpPr>
        <p:spPr>
          <a:xfrm>
            <a:off x="0" y="107163"/>
            <a:ext cx="9143999" cy="610791"/>
          </a:xfrm>
        </p:spPr>
        <p:txBody>
          <a:bodyPr/>
          <a:lstStyle/>
          <a:p>
            <a:r>
              <a:rPr lang="en-US" sz="2800" dirty="0">
                <a:solidFill>
                  <a:schemeClr val="accent1"/>
                </a:solidFill>
              </a:rPr>
              <a:t>Fundamental Component in Power Electronics</a:t>
            </a:r>
            <a:endParaRPr lang="en-US" dirty="0">
              <a:solidFill>
                <a:schemeClr val="accent1"/>
              </a:solidFill>
            </a:endParaRPr>
          </a:p>
        </p:txBody>
      </p:sp>
      <p:sp>
        <p:nvSpPr>
          <p:cNvPr id="5" name="Slide Number Placeholder 4">
            <a:extLst>
              <a:ext uri="{FF2B5EF4-FFF2-40B4-BE49-F238E27FC236}">
                <a16:creationId xmlns:a16="http://schemas.microsoft.com/office/drawing/2014/main" id="{ADE6D49D-D363-4F76-B98E-5ACFD7BCA9B9}"/>
              </a:ext>
            </a:extLst>
          </p:cNvPr>
          <p:cNvSpPr>
            <a:spLocks noGrp="1"/>
          </p:cNvSpPr>
          <p:nvPr>
            <p:ph type="sldNum" sz="quarter" idx="10"/>
          </p:nvPr>
        </p:nvSpPr>
        <p:spPr/>
        <p:txBody>
          <a:bodyPr/>
          <a:lstStyle/>
          <a:p>
            <a:pPr>
              <a:defRPr/>
            </a:pPr>
            <a:fld id="{B53548F6-AAA9-4A8D-A869-511B3DFE3256}" type="slidenum">
              <a:rPr lang="en-US" smtClean="0"/>
              <a:pPr>
                <a:defRPr/>
              </a:pPr>
              <a:t>5</a:t>
            </a:fld>
            <a:endParaRPr lang="en-US"/>
          </a:p>
        </p:txBody>
      </p:sp>
      <p:sp>
        <p:nvSpPr>
          <p:cNvPr id="7" name="Rectangle 6">
            <a:extLst>
              <a:ext uri="{FF2B5EF4-FFF2-40B4-BE49-F238E27FC236}">
                <a16:creationId xmlns:a16="http://schemas.microsoft.com/office/drawing/2014/main" id="{AE2C2047-4ABA-4FBF-861F-01D1AE745D00}"/>
              </a:ext>
            </a:extLst>
          </p:cNvPr>
          <p:cNvSpPr/>
          <p:nvPr/>
        </p:nvSpPr>
        <p:spPr>
          <a:xfrm>
            <a:off x="852522" y="2245667"/>
            <a:ext cx="3795678" cy="461665"/>
          </a:xfrm>
          <a:prstGeom prst="rect">
            <a:avLst/>
          </a:prstGeom>
        </p:spPr>
        <p:txBody>
          <a:bodyPr wrap="square" lIns="91433" tIns="45716" rIns="91433" bIns="45716">
            <a:spAutoFit/>
          </a:bodyPr>
          <a:lstStyle/>
          <a:p>
            <a:pPr algn="ctr" defTabSz="914330" fontAlgn="auto">
              <a:spcBef>
                <a:spcPts val="0"/>
              </a:spcBef>
              <a:spcAft>
                <a:spcPts val="0"/>
              </a:spcAft>
              <a:defRPr/>
            </a:pPr>
            <a:r>
              <a:rPr lang="en-US" sz="1200" kern="0" dirty="0">
                <a:solidFill>
                  <a:srgbClr val="000000"/>
                </a:solidFill>
              </a:rPr>
              <a:t>Power Switches control flow of current in power electronic circuits by operating in 2 states (ON/OFF)</a:t>
            </a:r>
          </a:p>
        </p:txBody>
      </p:sp>
      <p:sp>
        <p:nvSpPr>
          <p:cNvPr id="8" name="Rectangle 7">
            <a:extLst>
              <a:ext uri="{FF2B5EF4-FFF2-40B4-BE49-F238E27FC236}">
                <a16:creationId xmlns:a16="http://schemas.microsoft.com/office/drawing/2014/main" id="{70376A45-2A3D-4246-ADC1-0590A7979251}"/>
              </a:ext>
            </a:extLst>
          </p:cNvPr>
          <p:cNvSpPr/>
          <p:nvPr/>
        </p:nvSpPr>
        <p:spPr>
          <a:xfrm>
            <a:off x="974642" y="3571942"/>
            <a:ext cx="3772617" cy="276999"/>
          </a:xfrm>
          <a:prstGeom prst="rect">
            <a:avLst/>
          </a:prstGeom>
        </p:spPr>
        <p:txBody>
          <a:bodyPr wrap="square" lIns="91433" tIns="45716" rIns="91433" bIns="45716">
            <a:spAutoFit/>
          </a:bodyPr>
          <a:lstStyle/>
          <a:p>
            <a:pPr defTabSz="914330" fontAlgn="auto">
              <a:spcBef>
                <a:spcPts val="0"/>
              </a:spcBef>
              <a:spcAft>
                <a:spcPts val="0"/>
              </a:spcAft>
              <a:defRPr/>
            </a:pPr>
            <a:r>
              <a:rPr lang="en-US" sz="1200" kern="0" dirty="0">
                <a:solidFill>
                  <a:srgbClr val="000000"/>
                </a:solidFill>
              </a:rPr>
              <a:t>GATE (G) terminal controls ON/OFF status of switch</a:t>
            </a:r>
          </a:p>
        </p:txBody>
      </p:sp>
      <p:sp>
        <p:nvSpPr>
          <p:cNvPr id="9" name="TextBox 8">
            <a:extLst>
              <a:ext uri="{FF2B5EF4-FFF2-40B4-BE49-F238E27FC236}">
                <a16:creationId xmlns:a16="http://schemas.microsoft.com/office/drawing/2014/main" id="{F76376F5-359F-47AB-9049-A0EA7A8A641E}"/>
              </a:ext>
            </a:extLst>
          </p:cNvPr>
          <p:cNvSpPr txBox="1"/>
          <p:nvPr/>
        </p:nvSpPr>
        <p:spPr>
          <a:xfrm>
            <a:off x="1092296" y="1169527"/>
            <a:ext cx="1438214" cy="276999"/>
          </a:xfrm>
          <a:prstGeom prst="rect">
            <a:avLst/>
          </a:prstGeom>
          <a:noFill/>
        </p:spPr>
        <p:txBody>
          <a:bodyPr wrap="none" lIns="91433" tIns="45716" rIns="91433" bIns="45716" rtlCol="0">
            <a:spAutoFit/>
          </a:bodyPr>
          <a:lstStyle/>
          <a:p>
            <a:pPr defTabSz="914330" fontAlgn="auto">
              <a:spcBef>
                <a:spcPts val="0"/>
              </a:spcBef>
              <a:spcAft>
                <a:spcPts val="0"/>
              </a:spcAft>
              <a:defRPr/>
            </a:pPr>
            <a:r>
              <a:rPr lang="en-US" sz="1200" b="1" kern="0" dirty="0">
                <a:solidFill>
                  <a:srgbClr val="000000"/>
                </a:solidFill>
              </a:rPr>
              <a:t>Input (V</a:t>
            </a:r>
            <a:r>
              <a:rPr lang="en-US" sz="1200" b="1" kern="0" baseline="-25000" dirty="0">
                <a:solidFill>
                  <a:srgbClr val="000000"/>
                </a:solidFill>
              </a:rPr>
              <a:t>IN</a:t>
            </a:r>
            <a:r>
              <a:rPr lang="en-US" sz="1200" b="1" kern="0" dirty="0">
                <a:solidFill>
                  <a:srgbClr val="000000"/>
                </a:solidFill>
              </a:rPr>
              <a:t>, I</a:t>
            </a:r>
            <a:r>
              <a:rPr lang="en-US" sz="1200" b="1" kern="0" baseline="-25000" dirty="0">
                <a:solidFill>
                  <a:srgbClr val="000000"/>
                </a:solidFill>
              </a:rPr>
              <a:t>IN</a:t>
            </a:r>
            <a:r>
              <a:rPr lang="en-US" sz="1200" b="1" kern="0" dirty="0">
                <a:solidFill>
                  <a:srgbClr val="000000"/>
                </a:solidFill>
              </a:rPr>
              <a:t>, P</a:t>
            </a:r>
            <a:r>
              <a:rPr lang="en-US" sz="1200" b="1" kern="0" baseline="-25000" dirty="0">
                <a:solidFill>
                  <a:srgbClr val="000000"/>
                </a:solidFill>
              </a:rPr>
              <a:t>IN</a:t>
            </a:r>
            <a:r>
              <a:rPr lang="en-US" sz="1200" b="1" kern="0" dirty="0">
                <a:solidFill>
                  <a:srgbClr val="000000"/>
                </a:solidFill>
              </a:rPr>
              <a:t>)</a:t>
            </a:r>
          </a:p>
        </p:txBody>
      </p:sp>
      <p:sp>
        <p:nvSpPr>
          <p:cNvPr id="10" name="TextBox 9">
            <a:extLst>
              <a:ext uri="{FF2B5EF4-FFF2-40B4-BE49-F238E27FC236}">
                <a16:creationId xmlns:a16="http://schemas.microsoft.com/office/drawing/2014/main" id="{2626A537-E8A6-40E2-954B-4396055EB19F}"/>
              </a:ext>
            </a:extLst>
          </p:cNvPr>
          <p:cNvSpPr txBox="1"/>
          <p:nvPr/>
        </p:nvSpPr>
        <p:spPr>
          <a:xfrm>
            <a:off x="3194330" y="984862"/>
            <a:ext cx="2446019" cy="6463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defPPr>
              <a:defRPr lang="en-US"/>
            </a:defPPr>
            <a:lvl1pPr algn="ctr">
              <a:defRPr b="1" kern="0">
                <a:solidFill>
                  <a:schemeClr val="bg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r>
              <a:rPr lang="en-US" sz="1600" dirty="0"/>
              <a:t>Switch-Mode </a:t>
            </a:r>
          </a:p>
          <a:p>
            <a:r>
              <a:rPr lang="en-US" sz="1600" dirty="0"/>
              <a:t>Power Converter</a:t>
            </a:r>
          </a:p>
        </p:txBody>
      </p:sp>
      <p:sp>
        <p:nvSpPr>
          <p:cNvPr id="11" name="TextBox 10">
            <a:extLst>
              <a:ext uri="{FF2B5EF4-FFF2-40B4-BE49-F238E27FC236}">
                <a16:creationId xmlns:a16="http://schemas.microsoft.com/office/drawing/2014/main" id="{BFC2E9C4-0E40-40FE-AA81-80C070CF7B92}"/>
              </a:ext>
            </a:extLst>
          </p:cNvPr>
          <p:cNvSpPr txBox="1"/>
          <p:nvPr/>
        </p:nvSpPr>
        <p:spPr>
          <a:xfrm>
            <a:off x="6372374" y="1169527"/>
            <a:ext cx="1864613" cy="276999"/>
          </a:xfrm>
          <a:prstGeom prst="rect">
            <a:avLst/>
          </a:prstGeom>
          <a:noFill/>
        </p:spPr>
        <p:txBody>
          <a:bodyPr wrap="none" lIns="91433" tIns="45716" rIns="91433" bIns="45716" rtlCol="0">
            <a:spAutoFit/>
          </a:bodyPr>
          <a:lstStyle/>
          <a:p>
            <a:pPr defTabSz="914330" fontAlgn="auto">
              <a:spcBef>
                <a:spcPts val="0"/>
              </a:spcBef>
              <a:spcAft>
                <a:spcPts val="0"/>
              </a:spcAft>
              <a:defRPr/>
            </a:pPr>
            <a:r>
              <a:rPr lang="en-US" sz="1200" b="1" kern="0" dirty="0">
                <a:solidFill>
                  <a:srgbClr val="000000"/>
                </a:solidFill>
              </a:rPr>
              <a:t>Output (V</a:t>
            </a:r>
            <a:r>
              <a:rPr lang="en-US" sz="1200" b="1" kern="0" baseline="-25000" dirty="0">
                <a:solidFill>
                  <a:srgbClr val="000000"/>
                </a:solidFill>
              </a:rPr>
              <a:t>OUT</a:t>
            </a:r>
            <a:r>
              <a:rPr lang="en-US" sz="1200" b="1" kern="0" dirty="0">
                <a:solidFill>
                  <a:srgbClr val="000000"/>
                </a:solidFill>
              </a:rPr>
              <a:t> I</a:t>
            </a:r>
            <a:r>
              <a:rPr lang="en-US" sz="1200" b="1" kern="0" baseline="-25000" dirty="0">
                <a:solidFill>
                  <a:srgbClr val="000000"/>
                </a:solidFill>
              </a:rPr>
              <a:t>OUT</a:t>
            </a:r>
            <a:r>
              <a:rPr lang="en-US" sz="1200" b="1" kern="0" dirty="0">
                <a:solidFill>
                  <a:srgbClr val="000000"/>
                </a:solidFill>
              </a:rPr>
              <a:t>, P</a:t>
            </a:r>
            <a:r>
              <a:rPr lang="en-US" sz="1200" b="1" kern="0" baseline="-25000" dirty="0">
                <a:solidFill>
                  <a:srgbClr val="000000"/>
                </a:solidFill>
              </a:rPr>
              <a:t>OUT</a:t>
            </a:r>
            <a:r>
              <a:rPr lang="en-US" sz="1200" b="1" kern="0" dirty="0">
                <a:solidFill>
                  <a:srgbClr val="000000"/>
                </a:solidFill>
              </a:rPr>
              <a:t>)</a:t>
            </a:r>
          </a:p>
        </p:txBody>
      </p:sp>
      <p:cxnSp>
        <p:nvCxnSpPr>
          <p:cNvPr id="12" name="Straight Arrow Connector 11">
            <a:extLst>
              <a:ext uri="{FF2B5EF4-FFF2-40B4-BE49-F238E27FC236}">
                <a16:creationId xmlns:a16="http://schemas.microsoft.com/office/drawing/2014/main" id="{24AEFBC5-90A1-47F1-BEE2-A98EBAA59554}"/>
              </a:ext>
            </a:extLst>
          </p:cNvPr>
          <p:cNvCxnSpPr/>
          <p:nvPr/>
        </p:nvCxnSpPr>
        <p:spPr>
          <a:xfrm>
            <a:off x="5640347" y="1308027"/>
            <a:ext cx="678127" cy="0"/>
          </a:xfrm>
          <a:prstGeom prst="straightConnector1">
            <a:avLst/>
          </a:prstGeom>
          <a:ln>
            <a:tailEnd type="arrow"/>
          </a:ln>
          <a:effectLst/>
        </p:spPr>
        <p:style>
          <a:lnRef idx="2">
            <a:schemeClr val="accent4"/>
          </a:lnRef>
          <a:fillRef idx="0">
            <a:schemeClr val="accent4"/>
          </a:fillRef>
          <a:effectRef idx="1">
            <a:schemeClr val="accent4"/>
          </a:effectRef>
          <a:fontRef idx="minor">
            <a:schemeClr val="tx1"/>
          </a:fontRef>
        </p:style>
      </p:cxnSp>
      <p:cxnSp>
        <p:nvCxnSpPr>
          <p:cNvPr id="13" name="Straight Arrow Connector 12">
            <a:extLst>
              <a:ext uri="{FF2B5EF4-FFF2-40B4-BE49-F238E27FC236}">
                <a16:creationId xmlns:a16="http://schemas.microsoft.com/office/drawing/2014/main" id="{5A816104-E2B3-49CB-9771-6FDE0D0CE660}"/>
              </a:ext>
            </a:extLst>
          </p:cNvPr>
          <p:cNvCxnSpPr/>
          <p:nvPr/>
        </p:nvCxnSpPr>
        <p:spPr>
          <a:xfrm>
            <a:off x="2485722" y="1308027"/>
            <a:ext cx="678127" cy="0"/>
          </a:xfrm>
          <a:prstGeom prst="straightConnector1">
            <a:avLst/>
          </a:prstGeom>
          <a:ln>
            <a:tailEnd type="arrow"/>
          </a:ln>
          <a:effectLst/>
        </p:spPr>
        <p:style>
          <a:lnRef idx="2">
            <a:schemeClr val="accent4"/>
          </a:lnRef>
          <a:fillRef idx="0">
            <a:schemeClr val="accent4"/>
          </a:fillRef>
          <a:effectRef idx="1">
            <a:schemeClr val="accent4"/>
          </a:effectRef>
          <a:fontRef idx="minor">
            <a:schemeClr val="tx1"/>
          </a:fontRef>
        </p:style>
      </p:cxnSp>
      <p:sp>
        <p:nvSpPr>
          <p:cNvPr id="14" name="TextBox 13">
            <a:extLst>
              <a:ext uri="{FF2B5EF4-FFF2-40B4-BE49-F238E27FC236}">
                <a16:creationId xmlns:a16="http://schemas.microsoft.com/office/drawing/2014/main" id="{19A5B7B5-B1D4-4F90-8DEF-2A947EDED0A7}"/>
              </a:ext>
            </a:extLst>
          </p:cNvPr>
          <p:cNvSpPr txBox="1"/>
          <p:nvPr/>
        </p:nvSpPr>
        <p:spPr>
          <a:xfrm>
            <a:off x="3260701" y="1637539"/>
            <a:ext cx="2378401" cy="275354"/>
          </a:xfrm>
          <a:prstGeom prst="rect">
            <a:avLst/>
          </a:prstGeom>
          <a:noFill/>
        </p:spPr>
        <p:txBody>
          <a:bodyPr wrap="none" lIns="91433" tIns="45716" rIns="91433" bIns="45716" rtlCol="0">
            <a:spAutoFit/>
          </a:bodyPr>
          <a:lstStyle/>
          <a:p>
            <a:pPr defTabSz="914330" fontAlgn="auto">
              <a:spcBef>
                <a:spcPts val="0"/>
              </a:spcBef>
              <a:spcAft>
                <a:spcPts val="0"/>
              </a:spcAft>
              <a:defRPr/>
            </a:pPr>
            <a:r>
              <a:rPr lang="en-US" sz="1200" b="1" kern="0" dirty="0">
                <a:solidFill>
                  <a:srgbClr val="000000"/>
                </a:solidFill>
              </a:rPr>
              <a:t>AC-DC (or) DC-DC (or) DC-AC</a:t>
            </a:r>
          </a:p>
        </p:txBody>
      </p:sp>
      <p:sp>
        <p:nvSpPr>
          <p:cNvPr id="15" name="TextBox 14">
            <a:extLst>
              <a:ext uri="{FF2B5EF4-FFF2-40B4-BE49-F238E27FC236}">
                <a16:creationId xmlns:a16="http://schemas.microsoft.com/office/drawing/2014/main" id="{F19AA6CD-2D0A-4D2E-9757-011E66DFC57D}"/>
              </a:ext>
            </a:extLst>
          </p:cNvPr>
          <p:cNvSpPr txBox="1"/>
          <p:nvPr/>
        </p:nvSpPr>
        <p:spPr>
          <a:xfrm>
            <a:off x="1734581" y="3938227"/>
            <a:ext cx="2103447" cy="369324"/>
          </a:xfrm>
          <a:prstGeom prst="rect">
            <a:avLst/>
          </a:prstGeom>
          <a:noFill/>
        </p:spPr>
        <p:txBody>
          <a:bodyPr wrap="none" lIns="91433" tIns="45716" rIns="91433" bIns="45716" rtlCol="0">
            <a:spAutoFit/>
          </a:bodyPr>
          <a:lstStyle/>
          <a:p>
            <a:pPr lvl="0"/>
            <a:r>
              <a:rPr lang="en-US" kern="0" dirty="0">
                <a:solidFill>
                  <a:srgbClr val="FF0000"/>
                </a:solidFill>
              </a:rPr>
              <a:t>Si </a:t>
            </a:r>
            <a:r>
              <a:rPr lang="en-US" kern="0" dirty="0">
                <a:solidFill>
                  <a:srgbClr val="FF0000"/>
                </a:solidFill>
                <a:sym typeface="Wingdings" panose="05000000000000000000" pitchFamily="2" charset="2"/>
              </a:rPr>
              <a:t></a:t>
            </a:r>
            <a:r>
              <a:rPr lang="en-US" kern="0" dirty="0">
                <a:solidFill>
                  <a:srgbClr val="FF0000"/>
                </a:solidFill>
              </a:rPr>
              <a:t> GaN and SiC</a:t>
            </a:r>
            <a:endParaRPr lang="en-US" dirty="0"/>
          </a:p>
        </p:txBody>
      </p:sp>
      <p:pic>
        <p:nvPicPr>
          <p:cNvPr id="16" name="Picture 3">
            <a:extLst>
              <a:ext uri="{FF2B5EF4-FFF2-40B4-BE49-F238E27FC236}">
                <a16:creationId xmlns:a16="http://schemas.microsoft.com/office/drawing/2014/main" id="{FA7F51B3-A12E-4B4B-869E-E53D3113493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462" y="2840154"/>
            <a:ext cx="3589738" cy="64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descr="https://encrypted-tbn2.gstatic.com/images?q=tbn:ANd9GcS6dae1i4WIPO9ugsqKW1wzZd7HqU47PV-a3B9IGDP_WGpIp9SA">
            <a:extLst>
              <a:ext uri="{FF2B5EF4-FFF2-40B4-BE49-F238E27FC236}">
                <a16:creationId xmlns:a16="http://schemas.microsoft.com/office/drawing/2014/main" id="{FEB05A4B-B60C-4B6F-9E9A-3E758706A7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360" y="2800629"/>
            <a:ext cx="648162" cy="736755"/>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A59AAF13-BC6E-4E50-871E-B8FA755A0E2A}"/>
              </a:ext>
            </a:extLst>
          </p:cNvPr>
          <p:cNvGrpSpPr/>
          <p:nvPr/>
        </p:nvGrpSpPr>
        <p:grpSpPr>
          <a:xfrm>
            <a:off x="4861562" y="2049035"/>
            <a:ext cx="4053239" cy="1998721"/>
            <a:chOff x="4503170" y="1080656"/>
            <a:chExt cx="4120147" cy="2094138"/>
          </a:xfrm>
        </p:grpSpPr>
        <p:grpSp>
          <p:nvGrpSpPr>
            <p:cNvPr id="19" name="Group 18">
              <a:extLst>
                <a:ext uri="{FF2B5EF4-FFF2-40B4-BE49-F238E27FC236}">
                  <a16:creationId xmlns:a16="http://schemas.microsoft.com/office/drawing/2014/main" id="{4C91861D-7AA5-4290-9AA3-B43634AD2E62}"/>
                </a:ext>
              </a:extLst>
            </p:cNvPr>
            <p:cNvGrpSpPr/>
            <p:nvPr/>
          </p:nvGrpSpPr>
          <p:grpSpPr>
            <a:xfrm>
              <a:off x="6552411" y="1080656"/>
              <a:ext cx="2070906" cy="2094138"/>
              <a:chOff x="5706258" y="1214806"/>
              <a:chExt cx="2070906" cy="2094138"/>
            </a:xfrm>
          </p:grpSpPr>
          <p:pic>
            <p:nvPicPr>
              <p:cNvPr id="33" name="Picture 2">
                <a:extLst>
                  <a:ext uri="{FF2B5EF4-FFF2-40B4-BE49-F238E27FC236}">
                    <a16:creationId xmlns:a16="http://schemas.microsoft.com/office/drawing/2014/main" id="{C49750DA-1FEA-47DA-8414-3D915C650C4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13028" y="1214806"/>
                <a:ext cx="1764542" cy="2080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a:extLst>
                  <a:ext uri="{FF2B5EF4-FFF2-40B4-BE49-F238E27FC236}">
                    <a16:creationId xmlns:a16="http://schemas.microsoft.com/office/drawing/2014/main" id="{84B1E655-2C0B-43D3-9895-5356FD3C9DA4}"/>
                  </a:ext>
                </a:extLst>
              </p:cNvPr>
              <p:cNvSpPr txBox="1"/>
              <p:nvPr/>
            </p:nvSpPr>
            <p:spPr>
              <a:xfrm>
                <a:off x="6383685" y="2462608"/>
                <a:ext cx="495684" cy="322470"/>
              </a:xfrm>
              <a:prstGeom prst="rect">
                <a:avLst/>
              </a:prstGeom>
              <a:noFill/>
            </p:spPr>
            <p:txBody>
              <a:bodyPr wrap="none" rtlCol="0">
                <a:spAutoFit/>
              </a:bodyPr>
              <a:lstStyle/>
              <a:p>
                <a:pPr defTabSz="914330" fontAlgn="auto">
                  <a:spcBef>
                    <a:spcPts val="0"/>
                  </a:spcBef>
                  <a:spcAft>
                    <a:spcPts val="0"/>
                  </a:spcAft>
                  <a:defRPr/>
                </a:pPr>
                <a:r>
                  <a:rPr lang="en-US" sz="1400" b="1" kern="0" dirty="0">
                    <a:solidFill>
                      <a:srgbClr val="0000FF"/>
                    </a:solidFill>
                  </a:rPr>
                  <a:t>C</a:t>
                </a:r>
                <a:r>
                  <a:rPr lang="en-US" sz="1400" b="1" kern="0" baseline="-25000" dirty="0">
                    <a:solidFill>
                      <a:srgbClr val="0000FF"/>
                    </a:solidFill>
                  </a:rPr>
                  <a:t>GS</a:t>
                </a:r>
              </a:p>
            </p:txBody>
          </p:sp>
          <p:sp>
            <p:nvSpPr>
              <p:cNvPr id="35" name="TextBox 34">
                <a:extLst>
                  <a:ext uri="{FF2B5EF4-FFF2-40B4-BE49-F238E27FC236}">
                    <a16:creationId xmlns:a16="http://schemas.microsoft.com/office/drawing/2014/main" id="{C245499C-A6F2-4487-AFED-C89EA20FBEF0}"/>
                  </a:ext>
                </a:extLst>
              </p:cNvPr>
              <p:cNvSpPr txBox="1"/>
              <p:nvPr/>
            </p:nvSpPr>
            <p:spPr>
              <a:xfrm>
                <a:off x="6534967" y="1310223"/>
                <a:ext cx="502201" cy="322470"/>
              </a:xfrm>
              <a:prstGeom prst="rect">
                <a:avLst/>
              </a:prstGeom>
              <a:noFill/>
            </p:spPr>
            <p:txBody>
              <a:bodyPr wrap="none" rtlCol="0">
                <a:spAutoFit/>
              </a:bodyPr>
              <a:lstStyle/>
              <a:p>
                <a:pPr defTabSz="914330" fontAlgn="auto">
                  <a:spcBef>
                    <a:spcPts val="0"/>
                  </a:spcBef>
                  <a:spcAft>
                    <a:spcPts val="0"/>
                  </a:spcAft>
                  <a:defRPr/>
                </a:pPr>
                <a:r>
                  <a:rPr lang="en-US" sz="1400" b="1" kern="0" dirty="0">
                    <a:solidFill>
                      <a:srgbClr val="0000FF"/>
                    </a:solidFill>
                  </a:rPr>
                  <a:t>C</a:t>
                </a:r>
                <a:r>
                  <a:rPr lang="en-US" sz="1400" b="1" kern="0" baseline="-25000" dirty="0">
                    <a:solidFill>
                      <a:srgbClr val="0000FF"/>
                    </a:solidFill>
                  </a:rPr>
                  <a:t>GD</a:t>
                </a:r>
              </a:p>
            </p:txBody>
          </p:sp>
          <p:sp>
            <p:nvSpPr>
              <p:cNvPr id="36" name="TextBox 35">
                <a:extLst>
                  <a:ext uri="{FF2B5EF4-FFF2-40B4-BE49-F238E27FC236}">
                    <a16:creationId xmlns:a16="http://schemas.microsoft.com/office/drawing/2014/main" id="{141BF47E-6BAA-4B9F-AF91-263938A72592}"/>
                  </a:ext>
                </a:extLst>
              </p:cNvPr>
              <p:cNvSpPr txBox="1"/>
              <p:nvPr/>
            </p:nvSpPr>
            <p:spPr>
              <a:xfrm>
                <a:off x="5791823" y="1565124"/>
                <a:ext cx="370214" cy="386964"/>
              </a:xfrm>
              <a:prstGeom prst="rect">
                <a:avLst/>
              </a:prstGeom>
              <a:noFill/>
            </p:spPr>
            <p:txBody>
              <a:bodyPr wrap="none" rtlCol="0">
                <a:spAutoFit/>
              </a:bodyPr>
              <a:lstStyle/>
              <a:p>
                <a:pPr defTabSz="914330" fontAlgn="auto">
                  <a:spcBef>
                    <a:spcPts val="0"/>
                  </a:spcBef>
                  <a:spcAft>
                    <a:spcPts val="0"/>
                  </a:spcAft>
                  <a:defRPr/>
                </a:pPr>
                <a:r>
                  <a:rPr lang="en-US" kern="0" dirty="0">
                    <a:solidFill>
                      <a:srgbClr val="000000"/>
                    </a:solidFill>
                  </a:rPr>
                  <a:t>G</a:t>
                </a:r>
              </a:p>
            </p:txBody>
          </p:sp>
          <p:sp>
            <p:nvSpPr>
              <p:cNvPr id="37" name="TextBox 36">
                <a:extLst>
                  <a:ext uri="{FF2B5EF4-FFF2-40B4-BE49-F238E27FC236}">
                    <a16:creationId xmlns:a16="http://schemas.microsoft.com/office/drawing/2014/main" id="{076382C6-F608-4CE2-BCD6-33D6BF756F20}"/>
                  </a:ext>
                </a:extLst>
              </p:cNvPr>
              <p:cNvSpPr txBox="1"/>
              <p:nvPr/>
            </p:nvSpPr>
            <p:spPr>
              <a:xfrm>
                <a:off x="7424214" y="1290843"/>
                <a:ext cx="316448" cy="386964"/>
              </a:xfrm>
              <a:prstGeom prst="rect">
                <a:avLst/>
              </a:prstGeom>
              <a:noFill/>
            </p:spPr>
            <p:txBody>
              <a:bodyPr wrap="square" rtlCol="0">
                <a:spAutoFit/>
              </a:bodyPr>
              <a:lstStyle/>
              <a:p>
                <a:pPr defTabSz="914330" fontAlgn="auto">
                  <a:spcBef>
                    <a:spcPts val="0"/>
                  </a:spcBef>
                  <a:spcAft>
                    <a:spcPts val="0"/>
                  </a:spcAft>
                  <a:defRPr/>
                </a:pPr>
                <a:r>
                  <a:rPr lang="en-US" kern="0" dirty="0">
                    <a:solidFill>
                      <a:srgbClr val="000000"/>
                    </a:solidFill>
                  </a:rPr>
                  <a:t>D</a:t>
                </a:r>
              </a:p>
            </p:txBody>
          </p:sp>
          <p:sp>
            <p:nvSpPr>
              <p:cNvPr id="38" name="TextBox 37">
                <a:extLst>
                  <a:ext uri="{FF2B5EF4-FFF2-40B4-BE49-F238E27FC236}">
                    <a16:creationId xmlns:a16="http://schemas.microsoft.com/office/drawing/2014/main" id="{DDEEFDEC-AC9C-4D64-B488-A548AE69AF4B}"/>
                  </a:ext>
                </a:extLst>
              </p:cNvPr>
              <p:cNvSpPr txBox="1"/>
              <p:nvPr/>
            </p:nvSpPr>
            <p:spPr>
              <a:xfrm>
                <a:off x="7467650" y="2859850"/>
                <a:ext cx="309514" cy="386964"/>
              </a:xfrm>
              <a:prstGeom prst="rect">
                <a:avLst/>
              </a:prstGeom>
              <a:noFill/>
            </p:spPr>
            <p:txBody>
              <a:bodyPr wrap="square" rtlCol="0">
                <a:spAutoFit/>
              </a:bodyPr>
              <a:lstStyle/>
              <a:p>
                <a:pPr defTabSz="914330" fontAlgn="auto">
                  <a:spcBef>
                    <a:spcPts val="0"/>
                  </a:spcBef>
                  <a:spcAft>
                    <a:spcPts val="0"/>
                  </a:spcAft>
                  <a:defRPr/>
                </a:pPr>
                <a:r>
                  <a:rPr lang="en-US" kern="0" dirty="0">
                    <a:solidFill>
                      <a:srgbClr val="000000"/>
                    </a:solidFill>
                  </a:rPr>
                  <a:t>S</a:t>
                </a:r>
              </a:p>
            </p:txBody>
          </p:sp>
          <p:sp>
            <p:nvSpPr>
              <p:cNvPr id="39" name="Rectangle 38">
                <a:extLst>
                  <a:ext uri="{FF2B5EF4-FFF2-40B4-BE49-F238E27FC236}">
                    <a16:creationId xmlns:a16="http://schemas.microsoft.com/office/drawing/2014/main" id="{AA1385A6-B99B-41A7-85F0-ED4592BC04D9}"/>
                  </a:ext>
                </a:extLst>
              </p:cNvPr>
              <p:cNvSpPr/>
              <p:nvPr/>
            </p:nvSpPr>
            <p:spPr>
              <a:xfrm>
                <a:off x="5706258" y="3024464"/>
                <a:ext cx="1577843" cy="284480"/>
              </a:xfrm>
              <a:prstGeom prst="rect">
                <a:avLst/>
              </a:prstGeom>
              <a:solidFill>
                <a:srgbClr val="FFFFFF"/>
              </a:solidFill>
              <a:ln w="25400" cap="flat" cmpd="sng" algn="ctr">
                <a:noFill/>
                <a:prstDash val="solid"/>
              </a:ln>
              <a:effectLst/>
            </p:spPr>
            <p:txBody>
              <a:bodyPr rtlCol="0" anchor="ctr"/>
              <a:lstStyle/>
              <a:p>
                <a:pPr algn="ctr" defTabSz="914330" fontAlgn="auto">
                  <a:spcBef>
                    <a:spcPts val="0"/>
                  </a:spcBef>
                  <a:spcAft>
                    <a:spcPts val="0"/>
                  </a:spcAft>
                  <a:defRPr/>
                </a:pPr>
                <a:endParaRPr lang="en-US" kern="0">
                  <a:solidFill>
                    <a:srgbClr val="FFFFFF"/>
                  </a:solidFill>
                  <a:latin typeface="Arial"/>
                </a:endParaRPr>
              </a:p>
            </p:txBody>
          </p:sp>
          <p:sp>
            <p:nvSpPr>
              <p:cNvPr id="40" name="Rectangle 39">
                <a:extLst>
                  <a:ext uri="{FF2B5EF4-FFF2-40B4-BE49-F238E27FC236}">
                    <a16:creationId xmlns:a16="http://schemas.microsoft.com/office/drawing/2014/main" id="{7F5BA98E-7172-4E00-AA5E-041A4642DAEE}"/>
                  </a:ext>
                </a:extLst>
              </p:cNvPr>
              <p:cNvSpPr/>
              <p:nvPr/>
            </p:nvSpPr>
            <p:spPr>
              <a:xfrm>
                <a:off x="5706258" y="2410652"/>
                <a:ext cx="288871" cy="600164"/>
              </a:xfrm>
              <a:prstGeom prst="rect">
                <a:avLst/>
              </a:prstGeom>
              <a:solidFill>
                <a:srgbClr val="FFFFFF"/>
              </a:solidFill>
              <a:ln w="25400" cap="flat" cmpd="sng" algn="ctr">
                <a:noFill/>
                <a:prstDash val="solid"/>
              </a:ln>
              <a:effectLst/>
            </p:spPr>
            <p:txBody>
              <a:bodyPr rtlCol="0" anchor="ctr"/>
              <a:lstStyle/>
              <a:p>
                <a:pPr algn="ctr" defTabSz="914330" fontAlgn="auto">
                  <a:spcBef>
                    <a:spcPts val="0"/>
                  </a:spcBef>
                  <a:spcAft>
                    <a:spcPts val="0"/>
                  </a:spcAft>
                  <a:defRPr/>
                </a:pPr>
                <a:endParaRPr lang="en-US" kern="0">
                  <a:solidFill>
                    <a:srgbClr val="FFFFFF"/>
                  </a:solidFill>
                  <a:latin typeface="Arial"/>
                </a:endParaRPr>
              </a:p>
            </p:txBody>
          </p:sp>
        </p:grpSp>
        <p:cxnSp>
          <p:nvCxnSpPr>
            <p:cNvPr id="20" name="Straight Connector 19">
              <a:extLst>
                <a:ext uri="{FF2B5EF4-FFF2-40B4-BE49-F238E27FC236}">
                  <a16:creationId xmlns:a16="http://schemas.microsoft.com/office/drawing/2014/main" id="{C6766DFF-C17A-4262-BBC3-F8A1256994E1}"/>
                </a:ext>
              </a:extLst>
            </p:cNvPr>
            <p:cNvCxnSpPr/>
            <p:nvPr/>
          </p:nvCxnSpPr>
          <p:spPr>
            <a:xfrm>
              <a:off x="5563105" y="3079258"/>
              <a:ext cx="2567150" cy="0"/>
            </a:xfrm>
            <a:prstGeom prst="line">
              <a:avLst/>
            </a:prstGeom>
            <a:noFill/>
            <a:ln w="9525" cap="flat" cmpd="sng" algn="ctr">
              <a:solidFill>
                <a:srgbClr val="000000">
                  <a:lumMod val="50000"/>
                  <a:lumOff val="50000"/>
                </a:srgbClr>
              </a:solidFill>
              <a:prstDash val="dash"/>
            </a:ln>
            <a:effectLst/>
          </p:spPr>
        </p:cxnSp>
        <p:cxnSp>
          <p:nvCxnSpPr>
            <p:cNvPr id="21" name="Straight Connector 20">
              <a:extLst>
                <a:ext uri="{FF2B5EF4-FFF2-40B4-BE49-F238E27FC236}">
                  <a16:creationId xmlns:a16="http://schemas.microsoft.com/office/drawing/2014/main" id="{420E1DF1-FF85-4143-A6B5-B60621315FE5}"/>
                </a:ext>
              </a:extLst>
            </p:cNvPr>
            <p:cNvCxnSpPr/>
            <p:nvPr/>
          </p:nvCxnSpPr>
          <p:spPr>
            <a:xfrm>
              <a:off x="5563105" y="1813954"/>
              <a:ext cx="1108741" cy="0"/>
            </a:xfrm>
            <a:prstGeom prst="line">
              <a:avLst/>
            </a:prstGeom>
            <a:noFill/>
            <a:ln w="9525" cap="flat" cmpd="sng" algn="ctr">
              <a:solidFill>
                <a:srgbClr val="000000">
                  <a:lumMod val="50000"/>
                  <a:lumOff val="50000"/>
                </a:srgbClr>
              </a:solidFill>
              <a:prstDash val="dash"/>
            </a:ln>
            <a:effectLst/>
          </p:spPr>
        </p:cxnSp>
        <p:cxnSp>
          <p:nvCxnSpPr>
            <p:cNvPr id="22" name="Straight Arrow Connector 21">
              <a:extLst>
                <a:ext uri="{FF2B5EF4-FFF2-40B4-BE49-F238E27FC236}">
                  <a16:creationId xmlns:a16="http://schemas.microsoft.com/office/drawing/2014/main" id="{C5B7C375-E2F9-4A22-B602-9D5916797A6E}"/>
                </a:ext>
              </a:extLst>
            </p:cNvPr>
            <p:cNvCxnSpPr/>
            <p:nvPr/>
          </p:nvCxnSpPr>
          <p:spPr>
            <a:xfrm>
              <a:off x="6669549" y="1849694"/>
              <a:ext cx="0" cy="1229564"/>
            </a:xfrm>
            <a:prstGeom prst="straightConnector1">
              <a:avLst/>
            </a:prstGeom>
            <a:noFill/>
            <a:ln w="9525" cap="flat" cmpd="sng" algn="ctr">
              <a:solidFill>
                <a:srgbClr val="3333CC"/>
              </a:solidFill>
              <a:prstDash val="dash"/>
              <a:headEnd type="arrow"/>
              <a:tailEnd type="arrow"/>
            </a:ln>
            <a:effectLst/>
          </p:spPr>
        </p:cxnSp>
        <p:sp>
          <p:nvSpPr>
            <p:cNvPr id="23" name="TextBox 22">
              <a:extLst>
                <a:ext uri="{FF2B5EF4-FFF2-40B4-BE49-F238E27FC236}">
                  <a16:creationId xmlns:a16="http://schemas.microsoft.com/office/drawing/2014/main" id="{74D9F095-7AF9-42BE-83A1-3C54C67B9563}"/>
                </a:ext>
              </a:extLst>
            </p:cNvPr>
            <p:cNvSpPr txBox="1"/>
            <p:nvPr/>
          </p:nvSpPr>
          <p:spPr>
            <a:xfrm>
              <a:off x="4503170" y="1833765"/>
              <a:ext cx="2168676" cy="483704"/>
            </a:xfrm>
            <a:prstGeom prst="rect">
              <a:avLst/>
            </a:prstGeom>
            <a:noFill/>
          </p:spPr>
          <p:txBody>
            <a:bodyPr wrap="square" rtlCol="0">
              <a:spAutoFit/>
            </a:bodyPr>
            <a:lstStyle/>
            <a:p>
              <a:pPr algn="r" defTabSz="914330" fontAlgn="auto">
                <a:spcBef>
                  <a:spcPts val="0"/>
                </a:spcBef>
                <a:spcAft>
                  <a:spcPts val="0"/>
                </a:spcAft>
                <a:defRPr/>
              </a:pPr>
              <a:r>
                <a:rPr lang="en-US" sz="1200" kern="0" dirty="0">
                  <a:solidFill>
                    <a:srgbClr val="0000FF"/>
                  </a:solidFill>
                </a:rPr>
                <a:t>(Gate-to-Source Voltage) V</a:t>
              </a:r>
              <a:r>
                <a:rPr lang="en-US" sz="1200" kern="0" baseline="-25000" dirty="0">
                  <a:solidFill>
                    <a:srgbClr val="0000FF"/>
                  </a:solidFill>
                </a:rPr>
                <a:t>GS</a:t>
              </a:r>
            </a:p>
          </p:txBody>
        </p:sp>
        <p:grpSp>
          <p:nvGrpSpPr>
            <p:cNvPr id="24" name="Group 23">
              <a:extLst>
                <a:ext uri="{FF2B5EF4-FFF2-40B4-BE49-F238E27FC236}">
                  <a16:creationId xmlns:a16="http://schemas.microsoft.com/office/drawing/2014/main" id="{473CBF28-0776-439F-81AD-49853996CBF4}"/>
                </a:ext>
              </a:extLst>
            </p:cNvPr>
            <p:cNvGrpSpPr/>
            <p:nvPr/>
          </p:nvGrpSpPr>
          <p:grpSpPr>
            <a:xfrm>
              <a:off x="4647197" y="2112447"/>
              <a:ext cx="1852343" cy="821793"/>
              <a:chOff x="4797325" y="2248927"/>
              <a:chExt cx="1852343" cy="821793"/>
            </a:xfrm>
          </p:grpSpPr>
          <p:cxnSp>
            <p:nvCxnSpPr>
              <p:cNvPr id="25" name="Elbow Connector 70">
                <a:extLst>
                  <a:ext uri="{FF2B5EF4-FFF2-40B4-BE49-F238E27FC236}">
                    <a16:creationId xmlns:a16="http://schemas.microsoft.com/office/drawing/2014/main" id="{857D6057-D511-40C6-8276-38EEFAE86499}"/>
                  </a:ext>
                </a:extLst>
              </p:cNvPr>
              <p:cNvCxnSpPr>
                <a:cxnSpLocks/>
              </p:cNvCxnSpPr>
              <p:nvPr/>
            </p:nvCxnSpPr>
            <p:spPr>
              <a:xfrm>
                <a:off x="6012807" y="2481382"/>
                <a:ext cx="438912" cy="548640"/>
              </a:xfrm>
              <a:prstGeom prst="bentConnector3">
                <a:avLst/>
              </a:prstGeom>
              <a:noFill/>
              <a:ln w="9525" cap="flat" cmpd="sng" algn="ctr">
                <a:solidFill>
                  <a:srgbClr val="3333CC"/>
                </a:solidFill>
                <a:prstDash val="solid"/>
                <a:headEnd type="none" w="med" len="med"/>
                <a:tailEnd type="triangle" w="med" len="med"/>
              </a:ln>
              <a:effectLst/>
            </p:spPr>
          </p:cxnSp>
          <p:cxnSp>
            <p:nvCxnSpPr>
              <p:cNvPr id="26" name="Elbow Connector 71">
                <a:extLst>
                  <a:ext uri="{FF2B5EF4-FFF2-40B4-BE49-F238E27FC236}">
                    <a16:creationId xmlns:a16="http://schemas.microsoft.com/office/drawing/2014/main" id="{8A3AD0AA-9A12-490A-81DF-BB9D9D25DE6D}"/>
                  </a:ext>
                </a:extLst>
              </p:cNvPr>
              <p:cNvCxnSpPr>
                <a:cxnSpLocks/>
              </p:cNvCxnSpPr>
              <p:nvPr/>
            </p:nvCxnSpPr>
            <p:spPr>
              <a:xfrm flipV="1">
                <a:off x="5305171" y="2488681"/>
                <a:ext cx="485522" cy="570285"/>
              </a:xfrm>
              <a:prstGeom prst="bentConnector3">
                <a:avLst/>
              </a:prstGeom>
              <a:noFill/>
              <a:ln w="9525" cap="flat" cmpd="sng" algn="ctr">
                <a:solidFill>
                  <a:srgbClr val="3333CC"/>
                </a:solidFill>
                <a:prstDash val="solid"/>
                <a:headEnd type="none" w="med" len="med"/>
                <a:tailEnd type="triangle" w="med" len="med"/>
              </a:ln>
              <a:effectLst/>
            </p:spPr>
          </p:cxnSp>
          <p:sp>
            <p:nvSpPr>
              <p:cNvPr id="27" name="TextBox 26">
                <a:extLst>
                  <a:ext uri="{FF2B5EF4-FFF2-40B4-BE49-F238E27FC236}">
                    <a16:creationId xmlns:a16="http://schemas.microsoft.com/office/drawing/2014/main" id="{3FBB108D-ADA6-419E-AD64-D8CC32E118BD}"/>
                  </a:ext>
                </a:extLst>
              </p:cNvPr>
              <p:cNvSpPr txBox="1"/>
              <p:nvPr/>
            </p:nvSpPr>
            <p:spPr>
              <a:xfrm>
                <a:off x="5454327" y="2248927"/>
                <a:ext cx="383250" cy="257975"/>
              </a:xfrm>
              <a:prstGeom prst="rect">
                <a:avLst/>
              </a:prstGeom>
              <a:noFill/>
            </p:spPr>
            <p:txBody>
              <a:bodyPr wrap="none" rtlCol="0">
                <a:spAutoFit/>
              </a:bodyPr>
              <a:lstStyle/>
              <a:p>
                <a:pPr defTabSz="914330" fontAlgn="auto">
                  <a:spcBef>
                    <a:spcPts val="0"/>
                  </a:spcBef>
                  <a:spcAft>
                    <a:spcPts val="0"/>
                  </a:spcAft>
                  <a:defRPr/>
                </a:pPr>
                <a:r>
                  <a:rPr lang="en-US" sz="1000" kern="0" dirty="0">
                    <a:solidFill>
                      <a:srgbClr val="0000FF"/>
                    </a:solidFill>
                  </a:rPr>
                  <a:t>ON</a:t>
                </a:r>
              </a:p>
            </p:txBody>
          </p:sp>
          <p:sp>
            <p:nvSpPr>
              <p:cNvPr id="28" name="TextBox 27">
                <a:extLst>
                  <a:ext uri="{FF2B5EF4-FFF2-40B4-BE49-F238E27FC236}">
                    <a16:creationId xmlns:a16="http://schemas.microsoft.com/office/drawing/2014/main" id="{582F3BBF-C90C-4AB4-AF5A-42B6D8191565}"/>
                  </a:ext>
                </a:extLst>
              </p:cNvPr>
              <p:cNvSpPr txBox="1"/>
              <p:nvPr/>
            </p:nvSpPr>
            <p:spPr>
              <a:xfrm>
                <a:off x="5906983" y="2251198"/>
                <a:ext cx="383250" cy="257975"/>
              </a:xfrm>
              <a:prstGeom prst="rect">
                <a:avLst/>
              </a:prstGeom>
              <a:noFill/>
            </p:spPr>
            <p:txBody>
              <a:bodyPr wrap="none" rtlCol="0">
                <a:spAutoFit/>
              </a:bodyPr>
              <a:lstStyle/>
              <a:p>
                <a:pPr defTabSz="914330" fontAlgn="auto">
                  <a:spcBef>
                    <a:spcPts val="0"/>
                  </a:spcBef>
                  <a:spcAft>
                    <a:spcPts val="0"/>
                  </a:spcAft>
                  <a:defRPr/>
                </a:pPr>
                <a:r>
                  <a:rPr lang="en-US" sz="1000" kern="0" dirty="0">
                    <a:solidFill>
                      <a:srgbClr val="0000FF"/>
                    </a:solidFill>
                  </a:rPr>
                  <a:t>ON</a:t>
                </a:r>
              </a:p>
            </p:txBody>
          </p:sp>
          <p:sp>
            <p:nvSpPr>
              <p:cNvPr id="29" name="TextBox 28">
                <a:extLst>
                  <a:ext uri="{FF2B5EF4-FFF2-40B4-BE49-F238E27FC236}">
                    <a16:creationId xmlns:a16="http://schemas.microsoft.com/office/drawing/2014/main" id="{AD550F87-1885-402E-A56A-35E914A6C9E1}"/>
                  </a:ext>
                </a:extLst>
              </p:cNvPr>
              <p:cNvSpPr txBox="1"/>
              <p:nvPr/>
            </p:nvSpPr>
            <p:spPr>
              <a:xfrm>
                <a:off x="5121959" y="2812745"/>
                <a:ext cx="448428" cy="257975"/>
              </a:xfrm>
              <a:prstGeom prst="rect">
                <a:avLst/>
              </a:prstGeom>
              <a:noFill/>
            </p:spPr>
            <p:txBody>
              <a:bodyPr wrap="none" rtlCol="0">
                <a:spAutoFit/>
              </a:bodyPr>
              <a:lstStyle/>
              <a:p>
                <a:pPr defTabSz="914330" fontAlgn="auto">
                  <a:spcBef>
                    <a:spcPts val="0"/>
                  </a:spcBef>
                  <a:spcAft>
                    <a:spcPts val="0"/>
                  </a:spcAft>
                  <a:defRPr/>
                </a:pPr>
                <a:r>
                  <a:rPr lang="en-US" sz="1000" kern="0" dirty="0">
                    <a:solidFill>
                      <a:srgbClr val="0000FF"/>
                    </a:solidFill>
                  </a:rPr>
                  <a:t>OFF</a:t>
                </a:r>
              </a:p>
            </p:txBody>
          </p:sp>
          <p:sp>
            <p:nvSpPr>
              <p:cNvPr id="30" name="TextBox 29">
                <a:extLst>
                  <a:ext uri="{FF2B5EF4-FFF2-40B4-BE49-F238E27FC236}">
                    <a16:creationId xmlns:a16="http://schemas.microsoft.com/office/drawing/2014/main" id="{03CEAA09-5945-4CEE-A2AE-894A27328149}"/>
                  </a:ext>
                </a:extLst>
              </p:cNvPr>
              <p:cNvSpPr txBox="1"/>
              <p:nvPr/>
            </p:nvSpPr>
            <p:spPr>
              <a:xfrm>
                <a:off x="6201240" y="2804671"/>
                <a:ext cx="448428" cy="257975"/>
              </a:xfrm>
              <a:prstGeom prst="rect">
                <a:avLst/>
              </a:prstGeom>
              <a:noFill/>
            </p:spPr>
            <p:txBody>
              <a:bodyPr wrap="none" rtlCol="0">
                <a:spAutoFit/>
              </a:bodyPr>
              <a:lstStyle/>
              <a:p>
                <a:pPr defTabSz="914330" fontAlgn="auto">
                  <a:spcBef>
                    <a:spcPts val="0"/>
                  </a:spcBef>
                  <a:spcAft>
                    <a:spcPts val="0"/>
                  </a:spcAft>
                  <a:defRPr/>
                </a:pPr>
                <a:r>
                  <a:rPr lang="en-US" sz="1000" kern="0" dirty="0">
                    <a:solidFill>
                      <a:srgbClr val="0000FF"/>
                    </a:solidFill>
                  </a:rPr>
                  <a:t>OFF</a:t>
                </a:r>
              </a:p>
            </p:txBody>
          </p:sp>
          <p:cxnSp>
            <p:nvCxnSpPr>
              <p:cNvPr id="31" name="Straight Connector 30">
                <a:extLst>
                  <a:ext uri="{FF2B5EF4-FFF2-40B4-BE49-F238E27FC236}">
                    <a16:creationId xmlns:a16="http://schemas.microsoft.com/office/drawing/2014/main" id="{9C37D734-0AD6-47BE-B57E-D0639B066EA0}"/>
                  </a:ext>
                </a:extLst>
              </p:cNvPr>
              <p:cNvCxnSpPr/>
              <p:nvPr/>
            </p:nvCxnSpPr>
            <p:spPr>
              <a:xfrm flipV="1">
                <a:off x="5217495" y="2698469"/>
                <a:ext cx="1299854" cy="1"/>
              </a:xfrm>
              <a:prstGeom prst="line">
                <a:avLst/>
              </a:prstGeom>
              <a:noFill/>
              <a:ln w="9525" cap="flat" cmpd="sng" algn="ctr">
                <a:solidFill>
                  <a:srgbClr val="000000"/>
                </a:solidFill>
                <a:prstDash val="dash"/>
              </a:ln>
              <a:effectLst/>
            </p:spPr>
          </p:cxnSp>
          <p:sp>
            <p:nvSpPr>
              <p:cNvPr id="32" name="TextBox 31">
                <a:extLst>
                  <a:ext uri="{FF2B5EF4-FFF2-40B4-BE49-F238E27FC236}">
                    <a16:creationId xmlns:a16="http://schemas.microsoft.com/office/drawing/2014/main" id="{020EA48A-4EE6-4035-AB0C-EE2081272913}"/>
                  </a:ext>
                </a:extLst>
              </p:cNvPr>
              <p:cNvSpPr txBox="1"/>
              <p:nvPr/>
            </p:nvSpPr>
            <p:spPr>
              <a:xfrm>
                <a:off x="4797325" y="2473495"/>
                <a:ext cx="709143" cy="241852"/>
              </a:xfrm>
              <a:prstGeom prst="rect">
                <a:avLst/>
              </a:prstGeom>
              <a:noFill/>
            </p:spPr>
            <p:txBody>
              <a:bodyPr wrap="none" rtlCol="0">
                <a:spAutoFit/>
              </a:bodyPr>
              <a:lstStyle/>
              <a:p>
                <a:pPr defTabSz="914330" fontAlgn="auto">
                  <a:spcBef>
                    <a:spcPts val="0"/>
                  </a:spcBef>
                  <a:spcAft>
                    <a:spcPts val="0"/>
                  </a:spcAft>
                  <a:defRPr/>
                </a:pPr>
                <a:r>
                  <a:rPr lang="en-US" sz="900" kern="0" dirty="0">
                    <a:solidFill>
                      <a:srgbClr val="000000"/>
                    </a:solidFill>
                  </a:rPr>
                  <a:t>Threshold</a:t>
                </a:r>
              </a:p>
            </p:txBody>
          </p:sp>
        </p:grpSp>
      </p:grpSp>
      <p:sp>
        <p:nvSpPr>
          <p:cNvPr id="41" name="Rectangle 40">
            <a:extLst>
              <a:ext uri="{FF2B5EF4-FFF2-40B4-BE49-F238E27FC236}">
                <a16:creationId xmlns:a16="http://schemas.microsoft.com/office/drawing/2014/main" id="{E1F05CE5-6DB4-4DE2-8E47-1364BF3DE613}"/>
              </a:ext>
            </a:extLst>
          </p:cNvPr>
          <p:cNvSpPr/>
          <p:nvPr/>
        </p:nvSpPr>
        <p:spPr>
          <a:xfrm>
            <a:off x="5128002" y="4102259"/>
            <a:ext cx="3786797" cy="438582"/>
          </a:xfrm>
          <a:prstGeom prst="rect">
            <a:avLst/>
          </a:prstGeom>
        </p:spPr>
        <p:txBody>
          <a:bodyPr wrap="square" lIns="91433" tIns="45716" rIns="91433" bIns="45716">
            <a:spAutoFit/>
          </a:bodyPr>
          <a:lstStyle/>
          <a:p>
            <a:pPr>
              <a:spcAft>
                <a:spcPts val="300"/>
              </a:spcAft>
            </a:pPr>
            <a:r>
              <a:rPr lang="en-US" sz="1000" b="1" dirty="0"/>
              <a:t>To turn ON: Apply a positive voltage, VGS &gt; Threshold level</a:t>
            </a:r>
          </a:p>
          <a:p>
            <a:pPr>
              <a:spcAft>
                <a:spcPts val="300"/>
              </a:spcAft>
            </a:pPr>
            <a:r>
              <a:rPr lang="en-US" sz="1000" b="1" dirty="0"/>
              <a:t>To turn OFF: VGS &lt; Threshold level</a:t>
            </a:r>
          </a:p>
        </p:txBody>
      </p:sp>
      <p:sp>
        <p:nvSpPr>
          <p:cNvPr id="42" name="TextBox 41">
            <a:extLst>
              <a:ext uri="{FF2B5EF4-FFF2-40B4-BE49-F238E27FC236}">
                <a16:creationId xmlns:a16="http://schemas.microsoft.com/office/drawing/2014/main" id="{BD0A3D68-945F-4274-BED8-F8F1E6D24CD1}"/>
              </a:ext>
            </a:extLst>
          </p:cNvPr>
          <p:cNvSpPr txBox="1"/>
          <p:nvPr/>
        </p:nvSpPr>
        <p:spPr>
          <a:xfrm>
            <a:off x="5651636" y="2286978"/>
            <a:ext cx="1189635" cy="246120"/>
          </a:xfrm>
          <a:prstGeom prst="rect">
            <a:avLst/>
          </a:prstGeom>
          <a:gradFill rotWithShape="1">
            <a:gsLst>
              <a:gs pos="0">
                <a:srgbClr val="32B4CE">
                  <a:tint val="50000"/>
                  <a:satMod val="300000"/>
                </a:srgbClr>
              </a:gs>
              <a:gs pos="35000">
                <a:srgbClr val="32B4CE">
                  <a:tint val="37000"/>
                  <a:satMod val="300000"/>
                </a:srgbClr>
              </a:gs>
              <a:gs pos="100000">
                <a:srgbClr val="32B4CE">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wrap="square" lIns="91328" tIns="45670" rIns="91328" bIns="45670" rtlCol="0">
            <a:spAutoFit/>
          </a:bodyPr>
          <a:lstStyle>
            <a:defPPr>
              <a:defRPr lang="en-US"/>
            </a:defPPr>
            <a:lvl1pPr algn="ctr" fontAlgn="auto">
              <a:spcBef>
                <a:spcPts val="0"/>
              </a:spcBef>
              <a:spcAft>
                <a:spcPts val="0"/>
              </a:spcAft>
              <a:defRPr sz="1000" b="1">
                <a:solidFill>
                  <a:srgbClr val="000000"/>
                </a:solidFill>
                <a:latin typeface="Arial"/>
                <a:cs typeface="Arial" charset="0"/>
              </a:defRPr>
            </a:lvl1pPr>
            <a:lvl2pPr>
              <a:defRPr>
                <a:solidFill>
                  <a:schemeClr val="dk1"/>
                </a:solidFill>
                <a:latin typeface="+mn-lt"/>
              </a:defRPr>
            </a:lvl2pPr>
            <a:lvl3pPr>
              <a:defRPr>
                <a:solidFill>
                  <a:schemeClr val="dk1"/>
                </a:solidFill>
                <a:latin typeface="+mn-lt"/>
              </a:defRPr>
            </a:lvl3pPr>
            <a:lvl4pPr>
              <a:defRPr>
                <a:solidFill>
                  <a:schemeClr val="dk1"/>
                </a:solidFill>
                <a:latin typeface="+mn-lt"/>
              </a:defRPr>
            </a:lvl4pPr>
            <a:lvl5pPr>
              <a:defRPr>
                <a:solidFill>
                  <a:schemeClr val="dk1"/>
                </a:solidFill>
                <a:latin typeface="+mn-lt"/>
              </a:defRPr>
            </a:lvl5pPr>
            <a:lvl6pPr>
              <a:defRPr>
                <a:solidFill>
                  <a:schemeClr val="dk1"/>
                </a:solidFill>
                <a:latin typeface="+mn-lt"/>
              </a:defRPr>
            </a:lvl6pPr>
            <a:lvl7pPr>
              <a:defRPr>
                <a:solidFill>
                  <a:schemeClr val="dk1"/>
                </a:solidFill>
                <a:latin typeface="+mn-lt"/>
              </a:defRPr>
            </a:lvl7pPr>
            <a:lvl8pPr>
              <a:defRPr>
                <a:solidFill>
                  <a:schemeClr val="dk1"/>
                </a:solidFill>
                <a:latin typeface="+mn-lt"/>
              </a:defRPr>
            </a:lvl8pPr>
            <a:lvl9pPr>
              <a:defRPr>
                <a:solidFill>
                  <a:schemeClr val="dk1"/>
                </a:solidFill>
                <a:latin typeface="+mn-lt"/>
              </a:defRPr>
            </a:lvl9pPr>
          </a:lstStyle>
          <a:p>
            <a:pPr>
              <a:defRPr/>
            </a:pPr>
            <a:r>
              <a:rPr lang="en-US" kern="0" dirty="0"/>
              <a:t>MOSFET</a:t>
            </a:r>
          </a:p>
        </p:txBody>
      </p:sp>
    </p:spTree>
    <p:extLst>
      <p:ext uri="{BB962C8B-B14F-4D97-AF65-F5344CB8AC3E}">
        <p14:creationId xmlns:p14="http://schemas.microsoft.com/office/powerpoint/2010/main" val="3945523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0226611\Desktop\Systems Validation\Jetfire Eval\UVLO and VDD SR\TEK00436.BMP"/>
          <p:cNvPicPr>
            <a:picLocks noChangeAspect="1" noChangeArrowheads="1"/>
          </p:cNvPicPr>
          <p:nvPr/>
        </p:nvPicPr>
        <p:blipFill rotWithShape="1">
          <a:blip r:embed="rId3">
            <a:extLst>
              <a:ext uri="{28A0092B-C50C-407E-A947-70E740481C1C}">
                <a14:useLocalDpi xmlns:a14="http://schemas.microsoft.com/office/drawing/2010/main" val="0"/>
              </a:ext>
            </a:extLst>
          </a:blip>
          <a:srcRect r="17125" b="2667"/>
          <a:stretch/>
        </p:blipFill>
        <p:spPr bwMode="auto">
          <a:xfrm>
            <a:off x="5848844" y="791840"/>
            <a:ext cx="3140858" cy="3597386"/>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sz="half" idx="1"/>
          </p:nvPr>
        </p:nvSpPr>
        <p:spPr>
          <a:xfrm>
            <a:off x="2622550" y="641169"/>
            <a:ext cx="3226294" cy="4268456"/>
          </a:xfrm>
        </p:spPr>
        <p:txBody>
          <a:bodyPr>
            <a:normAutofit/>
          </a:bodyPr>
          <a:lstStyle/>
          <a:p>
            <a:r>
              <a:rPr lang="en-US" dirty="0">
                <a:cs typeface="Arial" panose="020B0604020202020204" pitchFamily="34" charset="0"/>
              </a:rPr>
              <a:t>Causes</a:t>
            </a:r>
          </a:p>
          <a:p>
            <a:pPr marL="457200" lvl="1" indent="-225425">
              <a:buFont typeface="Calibri" panose="020F0502020204030204" pitchFamily="34" charset="0"/>
              <a:buChar char="−"/>
            </a:pPr>
            <a:r>
              <a:rPr lang="en-US" sz="1600" dirty="0">
                <a:cs typeface="Arial" panose="020B0604020202020204" pitchFamily="34" charset="0"/>
              </a:rPr>
              <a:t>Low capacitance on V</a:t>
            </a:r>
            <a:r>
              <a:rPr lang="en-US" sz="1600" baseline="-25000" dirty="0">
                <a:cs typeface="Arial" panose="020B0604020202020204" pitchFamily="34" charset="0"/>
              </a:rPr>
              <a:t>CC</a:t>
            </a:r>
          </a:p>
          <a:p>
            <a:pPr marL="457200" lvl="1" indent="-225425">
              <a:buFont typeface="Calibri" panose="020F0502020204030204" pitchFamily="34" charset="0"/>
              <a:buChar char="−"/>
            </a:pPr>
            <a:r>
              <a:rPr lang="en-US" sz="1600" dirty="0">
                <a:cs typeface="Arial" panose="020B0604020202020204" pitchFamily="34" charset="0"/>
              </a:rPr>
              <a:t>Capacitor placement/layout</a:t>
            </a:r>
          </a:p>
          <a:p>
            <a:pPr marL="457200" lvl="1" indent="-225425">
              <a:buFont typeface="Calibri" panose="020F0502020204030204" pitchFamily="34" charset="0"/>
              <a:buChar char="−"/>
            </a:pPr>
            <a:r>
              <a:rPr lang="en-US" sz="1600" dirty="0">
                <a:cs typeface="Arial" panose="020B0604020202020204" pitchFamily="34" charset="0"/>
              </a:rPr>
              <a:t>Biased capacitance (C vs. V)</a:t>
            </a:r>
          </a:p>
          <a:p>
            <a:pPr marL="457200" lvl="1" indent="-225425">
              <a:buFont typeface="Calibri" panose="020F0502020204030204" pitchFamily="34" charset="0"/>
              <a:buChar char="−"/>
            </a:pPr>
            <a:r>
              <a:rPr lang="en-US" sz="1600" dirty="0">
                <a:cs typeface="Arial" panose="020B0604020202020204" pitchFamily="34" charset="0"/>
              </a:rPr>
              <a:t>Temperature (C vs. temp)</a:t>
            </a:r>
          </a:p>
          <a:p>
            <a:pPr marL="457200" lvl="1" indent="-225425">
              <a:buFont typeface="Calibri" panose="020F0502020204030204" pitchFamily="34" charset="0"/>
              <a:buChar char="−"/>
            </a:pPr>
            <a:r>
              <a:rPr lang="en-US" sz="1600" dirty="0">
                <a:cs typeface="Arial" panose="020B0604020202020204" pitchFamily="34" charset="0"/>
              </a:rPr>
              <a:t>Capacitance aging</a:t>
            </a:r>
          </a:p>
          <a:p>
            <a:pPr marL="457200" lvl="1" indent="-225425">
              <a:buFont typeface="Calibri" panose="020F0502020204030204" pitchFamily="34" charset="0"/>
              <a:buChar char="−"/>
            </a:pPr>
            <a:endParaRPr lang="en-US" sz="1600" dirty="0">
              <a:cs typeface="Arial" panose="020B0604020202020204" pitchFamily="34" charset="0"/>
            </a:endParaRPr>
          </a:p>
          <a:p>
            <a:r>
              <a:rPr lang="en-US" dirty="0">
                <a:cs typeface="Arial" panose="020B0604020202020204" pitchFamily="34" charset="0"/>
              </a:rPr>
              <a:t>Consequences</a:t>
            </a:r>
          </a:p>
          <a:p>
            <a:pPr marL="457200" lvl="1" indent="-225425">
              <a:buBlip>
                <a:blip r:embed="rId4"/>
              </a:buBlip>
            </a:pPr>
            <a:r>
              <a:rPr lang="en-US" sz="1600" dirty="0">
                <a:cs typeface="Arial" panose="020B0604020202020204" pitchFamily="34" charset="0"/>
              </a:rPr>
              <a:t>Driver malfunction</a:t>
            </a:r>
          </a:p>
          <a:p>
            <a:pPr marL="457200" lvl="1" indent="-225425">
              <a:buBlip>
                <a:blip r:embed="rId4"/>
              </a:buBlip>
            </a:pPr>
            <a:r>
              <a:rPr lang="en-US" sz="1600" dirty="0">
                <a:cs typeface="Arial" panose="020B0604020202020204" pitchFamily="34" charset="0"/>
              </a:rPr>
              <a:t>UVLO tripping</a:t>
            </a:r>
          </a:p>
          <a:p>
            <a:pPr marL="457200" lvl="1" indent="-225425">
              <a:buBlip>
                <a:blip r:embed="rId4"/>
              </a:buBlip>
            </a:pPr>
            <a:r>
              <a:rPr lang="en-US" sz="1600" dirty="0">
                <a:cs typeface="Arial" panose="020B0604020202020204" pitchFamily="34" charset="0"/>
              </a:rPr>
              <a:t>EMI noise</a:t>
            </a:r>
          </a:p>
        </p:txBody>
      </p:sp>
      <p:pic>
        <p:nvPicPr>
          <p:cNvPr id="1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12" y="641169"/>
            <a:ext cx="2769063" cy="2429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5941990" y="2931936"/>
            <a:ext cx="508473" cy="276999"/>
          </a:xfrm>
          <a:prstGeom prst="rect">
            <a:avLst/>
          </a:prstGeom>
          <a:noFill/>
        </p:spPr>
        <p:txBody>
          <a:bodyPr wrap="none" rtlCol="0">
            <a:spAutoFit/>
          </a:bodyPr>
          <a:lstStyle/>
          <a:p>
            <a:r>
              <a:rPr lang="en-US" b="1" baseline="-25000" dirty="0">
                <a:solidFill>
                  <a:srgbClr val="0070C0"/>
                </a:solidFill>
              </a:rPr>
              <a:t>VCC</a:t>
            </a:r>
          </a:p>
        </p:txBody>
      </p:sp>
      <p:sp>
        <p:nvSpPr>
          <p:cNvPr id="19" name="TextBox 18"/>
          <p:cNvSpPr txBox="1"/>
          <p:nvPr/>
        </p:nvSpPr>
        <p:spPr>
          <a:xfrm>
            <a:off x="7003775" y="3208935"/>
            <a:ext cx="415498" cy="276999"/>
          </a:xfrm>
          <a:prstGeom prst="rect">
            <a:avLst/>
          </a:prstGeom>
          <a:noFill/>
        </p:spPr>
        <p:txBody>
          <a:bodyPr wrap="none" rtlCol="0">
            <a:spAutoFit/>
          </a:bodyPr>
          <a:lstStyle/>
          <a:p>
            <a:r>
              <a:rPr lang="en-US" b="1" baseline="-25000" dirty="0">
                <a:solidFill>
                  <a:srgbClr val="92D050"/>
                </a:solidFill>
              </a:rPr>
              <a:t>HO</a:t>
            </a:r>
          </a:p>
        </p:txBody>
      </p:sp>
      <p:sp>
        <p:nvSpPr>
          <p:cNvPr id="20" name="TextBox 19"/>
          <p:cNvSpPr txBox="1"/>
          <p:nvPr/>
        </p:nvSpPr>
        <p:spPr>
          <a:xfrm>
            <a:off x="5953316" y="1785159"/>
            <a:ext cx="399468" cy="276999"/>
          </a:xfrm>
          <a:prstGeom prst="rect">
            <a:avLst/>
          </a:prstGeom>
          <a:noFill/>
        </p:spPr>
        <p:txBody>
          <a:bodyPr wrap="none" rtlCol="0">
            <a:spAutoFit/>
          </a:bodyPr>
          <a:lstStyle/>
          <a:p>
            <a:r>
              <a:rPr lang="en-US" b="1" baseline="-25000" dirty="0">
                <a:solidFill>
                  <a:srgbClr val="FF00FF"/>
                </a:solidFill>
              </a:rPr>
              <a:t>LO</a:t>
            </a:r>
          </a:p>
        </p:txBody>
      </p:sp>
      <p:sp>
        <p:nvSpPr>
          <p:cNvPr id="5" name="TextBox 4"/>
          <p:cNvSpPr txBox="1"/>
          <p:nvPr/>
        </p:nvSpPr>
        <p:spPr>
          <a:xfrm>
            <a:off x="6940308" y="933269"/>
            <a:ext cx="2123723" cy="369332"/>
          </a:xfrm>
          <a:prstGeom prst="rect">
            <a:avLst/>
          </a:prstGeom>
          <a:noFill/>
        </p:spPr>
        <p:txBody>
          <a:bodyPr wrap="square" rtlCol="0">
            <a:spAutoFit/>
          </a:bodyPr>
          <a:lstStyle/>
          <a:p>
            <a:pPr marL="285750" indent="-285750">
              <a:buBlip>
                <a:blip r:embed="rId4"/>
              </a:buBlip>
            </a:pPr>
            <a:r>
              <a:rPr lang="en-US" dirty="0">
                <a:solidFill>
                  <a:schemeClr val="accent3"/>
                </a:solidFill>
              </a:rPr>
              <a:t>Very high ripple</a:t>
            </a:r>
          </a:p>
        </p:txBody>
      </p:sp>
      <p:sp>
        <p:nvSpPr>
          <p:cNvPr id="12" name="Title 1"/>
          <p:cNvSpPr txBox="1">
            <a:spLocks/>
          </p:cNvSpPr>
          <p:nvPr/>
        </p:nvSpPr>
        <p:spPr>
          <a:xfrm>
            <a:off x="6686860" y="422516"/>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
        <p:nvSpPr>
          <p:cNvPr id="13" name="Title 1"/>
          <p:cNvSpPr>
            <a:spLocks noGrp="1"/>
          </p:cNvSpPr>
          <p:nvPr>
            <p:ph type="title"/>
          </p:nvPr>
        </p:nvSpPr>
        <p:spPr>
          <a:xfrm>
            <a:off x="231775" y="107163"/>
            <a:ext cx="6560010" cy="610791"/>
          </a:xfrm>
        </p:spPr>
        <p:txBody>
          <a:bodyPr>
            <a:normAutofit/>
          </a:bodyPr>
          <a:lstStyle/>
          <a:p>
            <a:pPr fontAlgn="auto">
              <a:spcAft>
                <a:spcPts val="0"/>
              </a:spcAft>
            </a:pPr>
            <a:r>
              <a:rPr lang="en-US" sz="2800" dirty="0">
                <a:cs typeface="Arial" panose="020B0604020202020204" pitchFamily="34" charset="0"/>
              </a:rPr>
              <a:t>#1 What is wrong with VCC? </a:t>
            </a:r>
          </a:p>
        </p:txBody>
      </p:sp>
    </p:spTree>
    <p:extLst>
      <p:ext uri="{BB962C8B-B14F-4D97-AF65-F5344CB8AC3E}">
        <p14:creationId xmlns:p14="http://schemas.microsoft.com/office/powerpoint/2010/main" val="312311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#1 VCC bias capacitor considerations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33378" y="717955"/>
                <a:ext cx="8467725" cy="3777852"/>
              </a:xfrm>
            </p:spPr>
            <p:txBody>
              <a:bodyPr/>
              <a:lstStyle/>
              <a:p>
                <a:r>
                  <a:rPr lang="en-US" dirty="0"/>
                  <a:t>Increase VCC bias capacitor</a:t>
                </a:r>
              </a:p>
              <a:p>
                <a:r>
                  <a:rPr lang="en-US" dirty="0"/>
                  <a:t>Rule of Thumb: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a:rPr>
                          <m:t>C</m:t>
                        </m:r>
                      </m:e>
                      <m:sub>
                        <m:r>
                          <m:rPr>
                            <m:sty m:val="p"/>
                          </m:rPr>
                          <a:rPr lang="en-US" b="0" i="0" smtClean="0">
                            <a:latin typeface="Cambria Math"/>
                          </a:rPr>
                          <m:t>VCC</m:t>
                        </m:r>
                      </m:sub>
                    </m:sSub>
                    <m:r>
                      <a:rPr lang="en-US" i="0" smtClean="0">
                        <a:latin typeface="Cambria Math"/>
                        <a:ea typeface="Cambria Math"/>
                      </a:rPr>
                      <m:t>≥</m:t>
                    </m:r>
                    <m:r>
                      <a:rPr lang="en-US" b="0" i="0" smtClean="0">
                        <a:latin typeface="Cambria Math"/>
                        <a:ea typeface="Cambria Math"/>
                      </a:rPr>
                      <m:t>10×</m:t>
                    </m:r>
                    <m:sSub>
                      <m:sSubPr>
                        <m:ctrlPr>
                          <a:rPr lang="en-US" b="0" i="1" smtClean="0">
                            <a:latin typeface="Cambria Math" panose="02040503050406030204" pitchFamily="18" charset="0"/>
                            <a:ea typeface="Cambria Math"/>
                          </a:rPr>
                        </m:ctrlPr>
                      </m:sSubPr>
                      <m:e>
                        <m:r>
                          <m:rPr>
                            <m:sty m:val="p"/>
                          </m:rPr>
                          <a:rPr lang="en-US" b="0" i="0" smtClean="0">
                            <a:latin typeface="Cambria Math"/>
                            <a:ea typeface="Cambria Math"/>
                          </a:rPr>
                          <m:t>C</m:t>
                        </m:r>
                      </m:e>
                      <m:sub>
                        <m:r>
                          <m:rPr>
                            <m:sty m:val="p"/>
                          </m:rPr>
                          <a:rPr lang="en-US" b="0" i="0" smtClean="0">
                            <a:latin typeface="Cambria Math"/>
                            <a:ea typeface="Cambria Math"/>
                          </a:rPr>
                          <m:t>boot</m:t>
                        </m:r>
                      </m:sub>
                    </m:sSub>
                  </m:oMath>
                </a14:m>
                <a:endParaRPr lang="en-US" dirty="0"/>
              </a:p>
              <a:p>
                <a:r>
                  <a:rPr lang="en-US" dirty="0"/>
                  <a:t>Place the VCC bias capacitor very close to the VCC pin of the driver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33378" y="717955"/>
                <a:ext cx="8467725" cy="3777852"/>
              </a:xfrm>
              <a:blipFill>
                <a:blip r:embed="rId3"/>
                <a:stretch>
                  <a:fillRect l="-648" t="-1129"/>
                </a:stretch>
              </a:blipFill>
            </p:spPr>
            <p:txBody>
              <a:bodyPr/>
              <a:lstStyle/>
              <a:p>
                <a:r>
                  <a:rPr lang="en-US">
                    <a:noFill/>
                  </a:rPr>
                  <a:t> </a:t>
                </a:r>
              </a:p>
            </p:txBody>
          </p:sp>
        </mc:Fallback>
      </mc:AlternateContent>
      <p:sp>
        <p:nvSpPr>
          <p:cNvPr id="4" name="TextBox 3"/>
          <p:cNvSpPr txBox="1"/>
          <p:nvPr/>
        </p:nvSpPr>
        <p:spPr>
          <a:xfrm>
            <a:off x="5858467" y="3030835"/>
            <a:ext cx="3285534" cy="1581972"/>
          </a:xfrm>
          <a:prstGeom prst="rect">
            <a:avLst/>
          </a:prstGeom>
          <a:solidFill>
            <a:schemeClr val="tx1">
              <a:lumMod val="65000"/>
              <a:lumOff val="35000"/>
            </a:schemeClr>
          </a:solidFill>
          <a:ln>
            <a:solidFill>
              <a:schemeClr val="bg1">
                <a:lumMod val="75000"/>
              </a:schemeClr>
            </a:solidFill>
          </a:ln>
        </p:spPr>
        <p:txBody>
          <a:bodyPr wrap="square" rtlCol="0">
            <a:spAutoFit/>
          </a:bodyPr>
          <a:lstStyle/>
          <a:p>
            <a:pPr>
              <a:lnSpc>
                <a:spcPct val="150000"/>
              </a:lnSpc>
            </a:pPr>
            <a:r>
              <a:rPr lang="en-US" sz="1600" b="1" dirty="0">
                <a:solidFill>
                  <a:schemeClr val="bg1"/>
                </a:solidFill>
                <a:latin typeface="+mj-lt"/>
              </a:rPr>
              <a:t>Sizing VCC bypass capacitor</a:t>
            </a:r>
          </a:p>
          <a:p>
            <a:pPr marL="344488" lvl="1" indent="-231775">
              <a:lnSpc>
                <a:spcPct val="130000"/>
              </a:lnSpc>
              <a:buFont typeface="Wingdings" panose="05000000000000000000" pitchFamily="2" charset="2"/>
              <a:buChar char="q"/>
            </a:pPr>
            <a:r>
              <a:rPr lang="el-GR" sz="1400" dirty="0">
                <a:solidFill>
                  <a:schemeClr val="bg1"/>
                </a:solidFill>
              </a:rPr>
              <a:t>Δ</a:t>
            </a:r>
            <a:r>
              <a:rPr lang="en-US" sz="1400" dirty="0">
                <a:solidFill>
                  <a:schemeClr val="bg1"/>
                </a:solidFill>
              </a:rPr>
              <a:t>V</a:t>
            </a:r>
            <a:r>
              <a:rPr lang="en-US" sz="1400" baseline="-25000" dirty="0">
                <a:solidFill>
                  <a:schemeClr val="bg1"/>
                </a:solidFill>
              </a:rPr>
              <a:t>HB</a:t>
            </a:r>
            <a:r>
              <a:rPr lang="en-US" sz="1400" dirty="0">
                <a:solidFill>
                  <a:schemeClr val="bg1"/>
                </a:solidFill>
              </a:rPr>
              <a:t> = V</a:t>
            </a:r>
            <a:r>
              <a:rPr lang="en-US" sz="1400" baseline="-25000" dirty="0">
                <a:solidFill>
                  <a:schemeClr val="bg1"/>
                </a:solidFill>
              </a:rPr>
              <a:t>CC </a:t>
            </a:r>
            <a:r>
              <a:rPr lang="en-US" sz="1400" dirty="0">
                <a:solidFill>
                  <a:schemeClr val="bg1"/>
                </a:solidFill>
              </a:rPr>
              <a:t>- V</a:t>
            </a:r>
            <a:r>
              <a:rPr lang="en-US" sz="1400" baseline="-25000" dirty="0">
                <a:solidFill>
                  <a:schemeClr val="bg1"/>
                </a:solidFill>
              </a:rPr>
              <a:t>DF </a:t>
            </a:r>
            <a:r>
              <a:rPr lang="en-US" sz="1400" dirty="0">
                <a:solidFill>
                  <a:schemeClr val="bg1"/>
                </a:solidFill>
              </a:rPr>
              <a:t>- V</a:t>
            </a:r>
            <a:r>
              <a:rPr lang="en-US" sz="1400" baseline="-25000" dirty="0">
                <a:solidFill>
                  <a:schemeClr val="bg1"/>
                </a:solidFill>
              </a:rPr>
              <a:t>HBL</a:t>
            </a:r>
            <a:endParaRPr lang="en-US" sz="1400" dirty="0">
              <a:solidFill>
                <a:schemeClr val="bg1"/>
              </a:solidFill>
            </a:endParaRPr>
          </a:p>
          <a:p>
            <a:pPr marL="344488" lvl="1" indent="-231775">
              <a:lnSpc>
                <a:spcPct val="130000"/>
              </a:lnSpc>
              <a:buFont typeface="Wingdings" panose="05000000000000000000" pitchFamily="2" charset="2"/>
              <a:buChar char="q"/>
            </a:pPr>
            <a:r>
              <a:rPr lang="en-US" sz="1400" dirty="0">
                <a:solidFill>
                  <a:schemeClr val="bg1"/>
                </a:solidFill>
              </a:rPr>
              <a:t>C</a:t>
            </a:r>
            <a:r>
              <a:rPr lang="en-US" sz="1400" baseline="-25000" dirty="0">
                <a:solidFill>
                  <a:schemeClr val="bg1"/>
                </a:solidFill>
              </a:rPr>
              <a:t>BOOT</a:t>
            </a:r>
            <a:r>
              <a:rPr lang="en-US" sz="1400" dirty="0">
                <a:solidFill>
                  <a:schemeClr val="bg1"/>
                </a:solidFill>
              </a:rPr>
              <a:t> = Q</a:t>
            </a:r>
            <a:r>
              <a:rPr lang="en-US" sz="1400" baseline="-25000" dirty="0">
                <a:solidFill>
                  <a:schemeClr val="bg1"/>
                </a:solidFill>
              </a:rPr>
              <a:t>Total</a:t>
            </a:r>
            <a:r>
              <a:rPr lang="en-US" sz="1400" dirty="0">
                <a:solidFill>
                  <a:schemeClr val="bg1"/>
                </a:solidFill>
              </a:rPr>
              <a:t> / </a:t>
            </a:r>
            <a:r>
              <a:rPr lang="el-GR" sz="1400" dirty="0">
                <a:solidFill>
                  <a:schemeClr val="bg1"/>
                </a:solidFill>
              </a:rPr>
              <a:t>Δ</a:t>
            </a:r>
            <a:r>
              <a:rPr lang="en-US" sz="1400" dirty="0">
                <a:solidFill>
                  <a:schemeClr val="bg1"/>
                </a:solidFill>
              </a:rPr>
              <a:t>V</a:t>
            </a:r>
            <a:r>
              <a:rPr lang="en-US" sz="1400" baseline="-25000" dirty="0">
                <a:solidFill>
                  <a:schemeClr val="bg1"/>
                </a:solidFill>
              </a:rPr>
              <a:t>HB</a:t>
            </a:r>
            <a:endParaRPr lang="en-US" sz="1400" dirty="0">
              <a:solidFill>
                <a:schemeClr val="bg1"/>
              </a:solidFill>
            </a:endParaRPr>
          </a:p>
          <a:p>
            <a:pPr marL="344488" lvl="1" indent="-231775">
              <a:lnSpc>
                <a:spcPct val="130000"/>
              </a:lnSpc>
              <a:buFont typeface="Wingdings" panose="05000000000000000000" pitchFamily="2" charset="2"/>
              <a:buChar char="q"/>
            </a:pPr>
            <a:r>
              <a:rPr lang="en-US" sz="1400" dirty="0">
                <a:solidFill>
                  <a:schemeClr val="bg1"/>
                </a:solidFill>
              </a:rPr>
              <a:t>C</a:t>
            </a:r>
            <a:r>
              <a:rPr lang="en-US" sz="1400" baseline="-25000" dirty="0">
                <a:solidFill>
                  <a:schemeClr val="bg1"/>
                </a:solidFill>
              </a:rPr>
              <a:t>Bias</a:t>
            </a:r>
            <a:r>
              <a:rPr lang="en-US" sz="1400" dirty="0">
                <a:solidFill>
                  <a:schemeClr val="bg1"/>
                </a:solidFill>
              </a:rPr>
              <a:t> &gt;&gt; C</a:t>
            </a:r>
            <a:r>
              <a:rPr lang="en-US" sz="1400" baseline="-25000" dirty="0">
                <a:solidFill>
                  <a:schemeClr val="bg1"/>
                </a:solidFill>
              </a:rPr>
              <a:t>Boot</a:t>
            </a:r>
            <a:endParaRPr lang="en-US" sz="1400" dirty="0">
              <a:solidFill>
                <a:schemeClr val="bg1"/>
              </a:solidFill>
            </a:endParaRPr>
          </a:p>
          <a:p>
            <a:pPr marL="344488" lvl="1" indent="-231775">
              <a:lnSpc>
                <a:spcPct val="130000"/>
              </a:lnSpc>
              <a:buFont typeface="Wingdings" panose="05000000000000000000" pitchFamily="2" charset="2"/>
              <a:buChar char="q"/>
            </a:pPr>
            <a:r>
              <a:rPr lang="en-US" sz="1400" dirty="0">
                <a:solidFill>
                  <a:schemeClr val="bg1"/>
                </a:solidFill>
              </a:rPr>
              <a:t>High freq. filter capacitor</a:t>
            </a:r>
          </a:p>
        </p:txBody>
      </p:sp>
    </p:spTree>
    <p:extLst>
      <p:ext uri="{BB962C8B-B14F-4D97-AF65-F5344CB8AC3E}">
        <p14:creationId xmlns:p14="http://schemas.microsoft.com/office/powerpoint/2010/main" val="31678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3204796" y="670454"/>
            <a:ext cx="2044004" cy="4141675"/>
          </a:xfrm>
        </p:spPr>
        <p:txBody>
          <a:bodyPr>
            <a:normAutofit/>
          </a:bodyPr>
          <a:lstStyle/>
          <a:p>
            <a:r>
              <a:rPr lang="en-US" dirty="0">
                <a:cs typeface="Arial" panose="020B0604020202020204" pitchFamily="34" charset="0"/>
              </a:rPr>
              <a:t>Causes:</a:t>
            </a:r>
          </a:p>
          <a:p>
            <a:pPr marL="460375" lvl="1">
              <a:buFont typeface="Calibri" panose="020F0502020204030204" pitchFamily="34" charset="0"/>
              <a:buChar char="−"/>
            </a:pPr>
            <a:r>
              <a:rPr lang="en-US" dirty="0">
                <a:cs typeface="Arial" panose="020B0604020202020204" pitchFamily="34" charset="0"/>
              </a:rPr>
              <a:t>Low capacitance</a:t>
            </a:r>
          </a:p>
          <a:p>
            <a:pPr marL="460375" lvl="1">
              <a:buFont typeface="Calibri" panose="020F0502020204030204" pitchFamily="34" charset="0"/>
              <a:buChar char="−"/>
            </a:pPr>
            <a:r>
              <a:rPr lang="en-US" dirty="0">
                <a:cs typeface="Arial" panose="020B0604020202020204" pitchFamily="34" charset="0"/>
              </a:rPr>
              <a:t>Low R</a:t>
            </a:r>
            <a:r>
              <a:rPr lang="en-US" baseline="-25000" dirty="0">
                <a:cs typeface="Arial" panose="020B0604020202020204" pitchFamily="34" charset="0"/>
              </a:rPr>
              <a:t>gs</a:t>
            </a:r>
          </a:p>
          <a:p>
            <a:pPr marL="460375" lvl="1">
              <a:buFont typeface="Calibri" panose="020F0502020204030204" pitchFamily="34" charset="0"/>
              <a:buChar char="−"/>
            </a:pPr>
            <a:r>
              <a:rPr lang="en-US" dirty="0">
                <a:cs typeface="Arial" panose="020B0604020202020204" pitchFamily="34" charset="0"/>
              </a:rPr>
              <a:t>Low F</a:t>
            </a:r>
            <a:r>
              <a:rPr lang="en-US" baseline="-25000" dirty="0">
                <a:cs typeface="Arial" panose="020B0604020202020204" pitchFamily="34" charset="0"/>
              </a:rPr>
              <a:t>sw</a:t>
            </a:r>
          </a:p>
          <a:p>
            <a:pPr marL="460375" lvl="1">
              <a:buFont typeface="Calibri" panose="020F0502020204030204" pitchFamily="34" charset="0"/>
              <a:buChar char="−"/>
            </a:pPr>
            <a:r>
              <a:rPr lang="en-US" dirty="0">
                <a:cs typeface="Arial" panose="020B0604020202020204" pitchFamily="34" charset="0"/>
              </a:rPr>
              <a:t>Large D</a:t>
            </a:r>
          </a:p>
          <a:p>
            <a:pPr marL="231775" lvl="1" indent="0">
              <a:buNone/>
            </a:pPr>
            <a:endParaRPr lang="en-US" dirty="0">
              <a:cs typeface="Arial" panose="020B0604020202020204" pitchFamily="34" charset="0"/>
            </a:endParaRPr>
          </a:p>
          <a:p>
            <a:r>
              <a:rPr lang="en-US" dirty="0">
                <a:cs typeface="Arial" panose="020B0604020202020204" pitchFamily="34" charset="0"/>
              </a:rPr>
              <a:t>Consequences:</a:t>
            </a:r>
          </a:p>
          <a:p>
            <a:pPr lvl="1">
              <a:buBlip>
                <a:blip r:embed="rId3"/>
              </a:buBlip>
            </a:pPr>
            <a:r>
              <a:rPr lang="en-US" dirty="0">
                <a:cs typeface="Arial" panose="020B0604020202020204" pitchFamily="34" charset="0"/>
              </a:rPr>
              <a:t>Hot MOSFET</a:t>
            </a:r>
          </a:p>
          <a:p>
            <a:pPr lvl="1">
              <a:buBlip>
                <a:blip r:embed="rId3"/>
              </a:buBlip>
            </a:pPr>
            <a:r>
              <a:rPr lang="en-US" dirty="0">
                <a:cs typeface="Arial" panose="020B0604020202020204" pitchFamily="34" charset="0"/>
              </a:rPr>
              <a:t>Output ripple</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1" y="749083"/>
            <a:ext cx="3131819" cy="2900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319025" y="4018613"/>
            <a:ext cx="2441046" cy="646331"/>
          </a:xfrm>
          <a:prstGeom prst="rect">
            <a:avLst/>
          </a:prstGeom>
          <a:noFill/>
        </p:spPr>
        <p:txBody>
          <a:bodyPr wrap="square" rtlCol="0">
            <a:spAutoFit/>
          </a:bodyPr>
          <a:lstStyle/>
          <a:p>
            <a:pPr marL="285750" indent="-285750">
              <a:buBlip>
                <a:blip r:embed="rId3"/>
              </a:buBlip>
            </a:pPr>
            <a:r>
              <a:rPr lang="en-US" dirty="0"/>
              <a:t>HO drooping / Bootstrap leakage </a:t>
            </a:r>
          </a:p>
        </p:txBody>
      </p:sp>
      <p:pic>
        <p:nvPicPr>
          <p:cNvPr id="9" name="Picture 2" descr="C:\Users\a0226228\Desktop\HVI training\boot leakage OK.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54009" y="736697"/>
            <a:ext cx="4089991" cy="3215673"/>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231775" y="107163"/>
            <a:ext cx="8458200" cy="610791"/>
          </a:xfrm>
        </p:spPr>
        <p:txBody>
          <a:bodyPr>
            <a:normAutofit/>
          </a:bodyPr>
          <a:lstStyle/>
          <a:p>
            <a:pPr fontAlgn="auto">
              <a:spcAft>
                <a:spcPts val="0"/>
              </a:spcAft>
            </a:pPr>
            <a:r>
              <a:rPr lang="en-US" sz="2800" dirty="0"/>
              <a:t>What is wrong with HO waveform?</a:t>
            </a:r>
          </a:p>
        </p:txBody>
      </p:sp>
      <p:sp>
        <p:nvSpPr>
          <p:cNvPr id="13" name="Title 1"/>
          <p:cNvSpPr txBox="1">
            <a:spLocks/>
          </p:cNvSpPr>
          <p:nvPr/>
        </p:nvSpPr>
        <p:spPr>
          <a:xfrm>
            <a:off x="7355318" y="134135"/>
            <a:ext cx="1661160" cy="2946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algn="ctr" fontAlgn="auto">
              <a:spcAft>
                <a:spcPts val="0"/>
              </a:spcAft>
            </a:pPr>
            <a:r>
              <a:rPr lang="en-US" sz="1800" b="1" dirty="0">
                <a:solidFill>
                  <a:schemeClr val="tx2"/>
                </a:solidFill>
                <a:cs typeface="Arial" panose="020B0604020202020204" pitchFamily="34" charset="0"/>
              </a:rPr>
              <a:t>Bias supply</a:t>
            </a:r>
          </a:p>
        </p:txBody>
      </p:sp>
    </p:spTree>
    <p:extLst>
      <p:ext uri="{BB962C8B-B14F-4D97-AF65-F5344CB8AC3E}">
        <p14:creationId xmlns:p14="http://schemas.microsoft.com/office/powerpoint/2010/main" val="143308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#2 bootstrap capacitor considerations</a:t>
            </a:r>
          </a:p>
        </p:txBody>
      </p:sp>
      <p:sp>
        <p:nvSpPr>
          <p:cNvPr id="3" name="Content Placeholder 2"/>
          <p:cNvSpPr>
            <a:spLocks noGrp="1"/>
          </p:cNvSpPr>
          <p:nvPr>
            <p:ph idx="1"/>
          </p:nvPr>
        </p:nvSpPr>
        <p:spPr/>
        <p:txBody>
          <a:bodyPr/>
          <a:lstStyle/>
          <a:p>
            <a:r>
              <a:rPr lang="en-US" dirty="0"/>
              <a:t>Increase </a:t>
            </a:r>
            <a:r>
              <a:rPr lang="en-US" dirty="0" err="1"/>
              <a:t>Cboot</a:t>
            </a:r>
            <a:endParaRPr lang="en-US" dirty="0"/>
          </a:p>
          <a:p>
            <a:r>
              <a:rPr lang="en-US" dirty="0"/>
              <a:t>Increase </a:t>
            </a:r>
            <a:r>
              <a:rPr lang="en-US" dirty="0" err="1"/>
              <a:t>Rgs</a:t>
            </a:r>
            <a:endParaRPr lang="en-US" dirty="0"/>
          </a:p>
          <a:p>
            <a:r>
              <a:rPr lang="en-US" dirty="0"/>
              <a:t>Place the boot capacitor very close to the HB-HS pins of the driver</a:t>
            </a:r>
          </a:p>
          <a:p>
            <a:endParaRPr lang="en-US" dirty="0"/>
          </a:p>
        </p:txBody>
      </p:sp>
      <p:sp>
        <p:nvSpPr>
          <p:cNvPr id="4" name="TextBox 3"/>
          <p:cNvSpPr txBox="1"/>
          <p:nvPr/>
        </p:nvSpPr>
        <p:spPr>
          <a:xfrm>
            <a:off x="5727310" y="3587544"/>
            <a:ext cx="3416690" cy="1107996"/>
          </a:xfrm>
          <a:prstGeom prst="rect">
            <a:avLst/>
          </a:prstGeom>
          <a:solidFill>
            <a:schemeClr val="tx1">
              <a:lumMod val="65000"/>
              <a:lumOff val="35000"/>
            </a:schemeClr>
          </a:solidFill>
          <a:ln>
            <a:solidFill>
              <a:schemeClr val="bg1">
                <a:lumMod val="75000"/>
              </a:schemeClr>
            </a:solidFill>
          </a:ln>
        </p:spPr>
        <p:txBody>
          <a:bodyPr wrap="square" rtlCol="0">
            <a:spAutoFit/>
          </a:bodyPr>
          <a:lstStyle>
            <a:defPPr>
              <a:defRPr lang="en-US"/>
            </a:defPPr>
            <a:lvl1pPr>
              <a:lnSpc>
                <a:spcPct val="150000"/>
              </a:lnSpc>
              <a:defRPr sz="1600" b="1">
                <a:latin typeface="Arial Narrow" panose="020B0606020202030204" pitchFamily="34" charset="0"/>
              </a:defRPr>
            </a:lvl1pPr>
            <a:lvl2pPr marL="344488" lvl="1" indent="-231775">
              <a:lnSpc>
                <a:spcPct val="130000"/>
              </a:lnSpc>
              <a:buFont typeface="Wingdings" panose="05000000000000000000" pitchFamily="2" charset="2"/>
              <a:buChar char="q"/>
              <a:defRPr sz="1400"/>
            </a:lvl2pPr>
          </a:lstStyle>
          <a:p>
            <a:r>
              <a:rPr lang="en-US" dirty="0">
                <a:solidFill>
                  <a:schemeClr val="bg1"/>
                </a:solidFill>
                <a:latin typeface="+mj-lt"/>
              </a:rPr>
              <a:t>Sizing bootstrap capacitor</a:t>
            </a:r>
          </a:p>
          <a:p>
            <a:pPr marL="231775" indent="-231775">
              <a:buFont typeface="Arial" panose="020B0604020202020204" pitchFamily="34" charset="0"/>
              <a:buChar char="•"/>
            </a:pPr>
            <a:r>
              <a:rPr lang="en-US" sz="1400" dirty="0">
                <a:solidFill>
                  <a:schemeClr val="bg1"/>
                </a:solidFill>
              </a:rPr>
              <a:t>C</a:t>
            </a:r>
            <a:r>
              <a:rPr lang="en-US" sz="1400" baseline="-25000" dirty="0">
                <a:solidFill>
                  <a:schemeClr val="bg1"/>
                </a:solidFill>
              </a:rPr>
              <a:t>Boot</a:t>
            </a:r>
            <a:r>
              <a:rPr lang="en-US" sz="1400" dirty="0">
                <a:solidFill>
                  <a:schemeClr val="bg1"/>
                </a:solidFill>
              </a:rPr>
              <a:t> = Q</a:t>
            </a:r>
            <a:r>
              <a:rPr lang="en-US" sz="1400" baseline="-25000" dirty="0">
                <a:solidFill>
                  <a:schemeClr val="bg1"/>
                </a:solidFill>
              </a:rPr>
              <a:t>Total</a:t>
            </a:r>
            <a:r>
              <a:rPr lang="en-US" sz="1400" dirty="0">
                <a:solidFill>
                  <a:schemeClr val="bg1"/>
                </a:solidFill>
              </a:rPr>
              <a:t> / </a:t>
            </a:r>
            <a:r>
              <a:rPr lang="el-GR" sz="1400" dirty="0">
                <a:solidFill>
                  <a:schemeClr val="bg1"/>
                </a:solidFill>
              </a:rPr>
              <a:t>Δ</a:t>
            </a:r>
            <a:r>
              <a:rPr lang="en-US" sz="1400" dirty="0">
                <a:solidFill>
                  <a:schemeClr val="bg1"/>
                </a:solidFill>
              </a:rPr>
              <a:t>V</a:t>
            </a:r>
            <a:r>
              <a:rPr lang="en-US" sz="1400" baseline="-25000" dirty="0">
                <a:solidFill>
                  <a:schemeClr val="bg1"/>
                </a:solidFill>
              </a:rPr>
              <a:t>HB</a:t>
            </a:r>
            <a:endParaRPr lang="en-US" sz="1400" dirty="0">
              <a:solidFill>
                <a:schemeClr val="bg1"/>
              </a:solidFill>
            </a:endParaRPr>
          </a:p>
          <a:p>
            <a:pPr marL="231775" indent="-231775">
              <a:buFont typeface="Arial" panose="020B0604020202020204" pitchFamily="34" charset="0"/>
              <a:buChar char="•"/>
            </a:pPr>
            <a:r>
              <a:rPr lang="en-US" sz="1400" dirty="0">
                <a:solidFill>
                  <a:schemeClr val="bg1"/>
                </a:solidFill>
              </a:rPr>
              <a:t>Q</a:t>
            </a:r>
            <a:r>
              <a:rPr lang="en-US" sz="1400" baseline="-25000" dirty="0">
                <a:solidFill>
                  <a:schemeClr val="bg1"/>
                </a:solidFill>
              </a:rPr>
              <a:t>Total</a:t>
            </a:r>
            <a:r>
              <a:rPr lang="en-US" sz="1400" dirty="0">
                <a:solidFill>
                  <a:schemeClr val="bg1"/>
                </a:solidFill>
              </a:rPr>
              <a:t> = Q</a:t>
            </a:r>
            <a:r>
              <a:rPr lang="en-US" sz="1400" baseline="-25000" dirty="0">
                <a:solidFill>
                  <a:schemeClr val="bg1"/>
                </a:solidFill>
              </a:rPr>
              <a:t>G</a:t>
            </a:r>
            <a:r>
              <a:rPr lang="en-US" sz="1400" dirty="0">
                <a:solidFill>
                  <a:schemeClr val="bg1"/>
                </a:solidFill>
              </a:rPr>
              <a:t> + (I</a:t>
            </a:r>
            <a:r>
              <a:rPr lang="en-US" sz="1400" baseline="-25000" dirty="0">
                <a:solidFill>
                  <a:schemeClr val="bg1"/>
                </a:solidFill>
              </a:rPr>
              <a:t>HBS</a:t>
            </a:r>
            <a:r>
              <a:rPr lang="en-US" sz="1400" dirty="0">
                <a:solidFill>
                  <a:schemeClr val="bg1"/>
                </a:solidFill>
              </a:rPr>
              <a:t> x D</a:t>
            </a:r>
            <a:r>
              <a:rPr lang="en-US" sz="1400" baseline="-25000" dirty="0">
                <a:solidFill>
                  <a:schemeClr val="bg1"/>
                </a:solidFill>
              </a:rPr>
              <a:t>Max</a:t>
            </a:r>
            <a:r>
              <a:rPr lang="en-US" sz="1400" dirty="0">
                <a:solidFill>
                  <a:schemeClr val="bg1"/>
                </a:solidFill>
              </a:rPr>
              <a:t>/F</a:t>
            </a:r>
            <a:r>
              <a:rPr lang="en-US" sz="1400" baseline="-25000" dirty="0">
                <a:solidFill>
                  <a:schemeClr val="bg1"/>
                </a:solidFill>
              </a:rPr>
              <a:t>SW</a:t>
            </a:r>
            <a:r>
              <a:rPr lang="en-US" sz="1400" dirty="0">
                <a:solidFill>
                  <a:schemeClr val="bg1"/>
                </a:solidFill>
              </a:rPr>
              <a:t>) + (I</a:t>
            </a:r>
            <a:r>
              <a:rPr lang="en-US" sz="1400" baseline="-25000" dirty="0">
                <a:solidFill>
                  <a:schemeClr val="bg1"/>
                </a:solidFill>
              </a:rPr>
              <a:t>HB</a:t>
            </a:r>
            <a:r>
              <a:rPr lang="en-US" sz="1400" dirty="0">
                <a:solidFill>
                  <a:schemeClr val="bg1"/>
                </a:solidFill>
              </a:rPr>
              <a:t>/F</a:t>
            </a:r>
            <a:r>
              <a:rPr lang="en-US" sz="1400" baseline="-25000" dirty="0">
                <a:solidFill>
                  <a:schemeClr val="bg1"/>
                </a:solidFill>
              </a:rPr>
              <a:t>sw</a:t>
            </a:r>
            <a:r>
              <a:rPr lang="en-US" sz="1400" dirty="0">
                <a:solidFill>
                  <a:schemeClr val="bg1"/>
                </a:solidFill>
              </a:rPr>
              <a:t>)</a:t>
            </a:r>
          </a:p>
        </p:txBody>
      </p:sp>
    </p:spTree>
    <p:extLst>
      <p:ext uri="{BB962C8B-B14F-4D97-AF65-F5344CB8AC3E}">
        <p14:creationId xmlns:p14="http://schemas.microsoft.com/office/powerpoint/2010/main" val="234102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1969</TotalTime>
  <Words>5249</Words>
  <Application>Microsoft Office PowerPoint</Application>
  <PresentationFormat>On-screen Show (16:9)</PresentationFormat>
  <Paragraphs>555</Paragraphs>
  <Slides>32</Slides>
  <Notes>22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3" baseType="lpstr">
      <vt:lpstr>Arial Unicode MS</vt:lpstr>
      <vt:lpstr>宋体</vt:lpstr>
      <vt:lpstr>宋体</vt:lpstr>
      <vt:lpstr>Arial</vt:lpstr>
      <vt:lpstr>Arial</vt:lpstr>
      <vt:lpstr>Arial Narrow</vt:lpstr>
      <vt:lpstr>Calibri</vt:lpstr>
      <vt:lpstr>Cambria Math</vt:lpstr>
      <vt:lpstr>Wingdings</vt:lpstr>
      <vt:lpstr>FinalPowerpoint</vt:lpstr>
      <vt:lpstr>Visio</vt:lpstr>
      <vt:lpstr>PowerPoint Presentation</vt:lpstr>
      <vt:lpstr>Acknowledgement</vt:lpstr>
      <vt:lpstr>What will I get out of this session?</vt:lpstr>
      <vt:lpstr>Where are gate drivers used?</vt:lpstr>
      <vt:lpstr>Fundamental Component in Power Electronics</vt:lpstr>
      <vt:lpstr>#1 What is wrong with VCC? </vt:lpstr>
      <vt:lpstr>#1 VCC bias capacitor considerations</vt:lpstr>
      <vt:lpstr>What is wrong with HO waveform?</vt:lpstr>
      <vt:lpstr>#2 bootstrap capacitor considerations</vt:lpstr>
      <vt:lpstr>PowerPoint Presentation</vt:lpstr>
      <vt:lpstr>PowerPoint Presentation</vt:lpstr>
      <vt:lpstr>PowerPoint Presentation</vt:lpstr>
      <vt:lpstr>#4 Why is there NO gate driver output?</vt:lpstr>
      <vt:lpstr>Synchronization LI and HI after bias supplies are both ready  </vt:lpstr>
      <vt:lpstr>#5 What is wrong with the waveform? </vt:lpstr>
      <vt:lpstr>PowerPoint Presentation</vt:lpstr>
      <vt:lpstr>#6 What causes glitches in PSFB at full load?</vt:lpstr>
      <vt:lpstr>Do NOT leave functional pins open</vt:lpstr>
      <vt:lpstr>PowerPoint Presentation</vt:lpstr>
      <vt:lpstr>PowerPoint Presentation</vt:lpstr>
      <vt:lpstr>PowerPoint Presentation</vt:lpstr>
      <vt:lpstr>PowerPoint Presentation</vt:lpstr>
      <vt:lpstr>PowerPoint Presentation</vt:lpstr>
      <vt:lpstr>Examples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k-drews@ti.com</dc:creator>
  <cp:lastModifiedBy>Speziale, Marisa</cp:lastModifiedBy>
  <cp:revision>168</cp:revision>
  <dcterms:created xsi:type="dcterms:W3CDTF">2007-12-19T20:51:45Z</dcterms:created>
  <dcterms:modified xsi:type="dcterms:W3CDTF">2021-03-23T20:48:35Z</dcterms:modified>
</cp:coreProperties>
</file>