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23" r:id="rId5"/>
  </p:sldMasterIdLst>
  <p:notesMasterIdLst>
    <p:notesMasterId r:id="rId51"/>
  </p:notesMasterIdLst>
  <p:handoutMasterIdLst>
    <p:handoutMasterId r:id="rId52"/>
  </p:handoutMasterIdLst>
  <p:sldIdLst>
    <p:sldId id="361" r:id="rId6"/>
    <p:sldId id="268" r:id="rId7"/>
    <p:sldId id="346" r:id="rId8"/>
    <p:sldId id="302" r:id="rId9"/>
    <p:sldId id="303" r:id="rId10"/>
    <p:sldId id="347" r:id="rId11"/>
    <p:sldId id="313" r:id="rId12"/>
    <p:sldId id="314" r:id="rId13"/>
    <p:sldId id="349" r:id="rId14"/>
    <p:sldId id="352" r:id="rId15"/>
    <p:sldId id="353" r:id="rId16"/>
    <p:sldId id="316" r:id="rId17"/>
    <p:sldId id="351" r:id="rId18"/>
    <p:sldId id="348" r:id="rId19"/>
    <p:sldId id="319" r:id="rId20"/>
    <p:sldId id="359" r:id="rId21"/>
    <p:sldId id="323" r:id="rId22"/>
    <p:sldId id="330" r:id="rId23"/>
    <p:sldId id="360" r:id="rId24"/>
    <p:sldId id="324" r:id="rId25"/>
    <p:sldId id="328" r:id="rId26"/>
    <p:sldId id="327" r:id="rId27"/>
    <p:sldId id="326" r:id="rId28"/>
    <p:sldId id="325" r:id="rId29"/>
    <p:sldId id="331" r:id="rId30"/>
    <p:sldId id="355" r:id="rId31"/>
    <p:sldId id="354" r:id="rId32"/>
    <p:sldId id="321" r:id="rId33"/>
    <p:sldId id="333" r:id="rId34"/>
    <p:sldId id="336" r:id="rId35"/>
    <p:sldId id="337" r:id="rId36"/>
    <p:sldId id="338" r:id="rId37"/>
    <p:sldId id="334" r:id="rId38"/>
    <p:sldId id="275" r:id="rId39"/>
    <p:sldId id="341" r:id="rId40"/>
    <p:sldId id="342" r:id="rId41"/>
    <p:sldId id="343" r:id="rId42"/>
    <p:sldId id="335" r:id="rId43"/>
    <p:sldId id="344" r:id="rId44"/>
    <p:sldId id="345" r:id="rId45"/>
    <p:sldId id="356" r:id="rId46"/>
    <p:sldId id="357" r:id="rId47"/>
    <p:sldId id="270" r:id="rId48"/>
    <p:sldId id="339" r:id="rId49"/>
    <p:sldId id="310" r:id="rId50"/>
  </p:sldIdLst>
  <p:sldSz cx="9144000" cy="5143500" type="screen16x9"/>
  <p:notesSz cx="9296400" cy="14770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542">
          <p15:clr>
            <a:srgbClr val="A4A3A4"/>
          </p15:clr>
        </p15:guide>
        <p15:guide id="2" pos="499">
          <p15:clr>
            <a:srgbClr val="A4A3A4"/>
          </p15:clr>
        </p15:guide>
      </p15:sldGuideLst>
    </p:ext>
    <p:ext uri="{2D200454-40CA-4A62-9FC3-DE9A4176ACB9}">
      <p15:notesGuideLst xmlns:p15="http://schemas.microsoft.com/office/powerpoint/2012/main" xmlns="">
        <p15:guide id="1" orient="horz" pos="4652">
          <p15:clr>
            <a:srgbClr val="A4A3A4"/>
          </p15:clr>
        </p15:guide>
        <p15:guide id="2" pos="292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AAAA"/>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02" autoAdjust="0"/>
    <p:restoredTop sz="85800" autoAdjust="0"/>
  </p:normalViewPr>
  <p:slideViewPr>
    <p:cSldViewPr snapToGrid="0">
      <p:cViewPr varScale="1">
        <p:scale>
          <a:sx n="132" d="100"/>
          <a:sy n="132" d="100"/>
        </p:scale>
        <p:origin x="-975" y="-63"/>
      </p:cViewPr>
      <p:guideLst>
        <p:guide orient="horz" pos="542"/>
        <p:guide pos="499"/>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1" d="100"/>
          <a:sy n="51" d="100"/>
        </p:scale>
        <p:origin x="-2850" y="-96"/>
      </p:cViewPr>
      <p:guideLst>
        <p:guide orient="horz" pos="4652"/>
        <p:guide pos="2927"/>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notesMaster" Target="notesMasters/notesMaster1.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2"/>
            <a:ext cx="4027944" cy="737488"/>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lvl1pPr>
              <a:defRPr sz="1800"/>
            </a:lvl1pPr>
          </a:lstStyle>
          <a:p>
            <a:pPr>
              <a:defRPr/>
            </a:pPr>
            <a:endParaRPr lang="en-US"/>
          </a:p>
        </p:txBody>
      </p:sp>
      <p:sp>
        <p:nvSpPr>
          <p:cNvPr id="122883" name="Rectangle 3"/>
          <p:cNvSpPr>
            <a:spLocks noGrp="1" noChangeArrowheads="1"/>
          </p:cNvSpPr>
          <p:nvPr>
            <p:ph type="dt" sz="quarter" idx="1"/>
          </p:nvPr>
        </p:nvSpPr>
        <p:spPr bwMode="auto">
          <a:xfrm>
            <a:off x="5266329" y="2"/>
            <a:ext cx="4027943" cy="737488"/>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lvl1pPr algn="r">
              <a:defRPr sz="1800"/>
            </a:lvl1pPr>
          </a:lstStyle>
          <a:p>
            <a:pPr>
              <a:defRPr/>
            </a:pPr>
            <a:endParaRPr lang="en-US"/>
          </a:p>
        </p:txBody>
      </p:sp>
      <p:sp>
        <p:nvSpPr>
          <p:cNvPr id="122884" name="Rectangle 4"/>
          <p:cNvSpPr>
            <a:spLocks noGrp="1" noChangeArrowheads="1"/>
          </p:cNvSpPr>
          <p:nvPr>
            <p:ph type="ftr" sz="quarter" idx="2"/>
          </p:nvPr>
        </p:nvSpPr>
        <p:spPr bwMode="auto">
          <a:xfrm>
            <a:off x="0" y="14030071"/>
            <a:ext cx="4027944" cy="737488"/>
          </a:xfrm>
          <a:prstGeom prst="rect">
            <a:avLst/>
          </a:prstGeom>
          <a:noFill/>
          <a:ln w="9525">
            <a:noFill/>
            <a:miter lim="800000"/>
            <a:headEnd/>
            <a:tailEnd/>
          </a:ln>
          <a:effectLst/>
        </p:spPr>
        <p:txBody>
          <a:bodyPr vert="horz" wrap="square" lIns="136205" tIns="68102" rIns="136205" bIns="68102" numCol="1" anchor="b" anchorCtr="0" compatLnSpc="1">
            <a:prstTxWarp prst="textNoShape">
              <a:avLst/>
            </a:prstTxWarp>
          </a:bodyPr>
          <a:lstStyle>
            <a:lvl1pPr>
              <a:defRPr sz="1800"/>
            </a:lvl1pPr>
          </a:lstStyle>
          <a:p>
            <a:pPr>
              <a:defRPr/>
            </a:pPr>
            <a:endParaRPr lang="en-US"/>
          </a:p>
        </p:txBody>
      </p:sp>
      <p:sp>
        <p:nvSpPr>
          <p:cNvPr id="122885" name="Rectangle 5"/>
          <p:cNvSpPr>
            <a:spLocks noGrp="1" noChangeArrowheads="1"/>
          </p:cNvSpPr>
          <p:nvPr>
            <p:ph type="sldNum" sz="quarter" idx="3"/>
          </p:nvPr>
        </p:nvSpPr>
        <p:spPr bwMode="auto">
          <a:xfrm>
            <a:off x="5266329" y="14030071"/>
            <a:ext cx="4027943" cy="737488"/>
          </a:xfrm>
          <a:prstGeom prst="rect">
            <a:avLst/>
          </a:prstGeom>
          <a:noFill/>
          <a:ln w="9525">
            <a:noFill/>
            <a:miter lim="800000"/>
            <a:headEnd/>
            <a:tailEnd/>
          </a:ln>
          <a:effectLst/>
        </p:spPr>
        <p:txBody>
          <a:bodyPr vert="horz" wrap="square" lIns="136205" tIns="68102" rIns="136205" bIns="68102" numCol="1" anchor="b" anchorCtr="0" compatLnSpc="1">
            <a:prstTxWarp prst="textNoShape">
              <a:avLst/>
            </a:prstTxWarp>
          </a:bodyPr>
          <a:lstStyle>
            <a:lvl1pPr algn="r">
              <a:defRPr sz="1800"/>
            </a:lvl1pPr>
          </a:lstStyle>
          <a:p>
            <a:pPr>
              <a:defRPr/>
            </a:pPr>
            <a:fld id="{8D56EAE8-38CB-4EE5-8A34-F5F49B68F2DE}" type="slidenum">
              <a:rPr lang="en-US"/>
              <a:pPr>
                <a:defRPr/>
              </a:pPr>
              <a:t>‹#›</a:t>
            </a:fld>
            <a:endParaRPr lang="en-US"/>
          </a:p>
        </p:txBody>
      </p:sp>
    </p:spTree>
    <p:extLst>
      <p:ext uri="{BB962C8B-B14F-4D97-AF65-F5344CB8AC3E}">
        <p14:creationId xmlns:p14="http://schemas.microsoft.com/office/powerpoint/2010/main" val="37230079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bwMode="auto">
          <a:xfrm>
            <a:off x="0" y="2"/>
            <a:ext cx="4027944" cy="737488"/>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lvl1pPr>
              <a:defRPr sz="1800"/>
            </a:lvl1pPr>
          </a:lstStyle>
          <a:p>
            <a:pPr>
              <a:defRPr/>
            </a:pPr>
            <a:endParaRPr lang="en-US"/>
          </a:p>
        </p:txBody>
      </p:sp>
      <p:sp>
        <p:nvSpPr>
          <p:cNvPr id="121859" name="Rectangle 3"/>
          <p:cNvSpPr>
            <a:spLocks noGrp="1" noChangeArrowheads="1"/>
          </p:cNvSpPr>
          <p:nvPr>
            <p:ph type="dt" idx="1"/>
          </p:nvPr>
        </p:nvSpPr>
        <p:spPr bwMode="auto">
          <a:xfrm>
            <a:off x="5266329" y="2"/>
            <a:ext cx="4027943" cy="737488"/>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lvl1pPr algn="r">
              <a:defRPr sz="1800"/>
            </a:lvl1pPr>
          </a:lstStyle>
          <a:p>
            <a:pPr>
              <a:defRPr/>
            </a:pPr>
            <a:endParaRPr lang="en-US"/>
          </a:p>
        </p:txBody>
      </p:sp>
      <p:sp>
        <p:nvSpPr>
          <p:cNvPr id="14340" name="Rectangle 4"/>
          <p:cNvSpPr>
            <a:spLocks noGrp="1" noRot="1" noChangeAspect="1" noChangeArrowheads="1" noTextEdit="1"/>
          </p:cNvSpPr>
          <p:nvPr>
            <p:ph type="sldImg" idx="2"/>
          </p:nvPr>
        </p:nvSpPr>
        <p:spPr bwMode="auto">
          <a:xfrm>
            <a:off x="-274638" y="1108075"/>
            <a:ext cx="9845676" cy="5538788"/>
          </a:xfrm>
          <a:prstGeom prst="rect">
            <a:avLst/>
          </a:prstGeom>
          <a:noFill/>
          <a:ln w="9525">
            <a:solidFill>
              <a:srgbClr val="000000"/>
            </a:solidFill>
            <a:miter lim="800000"/>
            <a:headEnd/>
            <a:tailEnd/>
          </a:ln>
        </p:spPr>
      </p:sp>
      <p:sp>
        <p:nvSpPr>
          <p:cNvPr id="121861" name="Rectangle 5"/>
          <p:cNvSpPr>
            <a:spLocks noGrp="1" noChangeArrowheads="1"/>
          </p:cNvSpPr>
          <p:nvPr>
            <p:ph type="body" sz="quarter" idx="3"/>
          </p:nvPr>
        </p:nvSpPr>
        <p:spPr bwMode="auto">
          <a:xfrm>
            <a:off x="929854" y="7016308"/>
            <a:ext cx="7436693" cy="6645019"/>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1862" name="Rectangle 6"/>
          <p:cNvSpPr>
            <a:spLocks noGrp="1" noChangeArrowheads="1"/>
          </p:cNvSpPr>
          <p:nvPr>
            <p:ph type="ftr" sz="quarter" idx="4"/>
          </p:nvPr>
        </p:nvSpPr>
        <p:spPr bwMode="auto">
          <a:xfrm>
            <a:off x="0" y="14030071"/>
            <a:ext cx="4027944" cy="737488"/>
          </a:xfrm>
          <a:prstGeom prst="rect">
            <a:avLst/>
          </a:prstGeom>
          <a:noFill/>
          <a:ln w="9525">
            <a:noFill/>
            <a:miter lim="800000"/>
            <a:headEnd/>
            <a:tailEnd/>
          </a:ln>
          <a:effectLst/>
        </p:spPr>
        <p:txBody>
          <a:bodyPr vert="horz" wrap="square" lIns="136205" tIns="68102" rIns="136205" bIns="68102" numCol="1" anchor="b" anchorCtr="0" compatLnSpc="1">
            <a:prstTxWarp prst="textNoShape">
              <a:avLst/>
            </a:prstTxWarp>
          </a:bodyPr>
          <a:lstStyle>
            <a:lvl1pPr>
              <a:defRPr sz="1800"/>
            </a:lvl1pPr>
          </a:lstStyle>
          <a:p>
            <a:pPr>
              <a:defRPr/>
            </a:pPr>
            <a:endParaRPr lang="en-US"/>
          </a:p>
        </p:txBody>
      </p:sp>
      <p:sp>
        <p:nvSpPr>
          <p:cNvPr id="121863" name="Rectangle 7"/>
          <p:cNvSpPr>
            <a:spLocks noGrp="1" noChangeArrowheads="1"/>
          </p:cNvSpPr>
          <p:nvPr>
            <p:ph type="sldNum" sz="quarter" idx="5"/>
          </p:nvPr>
        </p:nvSpPr>
        <p:spPr bwMode="auto">
          <a:xfrm>
            <a:off x="5266329" y="14030071"/>
            <a:ext cx="4027943" cy="737488"/>
          </a:xfrm>
          <a:prstGeom prst="rect">
            <a:avLst/>
          </a:prstGeom>
          <a:noFill/>
          <a:ln w="9525">
            <a:noFill/>
            <a:miter lim="800000"/>
            <a:headEnd/>
            <a:tailEnd/>
          </a:ln>
          <a:effectLst/>
        </p:spPr>
        <p:txBody>
          <a:bodyPr vert="horz" wrap="square" lIns="136205" tIns="68102" rIns="136205" bIns="68102" numCol="1" anchor="b" anchorCtr="0" compatLnSpc="1">
            <a:prstTxWarp prst="textNoShape">
              <a:avLst/>
            </a:prstTxWarp>
          </a:bodyPr>
          <a:lstStyle>
            <a:lvl1pPr algn="r">
              <a:defRPr sz="1800"/>
            </a:lvl1pPr>
          </a:lstStyle>
          <a:p>
            <a:pPr>
              <a:defRPr/>
            </a:pPr>
            <a:fld id="{BED2394B-E06C-4DC9-BCC2-551C3DED9AAD}" type="slidenum">
              <a:rPr lang="en-US"/>
              <a:pPr>
                <a:defRPr/>
              </a:pPr>
              <a:t>‹#›</a:t>
            </a:fld>
            <a:endParaRPr lang="en-US"/>
          </a:p>
        </p:txBody>
      </p:sp>
    </p:spTree>
    <p:extLst>
      <p:ext uri="{BB962C8B-B14F-4D97-AF65-F5344CB8AC3E}">
        <p14:creationId xmlns:p14="http://schemas.microsoft.com/office/powerpoint/2010/main" val="37470354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000" kern="1200">
        <a:solidFill>
          <a:schemeClr val="tx1"/>
        </a:solidFill>
        <a:latin typeface="Arial" charset="0"/>
        <a:ea typeface="+mn-ea"/>
        <a:cs typeface="+mn-cs"/>
      </a:defRPr>
    </a:lvl1pPr>
    <a:lvl2pPr marL="380895" algn="l" rtl="0" eaLnBrk="0" fontAlgn="base" hangingPunct="0">
      <a:spcBef>
        <a:spcPct val="30000"/>
      </a:spcBef>
      <a:spcAft>
        <a:spcPct val="0"/>
      </a:spcAft>
      <a:defRPr sz="1000" kern="1200">
        <a:solidFill>
          <a:schemeClr val="tx1"/>
        </a:solidFill>
        <a:latin typeface="Arial" charset="0"/>
        <a:ea typeface="+mn-ea"/>
        <a:cs typeface="+mn-cs"/>
      </a:defRPr>
    </a:lvl2pPr>
    <a:lvl3pPr marL="761790" algn="l" rtl="0" eaLnBrk="0" fontAlgn="base" hangingPunct="0">
      <a:spcBef>
        <a:spcPct val="30000"/>
      </a:spcBef>
      <a:spcAft>
        <a:spcPct val="0"/>
      </a:spcAft>
      <a:defRPr sz="1000" kern="1200">
        <a:solidFill>
          <a:schemeClr val="tx1"/>
        </a:solidFill>
        <a:latin typeface="Arial" charset="0"/>
        <a:ea typeface="+mn-ea"/>
        <a:cs typeface="+mn-cs"/>
      </a:defRPr>
    </a:lvl3pPr>
    <a:lvl4pPr marL="1142683" algn="l" rtl="0" eaLnBrk="0" fontAlgn="base" hangingPunct="0">
      <a:spcBef>
        <a:spcPct val="30000"/>
      </a:spcBef>
      <a:spcAft>
        <a:spcPct val="0"/>
      </a:spcAft>
      <a:defRPr sz="1000" kern="1200">
        <a:solidFill>
          <a:schemeClr val="tx1"/>
        </a:solidFill>
        <a:latin typeface="Arial" charset="0"/>
        <a:ea typeface="+mn-ea"/>
        <a:cs typeface="+mn-cs"/>
      </a:defRPr>
    </a:lvl4pPr>
    <a:lvl5pPr marL="1523573" algn="l" rtl="0" eaLnBrk="0" fontAlgn="base" hangingPunct="0">
      <a:spcBef>
        <a:spcPct val="30000"/>
      </a:spcBef>
      <a:spcAft>
        <a:spcPct val="0"/>
      </a:spcAft>
      <a:defRPr sz="1000" kern="1200">
        <a:solidFill>
          <a:schemeClr val="tx1"/>
        </a:solidFill>
        <a:latin typeface="Arial" charset="0"/>
        <a:ea typeface="+mn-ea"/>
        <a:cs typeface="+mn-cs"/>
      </a:defRPr>
    </a:lvl5pPr>
    <a:lvl6pPr marL="1904467" algn="l" defTabSz="761790" rtl="0" eaLnBrk="1" latinLnBrk="0" hangingPunct="1">
      <a:defRPr sz="1000" kern="1200">
        <a:solidFill>
          <a:schemeClr val="tx1"/>
        </a:solidFill>
        <a:latin typeface="+mn-lt"/>
        <a:ea typeface="+mn-ea"/>
        <a:cs typeface="+mn-cs"/>
      </a:defRPr>
    </a:lvl6pPr>
    <a:lvl7pPr marL="2285362" algn="l" defTabSz="761790" rtl="0" eaLnBrk="1" latinLnBrk="0" hangingPunct="1">
      <a:defRPr sz="1000" kern="1200">
        <a:solidFill>
          <a:schemeClr val="tx1"/>
        </a:solidFill>
        <a:latin typeface="+mn-lt"/>
        <a:ea typeface="+mn-ea"/>
        <a:cs typeface="+mn-cs"/>
      </a:defRPr>
    </a:lvl7pPr>
    <a:lvl8pPr marL="2666253" algn="l" defTabSz="761790" rtl="0" eaLnBrk="1" latinLnBrk="0" hangingPunct="1">
      <a:defRPr sz="1000" kern="1200">
        <a:solidFill>
          <a:schemeClr val="tx1"/>
        </a:solidFill>
        <a:latin typeface="+mn-lt"/>
        <a:ea typeface="+mn-ea"/>
        <a:cs typeface="+mn-cs"/>
      </a:defRPr>
    </a:lvl8pPr>
    <a:lvl9pPr marL="3047146" algn="l" defTabSz="761790"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5</a:t>
            </a:fld>
            <a:endParaRPr lang="en-US"/>
          </a:p>
        </p:txBody>
      </p:sp>
    </p:spTree>
    <p:extLst>
      <p:ext uri="{BB962C8B-B14F-4D97-AF65-F5344CB8AC3E}">
        <p14:creationId xmlns:p14="http://schemas.microsoft.com/office/powerpoint/2010/main" val="5409339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24</a:t>
            </a:fld>
            <a:endParaRPr lang="en-US"/>
          </a:p>
        </p:txBody>
      </p:sp>
    </p:spTree>
    <p:extLst>
      <p:ext uri="{BB962C8B-B14F-4D97-AF65-F5344CB8AC3E}">
        <p14:creationId xmlns:p14="http://schemas.microsoft.com/office/powerpoint/2010/main" val="23172161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28</a:t>
            </a:fld>
            <a:endParaRPr lang="en-US"/>
          </a:p>
        </p:txBody>
      </p:sp>
    </p:spTree>
    <p:extLst>
      <p:ext uri="{BB962C8B-B14F-4D97-AF65-F5344CB8AC3E}">
        <p14:creationId xmlns:p14="http://schemas.microsoft.com/office/powerpoint/2010/main" val="26835288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29</a:t>
            </a:fld>
            <a:endParaRPr lang="en-US"/>
          </a:p>
        </p:txBody>
      </p:sp>
    </p:spTree>
    <p:extLst>
      <p:ext uri="{BB962C8B-B14F-4D97-AF65-F5344CB8AC3E}">
        <p14:creationId xmlns:p14="http://schemas.microsoft.com/office/powerpoint/2010/main" val="21096019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30</a:t>
            </a:fld>
            <a:endParaRPr lang="en-US"/>
          </a:p>
        </p:txBody>
      </p:sp>
    </p:spTree>
    <p:extLst>
      <p:ext uri="{BB962C8B-B14F-4D97-AF65-F5344CB8AC3E}">
        <p14:creationId xmlns:p14="http://schemas.microsoft.com/office/powerpoint/2010/main" val="259396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31</a:t>
            </a:fld>
            <a:endParaRPr lang="en-US"/>
          </a:p>
        </p:txBody>
      </p:sp>
    </p:spTree>
    <p:extLst>
      <p:ext uri="{BB962C8B-B14F-4D97-AF65-F5344CB8AC3E}">
        <p14:creationId xmlns:p14="http://schemas.microsoft.com/office/powerpoint/2010/main" val="23367512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32</a:t>
            </a:fld>
            <a:endParaRPr lang="en-US"/>
          </a:p>
        </p:txBody>
      </p:sp>
    </p:spTree>
    <p:extLst>
      <p:ext uri="{BB962C8B-B14F-4D97-AF65-F5344CB8AC3E}">
        <p14:creationId xmlns:p14="http://schemas.microsoft.com/office/powerpoint/2010/main" val="18136037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33</a:t>
            </a:fld>
            <a:endParaRPr lang="en-US"/>
          </a:p>
        </p:txBody>
      </p:sp>
    </p:spTree>
    <p:extLst>
      <p:ext uri="{BB962C8B-B14F-4D97-AF65-F5344CB8AC3E}">
        <p14:creationId xmlns:p14="http://schemas.microsoft.com/office/powerpoint/2010/main" val="2529398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Products have been demonstrated to take years sometimes to get to production….  And most projects usually have remained on the initial ported TI SDK during</a:t>
            </a:r>
            <a:r>
              <a:rPr lang="en-US" baseline="0" dirty="0"/>
              <a:t> their development cycle</a:t>
            </a:r>
            <a:r>
              <a:rPr lang="en-US" dirty="0"/>
              <a:t>.</a:t>
            </a:r>
          </a:p>
          <a:p>
            <a:endParaRPr lang="en-US" dirty="0"/>
          </a:p>
          <a:p>
            <a:r>
              <a:rPr lang="en-US" dirty="0"/>
              <a:t>The TI SDK will be updated multiple times a year. Please be aware that TI support only lasts two years after</a:t>
            </a:r>
            <a:r>
              <a:rPr lang="en-US" baseline="0" dirty="0"/>
              <a:t> an</a:t>
            </a:r>
            <a:r>
              <a:rPr lang="en-US" dirty="0"/>
              <a:t> SDK release.</a:t>
            </a:r>
          </a:p>
          <a:p>
            <a:endParaRPr lang="en-US" dirty="0"/>
          </a:p>
          <a:p>
            <a:r>
              <a:rPr lang="en-US" dirty="0"/>
              <a:t>Sometimes final product testing reveals an issue that was fixed in a later SDK then the one product</a:t>
            </a:r>
            <a:r>
              <a:rPr lang="en-US" baseline="0" dirty="0"/>
              <a:t> was developed on. </a:t>
            </a:r>
            <a:endParaRPr lang="en-US" dirty="0"/>
          </a:p>
          <a:p>
            <a:endParaRPr lang="en-US" dirty="0"/>
          </a:p>
          <a:p>
            <a:r>
              <a:rPr lang="en-US" dirty="0"/>
              <a:t>To resolve</a:t>
            </a:r>
            <a:r>
              <a:rPr lang="en-US" baseline="0" dirty="0"/>
              <a:t> the found issue a </a:t>
            </a:r>
            <a:r>
              <a:rPr lang="en-US" dirty="0"/>
              <a:t>decision will need to be made whether to upgrade to a later SDK that fixes the issue</a:t>
            </a:r>
            <a:r>
              <a:rPr lang="en-US" baseline="0" dirty="0"/>
              <a:t> or try to back port the fix to the SDK the product is based on. This decision can be </a:t>
            </a:r>
            <a:r>
              <a:rPr lang="en-US" dirty="0"/>
              <a:t>complicated</a:t>
            </a:r>
            <a:r>
              <a:rPr lang="en-US" baseline="0" dirty="0"/>
              <a:t> as neither path is easily determined.</a:t>
            </a:r>
            <a:endParaRPr lang="en-US" dirty="0"/>
          </a:p>
          <a:p>
            <a:endParaRPr lang="en-US" dirty="0"/>
          </a:p>
          <a:p>
            <a:r>
              <a:rPr lang="en-US" dirty="0"/>
              <a:t>Product developers need to track TI SDK releases for new features, bug fixes.</a:t>
            </a:r>
          </a:p>
          <a:p>
            <a:endParaRPr lang="en-US" dirty="0"/>
          </a:p>
          <a:p>
            <a:r>
              <a:rPr lang="en-US" dirty="0"/>
              <a:t>The</a:t>
            </a:r>
            <a:r>
              <a:rPr lang="en-US" baseline="0" dirty="0"/>
              <a:t> critical point to be made here is that TI does </a:t>
            </a:r>
            <a:r>
              <a:rPr lang="en-US" b="1" u="sng" baseline="0" dirty="0"/>
              <a:t>not</a:t>
            </a:r>
            <a:r>
              <a:rPr lang="en-US" baseline="0" dirty="0"/>
              <a:t> maintain a set of patches for any changes between SDK releases, much less spanning multiple releases.  The custom board developer should take note that there will a continuous release of SDKs from TI and be aware that a later release may fix something discovered during their testing of their product based on an older SDK. The decision will be up to the custom board developer if they want to perform an  upgrade or the backport to resolve the issue.</a:t>
            </a:r>
            <a:endParaRPr lang="en-US"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43</a:t>
            </a:fld>
            <a:endParaRPr lang="en-US"/>
          </a:p>
        </p:txBody>
      </p:sp>
    </p:spTree>
    <p:extLst>
      <p:ext uri="{BB962C8B-B14F-4D97-AF65-F5344CB8AC3E}">
        <p14:creationId xmlns:p14="http://schemas.microsoft.com/office/powerpoint/2010/main" val="21377765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Products have been demonstrated to take years sometimes to get to production….  And most projects usually have remained on the initial ported TI SDK during</a:t>
            </a:r>
            <a:r>
              <a:rPr lang="en-US" baseline="0" dirty="0"/>
              <a:t> their development cycle</a:t>
            </a:r>
            <a:r>
              <a:rPr lang="en-US" dirty="0"/>
              <a:t>.</a:t>
            </a:r>
          </a:p>
          <a:p>
            <a:endParaRPr lang="en-US" dirty="0"/>
          </a:p>
          <a:p>
            <a:r>
              <a:rPr lang="en-US" dirty="0"/>
              <a:t>The TI SDK will be updated multiple times a year. Please be aware that TI support only lasts two years after</a:t>
            </a:r>
            <a:r>
              <a:rPr lang="en-US" baseline="0" dirty="0"/>
              <a:t> an</a:t>
            </a:r>
            <a:r>
              <a:rPr lang="en-US" dirty="0"/>
              <a:t> SDK release.</a:t>
            </a:r>
          </a:p>
          <a:p>
            <a:endParaRPr lang="en-US" dirty="0"/>
          </a:p>
          <a:p>
            <a:r>
              <a:rPr lang="en-US" dirty="0"/>
              <a:t>Sometimes final product testing reveals an issue that was fixed in a later SDK then the one product</a:t>
            </a:r>
            <a:r>
              <a:rPr lang="en-US" baseline="0" dirty="0"/>
              <a:t> was developed on. </a:t>
            </a:r>
            <a:endParaRPr lang="en-US" dirty="0"/>
          </a:p>
          <a:p>
            <a:endParaRPr lang="en-US" dirty="0"/>
          </a:p>
          <a:p>
            <a:r>
              <a:rPr lang="en-US" dirty="0"/>
              <a:t>To resolve</a:t>
            </a:r>
            <a:r>
              <a:rPr lang="en-US" baseline="0" dirty="0"/>
              <a:t> the found issue a </a:t>
            </a:r>
            <a:r>
              <a:rPr lang="en-US" dirty="0"/>
              <a:t>decision will need to be made whether to upgrade to a later SDK that fixes the issue</a:t>
            </a:r>
            <a:r>
              <a:rPr lang="en-US" baseline="0" dirty="0"/>
              <a:t> or try to back port the fix to the SDK the product is based on. This decision can be </a:t>
            </a:r>
            <a:r>
              <a:rPr lang="en-US" dirty="0"/>
              <a:t>complicated</a:t>
            </a:r>
            <a:r>
              <a:rPr lang="en-US" baseline="0" dirty="0"/>
              <a:t> as neither path is easily determined.</a:t>
            </a:r>
            <a:endParaRPr lang="en-US" dirty="0"/>
          </a:p>
          <a:p>
            <a:endParaRPr lang="en-US" dirty="0"/>
          </a:p>
          <a:p>
            <a:r>
              <a:rPr lang="en-US" dirty="0"/>
              <a:t>Product developers need to track TI SDK releases for new features, bug fixes.</a:t>
            </a:r>
          </a:p>
          <a:p>
            <a:endParaRPr lang="en-US" dirty="0"/>
          </a:p>
          <a:p>
            <a:r>
              <a:rPr lang="en-US" dirty="0"/>
              <a:t>The</a:t>
            </a:r>
            <a:r>
              <a:rPr lang="en-US" baseline="0" dirty="0"/>
              <a:t> critical point to be made here is that TI does </a:t>
            </a:r>
            <a:r>
              <a:rPr lang="en-US" b="1" u="sng" baseline="0" dirty="0"/>
              <a:t>not</a:t>
            </a:r>
            <a:r>
              <a:rPr lang="en-US" baseline="0" dirty="0"/>
              <a:t> maintain a set of patches for any changes between SDK releases, much less spanning multiple releases.  The custom board developer should take note that there will a continuous release of SDKs from TI and be aware that a later release may fix something discovered during their testing of their product based on an older SDK. The decision will be up to the custom board developer if they want to perform an  upgrade or the backport to resolve the issue.</a:t>
            </a:r>
            <a:endParaRPr lang="en-US"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44</a:t>
            </a:fld>
            <a:endParaRPr lang="en-US"/>
          </a:p>
        </p:txBody>
      </p:sp>
    </p:spTree>
    <p:extLst>
      <p:ext uri="{BB962C8B-B14F-4D97-AF65-F5344CB8AC3E}">
        <p14:creationId xmlns:p14="http://schemas.microsoft.com/office/powerpoint/2010/main" val="41859489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a:t>
            </a:r>
            <a:r>
              <a:rPr lang="en-US" baseline="0" dirty="0"/>
              <a:t> should be retained for the recording…  Leave on screen for 5 seconds.</a:t>
            </a:r>
            <a:endParaRPr lang="en-US"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45</a:t>
            </a:fld>
            <a:endParaRPr lang="en-US"/>
          </a:p>
        </p:txBody>
      </p:sp>
    </p:spTree>
    <p:extLst>
      <p:ext uri="{BB962C8B-B14F-4D97-AF65-F5344CB8AC3E}">
        <p14:creationId xmlns:p14="http://schemas.microsoft.com/office/powerpoint/2010/main" val="15503562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7</a:t>
            </a:fld>
            <a:endParaRPr lang="en-US"/>
          </a:p>
        </p:txBody>
      </p:sp>
    </p:spTree>
    <p:extLst>
      <p:ext uri="{BB962C8B-B14F-4D97-AF65-F5344CB8AC3E}">
        <p14:creationId xmlns:p14="http://schemas.microsoft.com/office/powerpoint/2010/main" val="38818442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15</a:t>
            </a:fld>
            <a:endParaRPr lang="en-US"/>
          </a:p>
        </p:txBody>
      </p:sp>
    </p:spTree>
    <p:extLst>
      <p:ext uri="{BB962C8B-B14F-4D97-AF65-F5344CB8AC3E}">
        <p14:creationId xmlns:p14="http://schemas.microsoft.com/office/powerpoint/2010/main" val="3324445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16</a:t>
            </a:fld>
            <a:endParaRPr lang="en-US"/>
          </a:p>
        </p:txBody>
      </p:sp>
    </p:spTree>
    <p:extLst>
      <p:ext uri="{BB962C8B-B14F-4D97-AF65-F5344CB8AC3E}">
        <p14:creationId xmlns:p14="http://schemas.microsoft.com/office/powerpoint/2010/main" val="3876845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17</a:t>
            </a:fld>
            <a:endParaRPr lang="en-US"/>
          </a:p>
        </p:txBody>
      </p:sp>
    </p:spTree>
    <p:extLst>
      <p:ext uri="{BB962C8B-B14F-4D97-AF65-F5344CB8AC3E}">
        <p14:creationId xmlns:p14="http://schemas.microsoft.com/office/powerpoint/2010/main" val="10332680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18</a:t>
            </a:fld>
            <a:endParaRPr lang="en-US"/>
          </a:p>
        </p:txBody>
      </p:sp>
    </p:spTree>
    <p:extLst>
      <p:ext uri="{BB962C8B-B14F-4D97-AF65-F5344CB8AC3E}">
        <p14:creationId xmlns:p14="http://schemas.microsoft.com/office/powerpoint/2010/main" val="4294190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20</a:t>
            </a:fld>
            <a:endParaRPr lang="en-US"/>
          </a:p>
        </p:txBody>
      </p:sp>
    </p:spTree>
    <p:extLst>
      <p:ext uri="{BB962C8B-B14F-4D97-AF65-F5344CB8AC3E}">
        <p14:creationId xmlns:p14="http://schemas.microsoft.com/office/powerpoint/2010/main" val="32788725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22</a:t>
            </a:fld>
            <a:endParaRPr lang="en-US"/>
          </a:p>
        </p:txBody>
      </p:sp>
    </p:spTree>
    <p:extLst>
      <p:ext uri="{BB962C8B-B14F-4D97-AF65-F5344CB8AC3E}">
        <p14:creationId xmlns:p14="http://schemas.microsoft.com/office/powerpoint/2010/main" val="17378490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23</a:t>
            </a:fld>
            <a:endParaRPr lang="en-US"/>
          </a:p>
        </p:txBody>
      </p:sp>
    </p:spTree>
    <p:extLst>
      <p:ext uri="{BB962C8B-B14F-4D97-AF65-F5344CB8AC3E}">
        <p14:creationId xmlns:p14="http://schemas.microsoft.com/office/powerpoint/2010/main" val="33353237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42900" y="1457331"/>
            <a:ext cx="8458200" cy="1102519"/>
          </a:xfrm>
        </p:spPr>
        <p:txBody>
          <a:bodyPr/>
          <a:lstStyle>
            <a:lvl1pPr>
              <a:defRPr sz="3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2774158"/>
            <a:ext cx="8458200" cy="1114425"/>
          </a:xfrm>
          <a:ln/>
        </p:spPr>
        <p:txBody>
          <a:bodyPr/>
          <a:lstStyle>
            <a:lvl1pPr marL="0" indent="0">
              <a:buFontTx/>
              <a:buNone/>
              <a:defRPr b="1"/>
            </a:lvl1pPr>
          </a:lstStyle>
          <a:p>
            <a:r>
              <a:rPr lang="en-US"/>
              <a:t>Click to edit Master subtitle style</a:t>
            </a:r>
          </a:p>
        </p:txBody>
      </p:sp>
      <p:sp>
        <p:nvSpPr>
          <p:cNvPr id="7" name="Rectangle 24"/>
          <p:cNvSpPr>
            <a:spLocks noGrp="1" noChangeArrowheads="1"/>
          </p:cNvSpPr>
          <p:nvPr>
            <p:ph type="sldNum" sz="quarter" idx="10"/>
          </p:nvPr>
        </p:nvSpPr>
        <p:spPr>
          <a:xfrm>
            <a:off x="6642100" y="4529137"/>
            <a:ext cx="2133600" cy="154782"/>
          </a:xfrm>
        </p:spPr>
        <p:txBody>
          <a:bodyPr/>
          <a:lstStyle>
            <a:lvl1pPr>
              <a:defRPr/>
            </a:lvl1pPr>
          </a:lstStyle>
          <a:p>
            <a:pPr>
              <a:defRPr/>
            </a:pPr>
            <a:fld id="{03BA23CF-AA30-4A18-B744-605C3E9DBF0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ED430B41-3034-4777-B6DE-71856D98569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8"/>
            <a:ext cx="3008313" cy="871538"/>
          </a:xfrm>
        </p:spPr>
        <p:txBody>
          <a:bodyPr anchor="b"/>
          <a:lstStyle>
            <a:lvl1pPr algn="l">
              <a:defRPr sz="2700" b="1">
                <a:solidFill>
                  <a:schemeClr val="tx2"/>
                </a:solidFill>
              </a:defRPr>
            </a:lvl1pPr>
          </a:lstStyle>
          <a:p>
            <a:r>
              <a:rPr lang="en-US" dirty="0"/>
              <a:t>Click to edit Master title style</a:t>
            </a:r>
          </a:p>
        </p:txBody>
      </p:sp>
      <p:sp>
        <p:nvSpPr>
          <p:cNvPr id="3" name="Content Placeholder 2"/>
          <p:cNvSpPr>
            <a:spLocks noGrp="1"/>
          </p:cNvSpPr>
          <p:nvPr>
            <p:ph idx="1"/>
          </p:nvPr>
        </p:nvSpPr>
        <p:spPr>
          <a:xfrm>
            <a:off x="3575050" y="204788"/>
            <a:ext cx="5111750" cy="4389835"/>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500" smtClean="0">
                <a:solidFill>
                  <a:schemeClr val="tx1"/>
                </a:solidFill>
                <a:latin typeface="+mn-lt"/>
                <a:ea typeface="+mn-ea"/>
                <a:cs typeface="+mn-cs"/>
              </a:defRPr>
            </a:lvl2pPr>
            <a:lvl3pPr algn="l" rtl="0" eaLnBrk="0" fontAlgn="base" hangingPunct="0">
              <a:spcAft>
                <a:spcPct val="0"/>
              </a:spcAft>
              <a:defRPr lang="en-US" sz="1500" smtClean="0">
                <a:solidFill>
                  <a:schemeClr val="tx1"/>
                </a:solidFill>
                <a:latin typeface="+mn-lt"/>
                <a:ea typeface="+mn-ea"/>
                <a:cs typeface="+mn-cs"/>
              </a:defRPr>
            </a:lvl3pPr>
            <a:lvl4pPr algn="l" rtl="0" eaLnBrk="0" fontAlgn="base" hangingPunct="0">
              <a:spcAft>
                <a:spcPct val="0"/>
              </a:spcAft>
              <a:defRPr lang="en-US" sz="1500" smtClean="0">
                <a:solidFill>
                  <a:schemeClr val="tx1"/>
                </a:solidFill>
                <a:latin typeface="+mn-lt"/>
                <a:ea typeface="+mn-ea"/>
                <a:cs typeface="+mn-cs"/>
              </a:defRPr>
            </a:lvl4pPr>
            <a:lvl5pPr algn="l" rtl="0" eaLnBrk="0" fontAlgn="base" hangingPunct="0">
              <a:spcAft>
                <a:spcPct val="0"/>
              </a:spcAft>
              <a:defRPr lang="en-US" sz="1500">
                <a:solidFill>
                  <a:schemeClr val="tx1"/>
                </a:solidFill>
                <a:latin typeface="+mn-lt"/>
                <a:ea typeface="+mn-ea"/>
                <a:cs typeface="+mn-cs"/>
              </a:defRPr>
            </a:lvl5pPr>
            <a:lvl6pPr>
              <a:defRPr sz="1700"/>
            </a:lvl6pPr>
            <a:lvl7pPr>
              <a:defRPr sz="1700"/>
            </a:lvl7pPr>
            <a:lvl8pPr>
              <a:defRPr sz="1700"/>
            </a:lvl8pPr>
            <a:lvl9pPr>
              <a:defRPr sz="17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076325"/>
            <a:ext cx="3008313" cy="3518298"/>
          </a:xfrm>
        </p:spPr>
        <p:txBody>
          <a:bodyPr/>
          <a:lstStyle>
            <a:lvl1pPr marL="0" indent="0">
              <a:buNone/>
              <a:defRPr sz="1700"/>
            </a:lvl1pPr>
            <a:lvl2pPr marL="380895" indent="0">
              <a:buNone/>
              <a:defRPr sz="1000"/>
            </a:lvl2pPr>
            <a:lvl3pPr marL="761790" indent="0">
              <a:buNone/>
              <a:defRPr sz="800"/>
            </a:lvl3pPr>
            <a:lvl4pPr marL="1142683" indent="0">
              <a:buNone/>
              <a:defRPr sz="700"/>
            </a:lvl4pPr>
            <a:lvl5pPr marL="1523573" indent="0">
              <a:buNone/>
              <a:defRPr sz="700"/>
            </a:lvl5pPr>
            <a:lvl6pPr marL="1904467" indent="0">
              <a:buNone/>
              <a:defRPr sz="700"/>
            </a:lvl6pPr>
            <a:lvl7pPr marL="2285362" indent="0">
              <a:buNone/>
              <a:defRPr sz="700"/>
            </a:lvl7pPr>
            <a:lvl8pPr marL="2666253" indent="0">
              <a:buNone/>
              <a:defRPr sz="700"/>
            </a:lvl8pPr>
            <a:lvl9pPr marL="3047146" indent="0">
              <a:buNone/>
              <a:defRPr sz="700"/>
            </a:lvl9pPr>
          </a:lstStyle>
          <a:p>
            <a:pPr lvl="0"/>
            <a:r>
              <a:rPr lang="en-US" dirty="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D9B97EEC-B5BC-42C5-B73F-31CC660D4D8A}"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3"/>
          </a:xfrm>
        </p:spPr>
        <p:txBody>
          <a:bodyPr anchor="b"/>
          <a:lstStyle>
            <a:lvl1pPr algn="l">
              <a:defRPr sz="2300" b="1">
                <a:solidFill>
                  <a:schemeClr val="tx2"/>
                </a:solidFill>
              </a:defRPr>
            </a:lvl1pPr>
          </a:lstStyle>
          <a:p>
            <a:r>
              <a:rPr lang="en-US" dirty="0"/>
              <a:t>Click to edit Master title style</a:t>
            </a:r>
          </a:p>
        </p:txBody>
      </p:sp>
      <p:sp>
        <p:nvSpPr>
          <p:cNvPr id="3" name="Picture Placeholder 2"/>
          <p:cNvSpPr>
            <a:spLocks noGrp="1"/>
          </p:cNvSpPr>
          <p:nvPr>
            <p:ph type="pic" idx="1"/>
          </p:nvPr>
        </p:nvSpPr>
        <p:spPr>
          <a:xfrm>
            <a:off x="1792288" y="459582"/>
            <a:ext cx="5486400" cy="3086100"/>
          </a:xfrm>
        </p:spPr>
        <p:txBody>
          <a:bodyPr/>
          <a:lstStyle>
            <a:lvl1pPr marL="0" indent="0">
              <a:buNone/>
              <a:defRPr sz="2700"/>
            </a:lvl1pPr>
            <a:lvl2pPr marL="380895" indent="0">
              <a:buNone/>
              <a:defRPr sz="2300"/>
            </a:lvl2pPr>
            <a:lvl3pPr marL="761790" indent="0">
              <a:buNone/>
              <a:defRPr sz="2000"/>
            </a:lvl3pPr>
            <a:lvl4pPr marL="1142683" indent="0">
              <a:buNone/>
              <a:defRPr sz="1700"/>
            </a:lvl4pPr>
            <a:lvl5pPr marL="1523573" indent="0">
              <a:buNone/>
              <a:defRPr sz="1700"/>
            </a:lvl5pPr>
            <a:lvl6pPr marL="1904467" indent="0">
              <a:buNone/>
              <a:defRPr sz="1700"/>
            </a:lvl6pPr>
            <a:lvl7pPr marL="2285362" indent="0">
              <a:buNone/>
              <a:defRPr sz="1700"/>
            </a:lvl7pPr>
            <a:lvl8pPr marL="2666253" indent="0">
              <a:buNone/>
              <a:defRPr sz="1700"/>
            </a:lvl8pPr>
            <a:lvl9pPr marL="3047146" indent="0">
              <a:buNone/>
              <a:defRPr sz="1700"/>
            </a:lvl9pPr>
          </a:lstStyle>
          <a:p>
            <a:pPr lvl="0"/>
            <a:endParaRPr lang="en-US" noProof="0"/>
          </a:p>
        </p:txBody>
      </p:sp>
      <p:sp>
        <p:nvSpPr>
          <p:cNvPr id="4" name="Text Placeholder 3"/>
          <p:cNvSpPr>
            <a:spLocks noGrp="1"/>
          </p:cNvSpPr>
          <p:nvPr>
            <p:ph type="body" sz="half" idx="2"/>
          </p:nvPr>
        </p:nvSpPr>
        <p:spPr>
          <a:xfrm>
            <a:off x="1792288" y="4025503"/>
            <a:ext cx="5486400" cy="603647"/>
          </a:xfrm>
          <a:noFill/>
          <a:ln w="9525" algn="ctr">
            <a:noFill/>
            <a:miter lim="800000"/>
            <a:headEnd/>
            <a:tailEnd/>
          </a:ln>
        </p:spPr>
        <p:txBody>
          <a:bodyPr vert="horz" wrap="square" lIns="76179" tIns="38088" rIns="76179" bIns="38088" numCol="1" anchor="t" anchorCtr="0" compatLnSpc="1">
            <a:prstTxWarp prst="textNoShape">
              <a:avLst/>
            </a:prstTxWarp>
          </a:bodyPr>
          <a:lstStyle>
            <a:lvl1pPr marL="0" indent="0" algn="l" rtl="0" eaLnBrk="0" fontAlgn="base" hangingPunct="0">
              <a:spcAft>
                <a:spcPct val="0"/>
              </a:spcAft>
              <a:buNone/>
              <a:defRPr lang="en-US" sz="1700" smtClean="0">
                <a:solidFill>
                  <a:schemeClr val="tx1"/>
                </a:solidFill>
                <a:latin typeface="+mn-lt"/>
                <a:ea typeface="+mn-ea"/>
                <a:cs typeface="+mn-cs"/>
              </a:defRPr>
            </a:lvl1pPr>
            <a:lvl2pPr marL="380895" indent="0">
              <a:buNone/>
              <a:defRPr sz="1000"/>
            </a:lvl2pPr>
            <a:lvl3pPr marL="761790" indent="0">
              <a:buNone/>
              <a:defRPr sz="800"/>
            </a:lvl3pPr>
            <a:lvl4pPr marL="1142683" indent="0">
              <a:buNone/>
              <a:defRPr sz="700"/>
            </a:lvl4pPr>
            <a:lvl5pPr marL="1523573" indent="0">
              <a:buNone/>
              <a:defRPr sz="700"/>
            </a:lvl5pPr>
            <a:lvl6pPr marL="1904467" indent="0">
              <a:buNone/>
              <a:defRPr sz="700"/>
            </a:lvl6pPr>
            <a:lvl7pPr marL="2285362" indent="0">
              <a:buNone/>
              <a:defRPr sz="700"/>
            </a:lvl7pPr>
            <a:lvl8pPr marL="2666253" indent="0">
              <a:buNone/>
              <a:defRPr sz="700"/>
            </a:lvl8pPr>
            <a:lvl9pPr marL="3047146" indent="0">
              <a:buNone/>
              <a:defRPr sz="7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8E55F34B-1C25-4090-A4A7-9CEE84F430BB}"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34FE2BCE-81FD-49AD-8F3F-8C803C0A8918}"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3" y="107157"/>
            <a:ext cx="2141537" cy="4301728"/>
          </a:xfrm>
        </p:spPr>
        <p:txBody>
          <a:bodyPr vert="eaVert"/>
          <a:lstStyle>
            <a:lvl1pPr>
              <a:defRPr>
                <a:solidFill>
                  <a:schemeClr val="tx2"/>
                </a:solidFill>
              </a:defRPr>
            </a:lvl1pPr>
          </a:lstStyle>
          <a:p>
            <a:r>
              <a:rPr lang="en-US" dirty="0"/>
              <a:t>Click to edit Master title style</a:t>
            </a:r>
          </a:p>
        </p:txBody>
      </p:sp>
      <p:sp>
        <p:nvSpPr>
          <p:cNvPr id="3" name="Vertical Text Placeholder 2"/>
          <p:cNvSpPr>
            <a:spLocks noGrp="1"/>
          </p:cNvSpPr>
          <p:nvPr>
            <p:ph type="body" orient="vert" idx="1"/>
          </p:nvPr>
        </p:nvSpPr>
        <p:spPr>
          <a:xfrm>
            <a:off x="231775" y="107157"/>
            <a:ext cx="6275388" cy="430172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9AB3E699-3BC5-4E82-A48B-54CC42B0E66D}"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42900" y="1457325"/>
            <a:ext cx="8458200" cy="1102520"/>
          </a:xfrm>
        </p:spPr>
        <p:txBody>
          <a:bodyPr/>
          <a:lstStyle>
            <a:lvl1pPr>
              <a:defRPr sz="40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342900" y="2774156"/>
            <a:ext cx="8458200" cy="1114425"/>
          </a:xfrm>
          <a:ln/>
        </p:spPr>
        <p:txBody>
          <a:bodyPr/>
          <a:lstStyle>
            <a:lvl1pPr marL="0" indent="0">
              <a:buFontTx/>
              <a:buNone/>
              <a:defRPr b="1"/>
            </a:lvl1pPr>
          </a:lstStyle>
          <a:p>
            <a:r>
              <a:rPr lang="en-US" smtClean="0"/>
              <a:t>Click to edit Master subtitle style</a:t>
            </a:r>
            <a:endParaRPr lang="en-US"/>
          </a:p>
        </p:txBody>
      </p:sp>
      <p:sp>
        <p:nvSpPr>
          <p:cNvPr id="4" name="Rectangle 24"/>
          <p:cNvSpPr>
            <a:spLocks noGrp="1" noChangeArrowheads="1"/>
          </p:cNvSpPr>
          <p:nvPr>
            <p:ph type="sldNum" sz="quarter" idx="10"/>
          </p:nvPr>
        </p:nvSpPr>
        <p:spPr>
          <a:xfrm>
            <a:off x="6742580" y="4589426"/>
            <a:ext cx="2133600" cy="154782"/>
          </a:xfrm>
        </p:spPr>
        <p:txBody>
          <a:bodyPr/>
          <a:lstStyle>
            <a:lvl1pPr>
              <a:defRPr/>
            </a:lvl1pPr>
          </a:lstStyle>
          <a:p>
            <a:pPr>
              <a:defRPr/>
            </a:pPr>
            <a:fld id="{611EB82E-268A-4CD9-83FA-D3F2E93EBAEA}" type="slidenum">
              <a:rPr lang="en-US" smtClean="0">
                <a:solidFill>
                  <a:srgbClr val="000000"/>
                </a:solidFill>
              </a:rPr>
              <a:pPr>
                <a:defRPr/>
              </a:pPr>
              <a:t>‹#›</a:t>
            </a:fld>
            <a:endParaRPr lang="en-US" dirty="0">
              <a:solidFill>
                <a:srgbClr val="000000"/>
              </a:solidFill>
            </a:endParaRPr>
          </a:p>
        </p:txBody>
      </p:sp>
      <p:pic>
        <p:nvPicPr>
          <p:cNvPr id="5" name="Picture 4">
            <a:extLst>
              <a:ext uri="{FF2B5EF4-FFF2-40B4-BE49-F238E27FC236}">
                <a16:creationId xmlns="" xmlns:a16="http://schemas.microsoft.com/office/drawing/2014/main" id="{88034F21-5366-3A44-8BF2-FA75C7CD334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6" name="Group 5">
            <a:extLst>
              <a:ext uri="{FF2B5EF4-FFF2-40B4-BE49-F238E27FC236}">
                <a16:creationId xmlns="" xmlns:a16="http://schemas.microsoft.com/office/drawing/2014/main" id="{95A376EF-9F60-DF48-B8CB-F1963F50440E}"/>
              </a:ext>
            </a:extLst>
          </p:cNvPr>
          <p:cNvGrpSpPr/>
          <p:nvPr userDrawn="1"/>
        </p:nvGrpSpPr>
        <p:grpSpPr>
          <a:xfrm>
            <a:off x="0" y="4613950"/>
            <a:ext cx="8826500" cy="388620"/>
            <a:chOff x="0" y="6321425"/>
            <a:chExt cx="10591800" cy="466344"/>
          </a:xfrm>
        </p:grpSpPr>
        <p:sp>
          <p:nvSpPr>
            <p:cNvPr id="7" name="Rectangle 6">
              <a:extLst>
                <a:ext uri="{FF2B5EF4-FFF2-40B4-BE49-F238E27FC236}">
                  <a16:creationId xmlns="" xmlns:a16="http://schemas.microsoft.com/office/drawing/2014/main" id="{BDFFAC7B-2B39-064A-BCD4-000B0194F591}"/>
                </a:ext>
              </a:extLst>
            </p:cNvPr>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pic>
          <p:nvPicPr>
            <p:cNvPr id="8" name="Picture 27" descr="ti_logo_powerpoint_1_line.png">
              <a:extLst>
                <a:ext uri="{FF2B5EF4-FFF2-40B4-BE49-F238E27FC236}">
                  <a16:creationId xmlns="" xmlns:a16="http://schemas.microsoft.com/office/drawing/2014/main" id="{A9DC8D7C-1574-044A-9444-0EA11A68F73D}"/>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593138" y="6440488"/>
              <a:ext cx="1874837" cy="231775"/>
            </a:xfrm>
            <a:prstGeom prst="rect">
              <a:avLst/>
            </a:prstGeom>
            <a:noFill/>
            <a:ln w="9525">
              <a:noFill/>
              <a:miter lim="800000"/>
              <a:headEnd/>
              <a:tailEnd/>
            </a:ln>
          </p:spPr>
        </p:pic>
      </p:grpSp>
      <p:pic>
        <p:nvPicPr>
          <p:cNvPr id="3" name="Picture 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16509" y="145038"/>
            <a:ext cx="4876800" cy="647700"/>
          </a:xfrm>
          <a:prstGeom prst="rect">
            <a:avLst/>
          </a:prstGeom>
        </p:spPr>
      </p:pic>
    </p:spTree>
    <p:extLst>
      <p:ext uri="{BB962C8B-B14F-4D97-AF65-F5344CB8AC3E}">
        <p14:creationId xmlns:p14="http://schemas.microsoft.com/office/powerpoint/2010/main" val="334772779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pic>
        <p:nvPicPr>
          <p:cNvPr id="11" name="Picture 10">
            <a:extLst>
              <a:ext uri="{FF2B5EF4-FFF2-40B4-BE49-F238E27FC236}">
                <a16:creationId xmlns="" xmlns:a16="http://schemas.microsoft.com/office/drawing/2014/main" id="{88034F21-5366-3A44-8BF2-FA75C7CD334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7" name="Group 6">
            <a:extLst>
              <a:ext uri="{FF2B5EF4-FFF2-40B4-BE49-F238E27FC236}">
                <a16:creationId xmlns="" xmlns:a16="http://schemas.microsoft.com/office/drawing/2014/main" id="{95A376EF-9F60-DF48-B8CB-F1963F50440E}"/>
              </a:ext>
            </a:extLst>
          </p:cNvPr>
          <p:cNvGrpSpPr/>
          <p:nvPr userDrawn="1"/>
        </p:nvGrpSpPr>
        <p:grpSpPr>
          <a:xfrm>
            <a:off x="0" y="4613950"/>
            <a:ext cx="8826500" cy="388620"/>
            <a:chOff x="0" y="6321425"/>
            <a:chExt cx="10591800" cy="466344"/>
          </a:xfrm>
        </p:grpSpPr>
        <p:sp>
          <p:nvSpPr>
            <p:cNvPr id="8" name="Rectangle 7">
              <a:extLst>
                <a:ext uri="{FF2B5EF4-FFF2-40B4-BE49-F238E27FC236}">
                  <a16:creationId xmlns="" xmlns:a16="http://schemas.microsoft.com/office/drawing/2014/main" id="{BDFFAC7B-2B39-064A-BCD4-000B0194F591}"/>
                </a:ext>
              </a:extLst>
            </p:cNvPr>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pic>
          <p:nvPicPr>
            <p:cNvPr id="9" name="Picture 27" descr="ti_logo_powerpoint_1_line.png">
              <a:extLst>
                <a:ext uri="{FF2B5EF4-FFF2-40B4-BE49-F238E27FC236}">
                  <a16:creationId xmlns="" xmlns:a16="http://schemas.microsoft.com/office/drawing/2014/main" id="{A9DC8D7C-1574-044A-9444-0EA11A68F73D}"/>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593138" y="6440488"/>
              <a:ext cx="1874837" cy="231775"/>
            </a:xfrm>
            <a:prstGeom prst="rect">
              <a:avLst/>
            </a:prstGeom>
            <a:noFill/>
            <a:ln w="9525">
              <a:noFill/>
              <a:miter lim="800000"/>
              <a:headEnd/>
              <a:tailEnd/>
            </a:ln>
          </p:spPr>
        </p:pic>
      </p:grpSp>
      <p:sp>
        <p:nvSpPr>
          <p:cNvPr id="12" name="Title 1"/>
          <p:cNvSpPr>
            <a:spLocks noGrp="1"/>
          </p:cNvSpPr>
          <p:nvPr>
            <p:ph type="ctrTitle"/>
          </p:nvPr>
        </p:nvSpPr>
        <p:spPr>
          <a:xfrm>
            <a:off x="491557" y="2202262"/>
            <a:ext cx="7841766" cy="914585"/>
          </a:xfrm>
        </p:spPr>
        <p:txBody>
          <a:bodyPr anchor="b">
            <a:normAutofit/>
          </a:bodyPr>
          <a:lstStyle>
            <a:lvl1pPr algn="l">
              <a:defRPr sz="3200" b="1">
                <a:solidFill>
                  <a:schemeClr val="tx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13" name="Subtitle 2"/>
          <p:cNvSpPr>
            <a:spLocks noGrp="1"/>
          </p:cNvSpPr>
          <p:nvPr>
            <p:ph type="subTitle" idx="1"/>
          </p:nvPr>
        </p:nvSpPr>
        <p:spPr>
          <a:xfrm>
            <a:off x="491557" y="3471348"/>
            <a:ext cx="7841765" cy="999800"/>
          </a:xfrm>
        </p:spPr>
        <p:txBody>
          <a:bodyPr/>
          <a:lstStyle>
            <a:lvl1pPr marL="0" indent="0" algn="l">
              <a:buNone/>
              <a:defRPr sz="1800">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16509" y="145038"/>
            <a:ext cx="4876800" cy="647700"/>
          </a:xfrm>
          <a:prstGeom prst="rect">
            <a:avLst/>
          </a:prstGeom>
        </p:spPr>
      </p:pic>
    </p:spTree>
    <p:extLst>
      <p:ext uri="{BB962C8B-B14F-4D97-AF65-F5344CB8AC3E}">
        <p14:creationId xmlns:p14="http://schemas.microsoft.com/office/powerpoint/2010/main" val="74063338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grpSp>
        <p:nvGrpSpPr>
          <p:cNvPr id="7" name="Group 6">
            <a:extLst>
              <a:ext uri="{FF2B5EF4-FFF2-40B4-BE49-F238E27FC236}">
                <a16:creationId xmlns="" xmlns:a16="http://schemas.microsoft.com/office/drawing/2014/main" id="{95A376EF-9F60-DF48-B8CB-F1963F50440E}"/>
              </a:ext>
            </a:extLst>
          </p:cNvPr>
          <p:cNvGrpSpPr/>
          <p:nvPr userDrawn="1"/>
        </p:nvGrpSpPr>
        <p:grpSpPr>
          <a:xfrm>
            <a:off x="0" y="4613950"/>
            <a:ext cx="8826500" cy="388620"/>
            <a:chOff x="0" y="6321425"/>
            <a:chExt cx="10591800" cy="466344"/>
          </a:xfrm>
        </p:grpSpPr>
        <p:sp>
          <p:nvSpPr>
            <p:cNvPr id="8" name="Rectangle 7">
              <a:extLst>
                <a:ext uri="{FF2B5EF4-FFF2-40B4-BE49-F238E27FC236}">
                  <a16:creationId xmlns="" xmlns:a16="http://schemas.microsoft.com/office/drawing/2014/main" id="{BDFFAC7B-2B39-064A-BCD4-000B0194F591}"/>
                </a:ext>
              </a:extLst>
            </p:cNvPr>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pic>
          <p:nvPicPr>
            <p:cNvPr id="9" name="Picture 27" descr="ti_logo_powerpoint_1_line.png">
              <a:extLst>
                <a:ext uri="{FF2B5EF4-FFF2-40B4-BE49-F238E27FC236}">
                  <a16:creationId xmlns="" xmlns:a16="http://schemas.microsoft.com/office/drawing/2014/main" id="{A9DC8D7C-1574-044A-9444-0EA11A68F73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593138" y="6440488"/>
              <a:ext cx="1874837" cy="231775"/>
            </a:xfrm>
            <a:prstGeom prst="rect">
              <a:avLst/>
            </a:prstGeom>
            <a:noFill/>
            <a:ln w="9525">
              <a:noFill/>
              <a:miter lim="800000"/>
              <a:headEnd/>
              <a:tailEnd/>
            </a:ln>
          </p:spPr>
        </p:pic>
      </p:gr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15657" y="53602"/>
            <a:ext cx="2022164" cy="268568"/>
          </a:xfrm>
          <a:prstGeom prst="rect">
            <a:avLst/>
          </a:prstGeom>
        </p:spPr>
      </p:pic>
      <p:sp>
        <p:nvSpPr>
          <p:cNvPr id="10" name="Title 1"/>
          <p:cNvSpPr>
            <a:spLocks noGrp="1"/>
          </p:cNvSpPr>
          <p:nvPr>
            <p:ph type="title"/>
          </p:nvPr>
        </p:nvSpPr>
        <p:spPr>
          <a:xfrm>
            <a:off x="342900" y="152812"/>
            <a:ext cx="7599230" cy="557784"/>
          </a:xfrm>
        </p:spPr>
        <p:txBody>
          <a:bodyPr>
            <a:normAutofit/>
          </a:bodyPr>
          <a:lstStyle>
            <a:lvl1pPr>
              <a:defRPr sz="2800" b="1">
                <a:solidFill>
                  <a:schemeClr val="tx1"/>
                </a:solidFill>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114395601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15" name="Picture 14" descr="selected_powerpoint_bg_2_1280x720.jpg"/>
          <p:cNvPicPr>
            <a:picLocks noChangeAspect="1"/>
          </p:cNvPicPr>
          <p:nvPr userDrawn="1"/>
        </p:nvPicPr>
        <p:blipFill>
          <a:blip r:embed="rId2" cstate="print"/>
          <a:stretch>
            <a:fillRect/>
          </a:stretch>
        </p:blipFill>
        <p:spPr>
          <a:xfrm>
            <a:off x="0" y="0"/>
            <a:ext cx="9144000" cy="5143500"/>
          </a:xfrm>
          <a:prstGeom prst="rect">
            <a:avLst/>
          </a:prstGeom>
        </p:spPr>
      </p:pic>
      <p:sp>
        <p:nvSpPr>
          <p:cNvPr id="3074" name="Rectangle 2"/>
          <p:cNvSpPr>
            <a:spLocks noGrp="1" noChangeArrowheads="1"/>
          </p:cNvSpPr>
          <p:nvPr>
            <p:ph type="ctrTitle"/>
          </p:nvPr>
        </p:nvSpPr>
        <p:spPr>
          <a:xfrm>
            <a:off x="342900" y="1457331"/>
            <a:ext cx="8458200" cy="1102519"/>
          </a:xfrm>
        </p:spPr>
        <p:txBody>
          <a:bodyPr/>
          <a:lstStyle>
            <a:lvl1pPr>
              <a:defRPr sz="3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2774158"/>
            <a:ext cx="8458200" cy="1114425"/>
          </a:xfrm>
          <a:ln/>
        </p:spPr>
        <p:txBody>
          <a:bodyPr/>
          <a:lstStyle>
            <a:lvl1pPr marL="0" indent="0">
              <a:buFontTx/>
              <a:buNone/>
              <a:defRPr b="1"/>
            </a:lvl1pPr>
          </a:lstStyle>
          <a:p>
            <a:r>
              <a:rPr lang="en-US"/>
              <a:t>Click to edit Master subtitle style</a:t>
            </a:r>
          </a:p>
        </p:txBody>
      </p:sp>
      <p:sp>
        <p:nvSpPr>
          <p:cNvPr id="9" name="Rectangle 24"/>
          <p:cNvSpPr>
            <a:spLocks noGrp="1" noChangeArrowheads="1"/>
          </p:cNvSpPr>
          <p:nvPr>
            <p:ph type="sldNum" sz="quarter" idx="10"/>
          </p:nvPr>
        </p:nvSpPr>
        <p:spPr>
          <a:xfrm>
            <a:off x="6642100" y="4529137"/>
            <a:ext cx="2133600" cy="154782"/>
          </a:xfrm>
        </p:spPr>
        <p:txBody>
          <a:bodyPr/>
          <a:lstStyle>
            <a:lvl1pPr>
              <a:defRPr/>
            </a:lvl1pPr>
          </a:lstStyle>
          <a:p>
            <a:pPr>
              <a:defRPr/>
            </a:pPr>
            <a:fld id="{7355571E-02C7-4909-A943-092A83DD3418}" type="slidenum">
              <a:rPr lang="en-US"/>
              <a:pPr>
                <a:defRPr/>
              </a:pPr>
              <a:t>‹#›</a:t>
            </a:fld>
            <a:endParaRPr lang="en-US"/>
          </a:p>
        </p:txBody>
      </p:sp>
      <p:grpSp>
        <p:nvGrpSpPr>
          <p:cNvPr id="16" name="Group 15"/>
          <p:cNvGrpSpPr/>
          <p:nvPr userDrawn="1"/>
        </p:nvGrpSpPr>
        <p:grpSpPr>
          <a:xfrm>
            <a:off x="0" y="4706938"/>
            <a:ext cx="8826500" cy="388620"/>
            <a:chOff x="0" y="6321425"/>
            <a:chExt cx="10591800" cy="466344"/>
          </a:xfrm>
        </p:grpSpPr>
        <p:sp>
          <p:nvSpPr>
            <p:cNvPr id="17" name="Rectangle 16"/>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7" descr="ti_logo_powerpoint_1_line.png"/>
            <p:cNvPicPr>
              <a:picLocks noChangeAspect="1"/>
            </p:cNvPicPr>
            <p:nvPr userDrawn="1"/>
          </p:nvPicPr>
          <p:blipFill>
            <a:blip r:embed="rId3" cstate="print"/>
            <a:srcRect/>
            <a:stretch>
              <a:fillRect/>
            </a:stretch>
          </p:blipFill>
          <p:spPr bwMode="auto">
            <a:xfrm>
              <a:off x="8593138" y="6440488"/>
              <a:ext cx="1874837" cy="231775"/>
            </a:xfrm>
            <a:prstGeom prst="rect">
              <a:avLst/>
            </a:prstGeom>
            <a:noFill/>
            <a:ln w="9525">
              <a:noFill/>
              <a:miter lim="800000"/>
              <a:headEnd/>
              <a:tailEnd/>
            </a:ln>
          </p:spPr>
        </p:pic>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19" name="Picture 18" descr="selected_powerpoint_bg_1_1280x720.jpg"/>
          <p:cNvPicPr>
            <a:picLocks noChangeAspect="1"/>
          </p:cNvPicPr>
          <p:nvPr userDrawn="1"/>
        </p:nvPicPr>
        <p:blipFill>
          <a:blip r:embed="rId2" cstate="print"/>
          <a:stretch>
            <a:fillRect/>
          </a:stretch>
        </p:blipFill>
        <p:spPr>
          <a:xfrm>
            <a:off x="0" y="0"/>
            <a:ext cx="9144000" cy="5143500"/>
          </a:xfrm>
          <a:prstGeom prst="rect">
            <a:avLst/>
          </a:prstGeom>
        </p:spPr>
      </p:pic>
      <p:sp>
        <p:nvSpPr>
          <p:cNvPr id="3074" name="Rectangle 2"/>
          <p:cNvSpPr>
            <a:spLocks noGrp="1" noChangeArrowheads="1"/>
          </p:cNvSpPr>
          <p:nvPr>
            <p:ph type="ctrTitle"/>
          </p:nvPr>
        </p:nvSpPr>
        <p:spPr>
          <a:xfrm>
            <a:off x="342900" y="1457331"/>
            <a:ext cx="8458200" cy="1102519"/>
          </a:xfrm>
        </p:spPr>
        <p:txBody>
          <a:bodyPr/>
          <a:lstStyle>
            <a:lvl1pPr>
              <a:defRPr sz="3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2774158"/>
            <a:ext cx="8458200" cy="1114425"/>
          </a:xfrm>
          <a:ln/>
        </p:spPr>
        <p:txBody>
          <a:bodyPr/>
          <a:lstStyle>
            <a:lvl1pPr marL="0" indent="0">
              <a:buFontTx/>
              <a:buNone/>
              <a:defRPr b="1"/>
            </a:lvl1pPr>
          </a:lstStyle>
          <a:p>
            <a:r>
              <a:rPr lang="en-US"/>
              <a:t>Click to edit Master subtitle style</a:t>
            </a:r>
          </a:p>
        </p:txBody>
      </p:sp>
      <p:sp>
        <p:nvSpPr>
          <p:cNvPr id="7" name="Rectangle 24"/>
          <p:cNvSpPr>
            <a:spLocks noGrp="1" noChangeArrowheads="1"/>
          </p:cNvSpPr>
          <p:nvPr>
            <p:ph type="sldNum" sz="quarter" idx="10"/>
          </p:nvPr>
        </p:nvSpPr>
        <p:spPr>
          <a:xfrm>
            <a:off x="6642100" y="4529137"/>
            <a:ext cx="2133600" cy="154782"/>
          </a:xfrm>
        </p:spPr>
        <p:txBody>
          <a:bodyPr/>
          <a:lstStyle>
            <a:lvl1pPr>
              <a:defRPr/>
            </a:lvl1pPr>
          </a:lstStyle>
          <a:p>
            <a:pPr>
              <a:defRPr/>
            </a:pPr>
            <a:fld id="{A18096A3-1C74-4210-9B46-F757C8F29AA0}" type="slidenum">
              <a:rPr lang="en-US"/>
              <a:pPr>
                <a:defRPr/>
              </a:pPr>
              <a:t>‹#›</a:t>
            </a:fld>
            <a:endParaRPr lang="en-US"/>
          </a:p>
        </p:txBody>
      </p:sp>
      <p:grpSp>
        <p:nvGrpSpPr>
          <p:cNvPr id="20" name="Group 19"/>
          <p:cNvGrpSpPr/>
          <p:nvPr userDrawn="1"/>
        </p:nvGrpSpPr>
        <p:grpSpPr>
          <a:xfrm>
            <a:off x="0" y="4706938"/>
            <a:ext cx="8826500" cy="388620"/>
            <a:chOff x="0" y="6321425"/>
            <a:chExt cx="10591800" cy="466344"/>
          </a:xfrm>
        </p:grpSpPr>
        <p:sp>
          <p:nvSpPr>
            <p:cNvPr id="21" name="Rectangle 20"/>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7" descr="ti_logo_powerpoint_1_line.png"/>
            <p:cNvPicPr>
              <a:picLocks noChangeAspect="1"/>
            </p:cNvPicPr>
            <p:nvPr userDrawn="1"/>
          </p:nvPicPr>
          <p:blipFill>
            <a:blip r:embed="rId3" cstate="print"/>
            <a:srcRect/>
            <a:stretch>
              <a:fillRect/>
            </a:stretch>
          </p:blipFill>
          <p:spPr bwMode="auto">
            <a:xfrm>
              <a:off x="8593138" y="6440488"/>
              <a:ext cx="1874837" cy="231775"/>
            </a:xfrm>
            <a:prstGeom prst="rect">
              <a:avLst/>
            </a:prstGeom>
            <a:noFill/>
            <a:ln w="9525">
              <a:noFill/>
              <a:miter lim="800000"/>
              <a:headEnd/>
              <a:tailEnd/>
            </a:ln>
          </p:spPr>
        </p:pic>
      </p:gr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18" name="Picture 17" descr="selected_powerpoint_bg_1_grey1280x720.jpg"/>
          <p:cNvPicPr>
            <a:picLocks noChangeAspect="1"/>
          </p:cNvPicPr>
          <p:nvPr userDrawn="1"/>
        </p:nvPicPr>
        <p:blipFill>
          <a:blip r:embed="rId2" cstate="print"/>
          <a:stretch>
            <a:fillRect/>
          </a:stretch>
        </p:blipFill>
        <p:spPr>
          <a:xfrm>
            <a:off x="0" y="10298"/>
            <a:ext cx="9144000" cy="5143500"/>
          </a:xfrm>
          <a:prstGeom prst="rect">
            <a:avLst/>
          </a:prstGeom>
        </p:spPr>
      </p:pic>
      <p:sp>
        <p:nvSpPr>
          <p:cNvPr id="3074" name="Rectangle 2"/>
          <p:cNvSpPr>
            <a:spLocks noGrp="1" noChangeArrowheads="1"/>
          </p:cNvSpPr>
          <p:nvPr>
            <p:ph type="ctrTitle"/>
          </p:nvPr>
        </p:nvSpPr>
        <p:spPr>
          <a:xfrm>
            <a:off x="342900" y="1457331"/>
            <a:ext cx="8458200" cy="1102519"/>
          </a:xfrm>
        </p:spPr>
        <p:txBody>
          <a:bodyPr/>
          <a:lstStyle>
            <a:lvl1pPr>
              <a:defRPr sz="3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2774158"/>
            <a:ext cx="8458200" cy="1114425"/>
          </a:xfrm>
          <a:ln/>
        </p:spPr>
        <p:txBody>
          <a:bodyPr/>
          <a:lstStyle>
            <a:lvl1pPr marL="0" indent="0">
              <a:buFontTx/>
              <a:buNone/>
              <a:defRPr b="1"/>
            </a:lvl1pPr>
          </a:lstStyle>
          <a:p>
            <a:r>
              <a:rPr lang="en-US"/>
              <a:t>Click to edit Master subtitle style</a:t>
            </a:r>
          </a:p>
        </p:txBody>
      </p:sp>
      <p:sp>
        <p:nvSpPr>
          <p:cNvPr id="7" name="Rectangle 24"/>
          <p:cNvSpPr>
            <a:spLocks noGrp="1" noChangeArrowheads="1"/>
          </p:cNvSpPr>
          <p:nvPr>
            <p:ph type="sldNum" sz="quarter" idx="10"/>
          </p:nvPr>
        </p:nvSpPr>
        <p:spPr>
          <a:xfrm>
            <a:off x="6642100" y="4529137"/>
            <a:ext cx="2133600" cy="154782"/>
          </a:xfrm>
        </p:spPr>
        <p:txBody>
          <a:bodyPr/>
          <a:lstStyle>
            <a:lvl1pPr>
              <a:defRPr/>
            </a:lvl1pPr>
          </a:lstStyle>
          <a:p>
            <a:pPr>
              <a:defRPr/>
            </a:pPr>
            <a:fld id="{3C7E7816-A48B-4805-9A47-CE865F4F101F}" type="slidenum">
              <a:rPr lang="en-US"/>
              <a:pPr>
                <a:defRPr/>
              </a:pPr>
              <a:t>‹#›</a:t>
            </a:fld>
            <a:endParaRPr lang="en-US"/>
          </a:p>
        </p:txBody>
      </p:sp>
      <p:grpSp>
        <p:nvGrpSpPr>
          <p:cNvPr id="20" name="Group 19"/>
          <p:cNvGrpSpPr/>
          <p:nvPr userDrawn="1"/>
        </p:nvGrpSpPr>
        <p:grpSpPr>
          <a:xfrm>
            <a:off x="0" y="4706938"/>
            <a:ext cx="8826500" cy="388620"/>
            <a:chOff x="0" y="6321425"/>
            <a:chExt cx="10591800" cy="466344"/>
          </a:xfrm>
        </p:grpSpPr>
        <p:sp>
          <p:nvSpPr>
            <p:cNvPr id="21" name="Rectangle 20"/>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7" descr="ti_logo_powerpoint_1_line.png"/>
            <p:cNvPicPr>
              <a:picLocks noChangeAspect="1"/>
            </p:cNvPicPr>
            <p:nvPr userDrawn="1"/>
          </p:nvPicPr>
          <p:blipFill>
            <a:blip r:embed="rId3" cstate="print"/>
            <a:srcRect/>
            <a:stretch>
              <a:fillRect/>
            </a:stretch>
          </p:blipFill>
          <p:spPr bwMode="auto">
            <a:xfrm>
              <a:off x="8593138" y="6440488"/>
              <a:ext cx="1874837" cy="231775"/>
            </a:xfrm>
            <a:prstGeom prst="rect">
              <a:avLst/>
            </a:prstGeom>
            <a:noFill/>
            <a:ln w="9525">
              <a:noFill/>
              <a:miter lim="800000"/>
              <a:headEnd/>
              <a:tailEnd/>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sp>
        <p:nvSpPr>
          <p:cNvPr id="3" name="Content Placeholder 2"/>
          <p:cNvSpPr>
            <a:spLocks noGrp="1"/>
          </p:cNvSpPr>
          <p:nvPr>
            <p:ph idx="1"/>
          </p:nvPr>
        </p:nvSpPr>
        <p:spPr>
          <a:xfrm>
            <a:off x="333378" y="786357"/>
            <a:ext cx="8467725" cy="3709449"/>
          </a:xfrm>
        </p:spPr>
        <p:txBody>
          <a:bodyPr/>
          <a:lstStyle>
            <a:lvl1pPr>
              <a:spcBef>
                <a:spcPts val="667"/>
              </a:spcBef>
              <a:defRPr/>
            </a:lvl1pPr>
            <a:lvl3pPr>
              <a:defRPr sz="1500"/>
            </a:lvl3pPr>
            <a:lvl4pPr>
              <a:defRPr sz="1500"/>
            </a:lvl4pPr>
            <a:lvl5pPr>
              <a:defRPr sz="15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2B97888F-6AF7-4263-B69D-592D8C33BAC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7"/>
            <a:ext cx="7772400" cy="1021557"/>
          </a:xfrm>
        </p:spPr>
        <p:txBody>
          <a:bodyPr anchor="t"/>
          <a:lstStyle>
            <a:lvl1pPr algn="l">
              <a:defRPr sz="3300" b="1" cap="all">
                <a:solidFill>
                  <a:schemeClr val="tx2"/>
                </a:solidFill>
              </a:defRPr>
            </a:lvl1pPr>
          </a:lstStyle>
          <a:p>
            <a:r>
              <a:rPr lang="en-US" dirty="0"/>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700"/>
            </a:lvl1pPr>
            <a:lvl2pPr marL="380895" indent="0">
              <a:buNone/>
              <a:defRPr sz="1500"/>
            </a:lvl2pPr>
            <a:lvl3pPr marL="761790" indent="0">
              <a:buNone/>
              <a:defRPr sz="1300"/>
            </a:lvl3pPr>
            <a:lvl4pPr marL="1142683" indent="0">
              <a:buNone/>
              <a:defRPr sz="1200"/>
            </a:lvl4pPr>
            <a:lvl5pPr marL="1523573" indent="0">
              <a:buNone/>
              <a:defRPr sz="1200"/>
            </a:lvl5pPr>
            <a:lvl6pPr marL="1904467" indent="0">
              <a:buNone/>
              <a:defRPr sz="1200"/>
            </a:lvl6pPr>
            <a:lvl7pPr marL="2285362" indent="0">
              <a:buNone/>
              <a:defRPr sz="1200"/>
            </a:lvl7pPr>
            <a:lvl8pPr marL="2666253" indent="0">
              <a:buNone/>
              <a:defRPr sz="1200"/>
            </a:lvl8pPr>
            <a:lvl9pPr marL="3047146" indent="0">
              <a:buNone/>
              <a:defRPr sz="1200"/>
            </a:lvl9pPr>
          </a:lstStyle>
          <a:p>
            <a:pPr lvl="0"/>
            <a:r>
              <a:rPr lang="en-US"/>
              <a:t>Click to edit Master text styles</a:t>
            </a:r>
          </a:p>
        </p:txBody>
      </p:sp>
      <p:sp>
        <p:nvSpPr>
          <p:cNvPr id="4" name="Rectangle 6"/>
          <p:cNvSpPr>
            <a:spLocks noGrp="1" noChangeArrowheads="1"/>
          </p:cNvSpPr>
          <p:nvPr>
            <p:ph type="sldNum" sz="quarter" idx="10"/>
          </p:nvPr>
        </p:nvSpPr>
        <p:spPr>
          <a:xfrm>
            <a:off x="6638925" y="4537472"/>
            <a:ext cx="2133600" cy="154782"/>
          </a:xfrm>
          <a:ln/>
        </p:spPr>
        <p:txBody>
          <a:bodyPr/>
          <a:lstStyle>
            <a:lvl1pPr>
              <a:defRPr/>
            </a:lvl1pPr>
          </a:lstStyle>
          <a:p>
            <a:pPr>
              <a:defRPr/>
            </a:pPr>
            <a:fld id="{4E6118DC-F0C3-4C61-9EEA-2C495CD04587}"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sp>
        <p:nvSpPr>
          <p:cNvPr id="3" name="Content Placeholder 2"/>
          <p:cNvSpPr>
            <a:spLocks noGrp="1"/>
          </p:cNvSpPr>
          <p:nvPr>
            <p:ph sz="half" idx="1"/>
          </p:nvPr>
        </p:nvSpPr>
        <p:spPr>
          <a:xfrm>
            <a:off x="333375" y="889398"/>
            <a:ext cx="4157663" cy="3519488"/>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500" smtClean="0">
                <a:solidFill>
                  <a:schemeClr val="tx1"/>
                </a:solidFill>
                <a:latin typeface="+mn-lt"/>
                <a:ea typeface="+mn-ea"/>
                <a:cs typeface="+mn-cs"/>
              </a:defRPr>
            </a:lvl2pPr>
            <a:lvl3pPr algn="l" rtl="0" eaLnBrk="0" fontAlgn="base" hangingPunct="0">
              <a:spcAft>
                <a:spcPct val="0"/>
              </a:spcAft>
              <a:defRPr lang="en-US" sz="1500" smtClean="0">
                <a:solidFill>
                  <a:schemeClr val="tx1"/>
                </a:solidFill>
                <a:latin typeface="+mn-lt"/>
                <a:ea typeface="+mn-ea"/>
                <a:cs typeface="+mn-cs"/>
              </a:defRPr>
            </a:lvl3pPr>
            <a:lvl4pPr algn="l" rtl="0" eaLnBrk="0" fontAlgn="base" hangingPunct="0">
              <a:spcAft>
                <a:spcPct val="0"/>
              </a:spcAft>
              <a:defRPr lang="en-US" sz="1500" smtClean="0">
                <a:solidFill>
                  <a:schemeClr val="tx1"/>
                </a:solidFill>
                <a:latin typeface="+mn-lt"/>
                <a:ea typeface="+mn-ea"/>
                <a:cs typeface="+mn-cs"/>
              </a:defRPr>
            </a:lvl4pPr>
            <a:lvl5pPr algn="l" rtl="0" eaLnBrk="0" fontAlgn="base" hangingPunct="0">
              <a:spcAft>
                <a:spcPct val="0"/>
              </a:spcAft>
              <a:defRPr lang="en-US" sz="1700">
                <a:solidFill>
                  <a:schemeClr val="tx1"/>
                </a:solidFill>
                <a:latin typeface="+mn-lt"/>
                <a:ea typeface="+mn-ea"/>
                <a:cs typeface="+mn-cs"/>
              </a:defRPr>
            </a:lvl5pPr>
            <a:lvl6pPr>
              <a:defRPr sz="1500"/>
            </a:lvl6pPr>
            <a:lvl7pPr>
              <a:defRPr sz="1500"/>
            </a:lvl7pPr>
            <a:lvl8pPr>
              <a:defRPr sz="1500"/>
            </a:lvl8pPr>
            <a:lvl9pPr>
              <a:defRPr sz="15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3438" y="889398"/>
            <a:ext cx="4157662" cy="3519488"/>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500" smtClean="0">
                <a:solidFill>
                  <a:schemeClr val="tx1"/>
                </a:solidFill>
                <a:latin typeface="+mn-lt"/>
                <a:ea typeface="+mn-ea"/>
                <a:cs typeface="+mn-cs"/>
              </a:defRPr>
            </a:lvl2pPr>
            <a:lvl3pPr algn="l" rtl="0" eaLnBrk="0" fontAlgn="base" hangingPunct="0">
              <a:spcAft>
                <a:spcPct val="0"/>
              </a:spcAft>
              <a:defRPr lang="en-US" sz="1500" smtClean="0">
                <a:solidFill>
                  <a:schemeClr val="tx1"/>
                </a:solidFill>
                <a:latin typeface="+mn-lt"/>
                <a:ea typeface="+mn-ea"/>
                <a:cs typeface="+mn-cs"/>
              </a:defRPr>
            </a:lvl3pPr>
            <a:lvl4pPr algn="l" rtl="0" eaLnBrk="0" fontAlgn="base" hangingPunct="0">
              <a:spcAft>
                <a:spcPct val="0"/>
              </a:spcAft>
              <a:defRPr lang="en-US" sz="1500" smtClean="0">
                <a:solidFill>
                  <a:schemeClr val="tx1"/>
                </a:solidFill>
                <a:latin typeface="+mn-lt"/>
                <a:ea typeface="+mn-ea"/>
                <a:cs typeface="+mn-cs"/>
              </a:defRPr>
            </a:lvl4pPr>
            <a:lvl5pPr algn="l" rtl="0" eaLnBrk="0" fontAlgn="base" hangingPunct="0">
              <a:spcAft>
                <a:spcPct val="0"/>
              </a:spcAft>
              <a:defRPr lang="en-US" sz="1500">
                <a:solidFill>
                  <a:schemeClr val="tx1"/>
                </a:solidFill>
                <a:latin typeface="+mn-lt"/>
                <a:ea typeface="+mn-ea"/>
                <a:cs typeface="+mn-cs"/>
              </a:defRPr>
            </a:lvl5pPr>
            <a:lvl6pPr>
              <a:defRPr sz="1500"/>
            </a:lvl6pPr>
            <a:lvl7pPr>
              <a:defRPr sz="1500"/>
            </a:lvl7pPr>
            <a:lvl8pPr>
              <a:defRPr sz="1500"/>
            </a:lvl8pPr>
            <a:lvl9pPr>
              <a:defRPr sz="15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B53548F6-AAA9-4A8D-A869-511B3DFE325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solidFill>
                  <a:schemeClr val="tx2"/>
                </a:solidFill>
              </a:defRPr>
            </a:lvl1pPr>
          </a:lstStyle>
          <a:p>
            <a:r>
              <a:rPr lang="en-US" dirty="0"/>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000" b="1"/>
            </a:lvl1pPr>
            <a:lvl2pPr marL="380895" indent="0">
              <a:buNone/>
              <a:defRPr sz="1700" b="1"/>
            </a:lvl2pPr>
            <a:lvl3pPr marL="761790" indent="0">
              <a:buNone/>
              <a:defRPr sz="1500" b="1"/>
            </a:lvl3pPr>
            <a:lvl4pPr marL="1142683" indent="0">
              <a:buNone/>
              <a:defRPr sz="1300" b="1"/>
            </a:lvl4pPr>
            <a:lvl5pPr marL="1523573" indent="0">
              <a:buNone/>
              <a:defRPr sz="1300" b="1"/>
            </a:lvl5pPr>
            <a:lvl6pPr marL="1904467" indent="0">
              <a:buNone/>
              <a:defRPr sz="1300" b="1"/>
            </a:lvl6pPr>
            <a:lvl7pPr marL="2285362" indent="0">
              <a:buNone/>
              <a:defRPr sz="1300" b="1"/>
            </a:lvl7pPr>
            <a:lvl8pPr marL="2666253" indent="0">
              <a:buNone/>
              <a:defRPr sz="1300" b="1"/>
            </a:lvl8pPr>
            <a:lvl9pPr marL="3047146" indent="0">
              <a:buNone/>
              <a:defRPr sz="1300" b="1"/>
            </a:lvl9pPr>
          </a:lstStyle>
          <a:p>
            <a:pPr lvl="0"/>
            <a:r>
              <a:rPr lang="en-US"/>
              <a:t>Click to edit Master text styles</a:t>
            </a:r>
          </a:p>
        </p:txBody>
      </p:sp>
      <p:sp>
        <p:nvSpPr>
          <p:cNvPr id="4" name="Content Placeholder 3"/>
          <p:cNvSpPr>
            <a:spLocks noGrp="1"/>
          </p:cNvSpPr>
          <p:nvPr>
            <p:ph sz="half" idx="2"/>
          </p:nvPr>
        </p:nvSpPr>
        <p:spPr>
          <a:xfrm>
            <a:off x="457200" y="1631157"/>
            <a:ext cx="4040188" cy="2963466"/>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700" smtClean="0">
                <a:solidFill>
                  <a:schemeClr val="tx1"/>
                </a:solidFill>
                <a:latin typeface="+mn-lt"/>
                <a:ea typeface="+mn-ea"/>
                <a:cs typeface="+mn-cs"/>
              </a:defRPr>
            </a:lvl2pPr>
            <a:lvl3pPr algn="l" rtl="0" eaLnBrk="0" fontAlgn="base" hangingPunct="0">
              <a:spcAft>
                <a:spcPct val="0"/>
              </a:spcAft>
              <a:defRPr lang="en-US" sz="1700" smtClean="0">
                <a:solidFill>
                  <a:schemeClr val="tx1"/>
                </a:solidFill>
                <a:latin typeface="+mn-lt"/>
                <a:ea typeface="+mn-ea"/>
                <a:cs typeface="+mn-cs"/>
              </a:defRPr>
            </a:lvl3pPr>
            <a:lvl4pPr algn="l" rtl="0" eaLnBrk="0" fontAlgn="base" hangingPunct="0">
              <a:spcAft>
                <a:spcPct val="0"/>
              </a:spcAft>
              <a:defRPr lang="en-US" sz="1700" smtClean="0">
                <a:solidFill>
                  <a:schemeClr val="tx1"/>
                </a:solidFill>
                <a:latin typeface="+mn-lt"/>
                <a:ea typeface="+mn-ea"/>
                <a:cs typeface="+mn-cs"/>
              </a:defRPr>
            </a:lvl4pPr>
            <a:lvl5pPr algn="l" rtl="0" eaLnBrk="0" fontAlgn="base" hangingPunct="0">
              <a:spcAft>
                <a:spcPct val="0"/>
              </a:spcAft>
              <a:defRPr lang="en-US" sz="1700">
                <a:solidFill>
                  <a:schemeClr val="tx1"/>
                </a:solidFill>
                <a:latin typeface="+mn-lt"/>
                <a:ea typeface="+mn-ea"/>
                <a:cs typeface="+mn-cs"/>
              </a:defRPr>
            </a:lvl5pPr>
            <a:lvl6pPr>
              <a:defRPr sz="1300"/>
            </a:lvl6pPr>
            <a:lvl7pPr>
              <a:defRPr sz="1300"/>
            </a:lvl7pPr>
            <a:lvl8pPr>
              <a:defRPr sz="1300"/>
            </a:lvl8pPr>
            <a:lvl9pPr>
              <a:defRPr sz="1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000" b="1"/>
            </a:lvl1pPr>
            <a:lvl2pPr marL="380895" indent="0">
              <a:buNone/>
              <a:defRPr sz="1700" b="1"/>
            </a:lvl2pPr>
            <a:lvl3pPr marL="761790" indent="0">
              <a:buNone/>
              <a:defRPr sz="1500" b="1"/>
            </a:lvl3pPr>
            <a:lvl4pPr marL="1142683" indent="0">
              <a:buNone/>
              <a:defRPr sz="1300" b="1"/>
            </a:lvl4pPr>
            <a:lvl5pPr marL="1523573" indent="0">
              <a:buNone/>
              <a:defRPr sz="1300" b="1"/>
            </a:lvl5pPr>
            <a:lvl6pPr marL="1904467" indent="0">
              <a:buNone/>
              <a:defRPr sz="1300" b="1"/>
            </a:lvl6pPr>
            <a:lvl7pPr marL="2285362" indent="0">
              <a:buNone/>
              <a:defRPr sz="1300" b="1"/>
            </a:lvl7pPr>
            <a:lvl8pPr marL="2666253" indent="0">
              <a:buNone/>
              <a:defRPr sz="1300" b="1"/>
            </a:lvl8pPr>
            <a:lvl9pPr marL="3047146" indent="0">
              <a:buNone/>
              <a:defRPr sz="1300" b="1"/>
            </a:lvl9pPr>
          </a:lstStyle>
          <a:p>
            <a:pPr lvl="0"/>
            <a:r>
              <a:rPr lang="en-US"/>
              <a:t>Click to edit Master text styles</a:t>
            </a:r>
          </a:p>
        </p:txBody>
      </p:sp>
      <p:sp>
        <p:nvSpPr>
          <p:cNvPr id="6" name="Content Placeholder 5"/>
          <p:cNvSpPr>
            <a:spLocks noGrp="1"/>
          </p:cNvSpPr>
          <p:nvPr>
            <p:ph sz="quarter" idx="4"/>
          </p:nvPr>
        </p:nvSpPr>
        <p:spPr>
          <a:xfrm>
            <a:off x="4645028" y="1631157"/>
            <a:ext cx="4041775" cy="2963466"/>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700" smtClean="0">
                <a:solidFill>
                  <a:schemeClr val="tx1"/>
                </a:solidFill>
                <a:latin typeface="+mn-lt"/>
                <a:ea typeface="+mn-ea"/>
                <a:cs typeface="+mn-cs"/>
              </a:defRPr>
            </a:lvl2pPr>
            <a:lvl3pPr algn="l" rtl="0" eaLnBrk="0" fontAlgn="base" hangingPunct="0">
              <a:spcAft>
                <a:spcPct val="0"/>
              </a:spcAft>
              <a:defRPr lang="en-US" sz="1700" smtClean="0">
                <a:solidFill>
                  <a:schemeClr val="tx1"/>
                </a:solidFill>
                <a:latin typeface="+mn-lt"/>
                <a:ea typeface="+mn-ea"/>
                <a:cs typeface="+mn-cs"/>
              </a:defRPr>
            </a:lvl3pPr>
            <a:lvl4pPr algn="l" rtl="0" eaLnBrk="0" fontAlgn="base" hangingPunct="0">
              <a:spcAft>
                <a:spcPct val="0"/>
              </a:spcAft>
              <a:defRPr lang="en-US" sz="1700" smtClean="0">
                <a:solidFill>
                  <a:schemeClr val="tx1"/>
                </a:solidFill>
                <a:latin typeface="+mn-lt"/>
                <a:ea typeface="+mn-ea"/>
                <a:cs typeface="+mn-cs"/>
              </a:defRPr>
            </a:lvl4pPr>
            <a:lvl5pPr algn="l" rtl="0" eaLnBrk="0" fontAlgn="base" hangingPunct="0">
              <a:spcAft>
                <a:spcPct val="0"/>
              </a:spcAft>
              <a:defRPr lang="en-US" sz="1700">
                <a:solidFill>
                  <a:schemeClr val="tx1"/>
                </a:solidFill>
                <a:latin typeface="+mn-lt"/>
                <a:ea typeface="+mn-ea"/>
                <a:cs typeface="+mn-cs"/>
              </a:defRPr>
            </a:lvl5pPr>
            <a:lvl6pPr>
              <a:defRPr sz="1300"/>
            </a:lvl6pPr>
            <a:lvl7pPr>
              <a:defRPr sz="1300"/>
            </a:lvl7pPr>
            <a:lvl8pPr>
              <a:defRPr sz="1300"/>
            </a:lvl8pPr>
            <a:lvl9pPr>
              <a:defRPr sz="1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204C35C9-3222-4444-B33E-8AB075BE83C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D4C52F08-588C-488E-A5AB-DF69250DE86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image" Target="../media/image5.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3" y="4743450"/>
            <a:ext cx="8804275"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6179" tIns="38088" rIns="76179" bIns="38088" rtlCol="0" anchor="ctr"/>
          <a:lstStyle/>
          <a:p>
            <a:pPr algn="ctr"/>
            <a:endParaRPr lang="en-US"/>
          </a:p>
        </p:txBody>
      </p:sp>
      <p:sp>
        <p:nvSpPr>
          <p:cNvPr id="19" name="Rectangle 18"/>
          <p:cNvSpPr/>
          <p:nvPr userDrawn="1"/>
        </p:nvSpPr>
        <p:spPr>
          <a:xfrm>
            <a:off x="41910" y="4743450"/>
            <a:ext cx="8740140"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6179" tIns="38088" rIns="76179" bIns="38088" rtlCol="0" anchor="ctr"/>
          <a:lstStyle/>
          <a:p>
            <a:pPr algn="ctr"/>
            <a:endParaRPr lang="en-US"/>
          </a:p>
        </p:txBody>
      </p:sp>
      <p:sp>
        <p:nvSpPr>
          <p:cNvPr id="1026" name="Rectangle 2"/>
          <p:cNvSpPr>
            <a:spLocks noGrp="1" noChangeArrowheads="1"/>
          </p:cNvSpPr>
          <p:nvPr>
            <p:ph type="title"/>
          </p:nvPr>
        </p:nvSpPr>
        <p:spPr bwMode="auto">
          <a:xfrm>
            <a:off x="231775" y="107163"/>
            <a:ext cx="8458200" cy="610791"/>
          </a:xfrm>
          <a:prstGeom prst="rect">
            <a:avLst/>
          </a:prstGeom>
          <a:noFill/>
          <a:ln w="9525">
            <a:noFill/>
            <a:miter lim="800000"/>
            <a:headEnd/>
            <a:tailEnd/>
          </a:ln>
        </p:spPr>
        <p:txBody>
          <a:bodyPr vert="horz" wrap="square" lIns="76179" tIns="38088" rIns="76179" bIns="38088"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333378" y="794149"/>
            <a:ext cx="8467725" cy="3701653"/>
          </a:xfrm>
          <a:prstGeom prst="rect">
            <a:avLst/>
          </a:prstGeom>
          <a:noFill/>
          <a:ln w="9525" algn="ctr">
            <a:noFill/>
            <a:miter lim="800000"/>
            <a:headEnd/>
            <a:tailEnd/>
          </a:ln>
        </p:spPr>
        <p:txBody>
          <a:bodyPr vert="horz" wrap="square" lIns="76179" tIns="38088" rIns="76179" bIns="3808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6642100" y="4537472"/>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lvl1pPr algn="r">
              <a:defRPr sz="700"/>
            </a:lvl1pPr>
          </a:lstStyle>
          <a:p>
            <a:pPr>
              <a:defRPr/>
            </a:pPr>
            <a:fld id="{B6C70261-DCF8-4A97-9502-E8EEF2364CDE}" type="slidenum">
              <a:rPr lang="en-US"/>
              <a:pPr>
                <a:defRPr/>
              </a:pPr>
              <a:t>‹#›</a:t>
            </a:fld>
            <a:endParaRPr lang="en-US"/>
          </a:p>
        </p:txBody>
      </p:sp>
      <p:grpSp>
        <p:nvGrpSpPr>
          <p:cNvPr id="16" name="Group 15"/>
          <p:cNvGrpSpPr/>
          <p:nvPr userDrawn="1"/>
        </p:nvGrpSpPr>
        <p:grpSpPr>
          <a:xfrm>
            <a:off x="0" y="4706938"/>
            <a:ext cx="8826500" cy="388620"/>
            <a:chOff x="0" y="6321425"/>
            <a:chExt cx="10591800" cy="466344"/>
          </a:xfrm>
        </p:grpSpPr>
        <p:sp>
          <p:nvSpPr>
            <p:cNvPr id="18" name="Rectangle 17"/>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7" descr="ti_logo_powerpoint_1_line.png"/>
            <p:cNvPicPr>
              <a:picLocks noChangeAspect="1"/>
            </p:cNvPicPr>
            <p:nvPr userDrawn="1"/>
          </p:nvPicPr>
          <p:blipFill>
            <a:blip r:embed="rId16" cstate="print"/>
            <a:srcRect/>
            <a:stretch>
              <a:fillRect/>
            </a:stretch>
          </p:blipFill>
          <p:spPr bwMode="auto">
            <a:xfrm>
              <a:off x="8593138" y="6440488"/>
              <a:ext cx="1874837" cy="231775"/>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Lst>
  <p:hf hdr="0" ftr="0" dt="0"/>
  <p:txStyles>
    <p:titleStyle>
      <a:lvl1pPr algn="l" rtl="0" eaLnBrk="0" fontAlgn="base" hangingPunct="0">
        <a:lnSpc>
          <a:spcPct val="85000"/>
        </a:lnSpc>
        <a:spcBef>
          <a:spcPct val="0"/>
        </a:spcBef>
        <a:spcAft>
          <a:spcPct val="0"/>
        </a:spcAft>
        <a:defRPr sz="2700" b="1">
          <a:solidFill>
            <a:schemeClr val="tx2"/>
          </a:solidFill>
          <a:latin typeface="+mj-lt"/>
          <a:ea typeface="+mj-ea"/>
          <a:cs typeface="+mj-cs"/>
        </a:defRPr>
      </a:lvl1pPr>
      <a:lvl2pPr algn="l" rtl="0" eaLnBrk="0" fontAlgn="base" hangingPunct="0">
        <a:lnSpc>
          <a:spcPct val="85000"/>
        </a:lnSpc>
        <a:spcBef>
          <a:spcPct val="0"/>
        </a:spcBef>
        <a:spcAft>
          <a:spcPct val="0"/>
        </a:spcAft>
        <a:defRPr sz="2700" b="1">
          <a:solidFill>
            <a:schemeClr val="tx2"/>
          </a:solidFill>
          <a:latin typeface="Arial" charset="0"/>
        </a:defRPr>
      </a:lvl2pPr>
      <a:lvl3pPr algn="l" rtl="0" eaLnBrk="0" fontAlgn="base" hangingPunct="0">
        <a:lnSpc>
          <a:spcPct val="85000"/>
        </a:lnSpc>
        <a:spcBef>
          <a:spcPct val="0"/>
        </a:spcBef>
        <a:spcAft>
          <a:spcPct val="0"/>
        </a:spcAft>
        <a:defRPr sz="2700" b="1">
          <a:solidFill>
            <a:schemeClr val="tx2"/>
          </a:solidFill>
          <a:latin typeface="Arial" charset="0"/>
        </a:defRPr>
      </a:lvl3pPr>
      <a:lvl4pPr algn="l" rtl="0" eaLnBrk="0" fontAlgn="base" hangingPunct="0">
        <a:lnSpc>
          <a:spcPct val="85000"/>
        </a:lnSpc>
        <a:spcBef>
          <a:spcPct val="0"/>
        </a:spcBef>
        <a:spcAft>
          <a:spcPct val="0"/>
        </a:spcAft>
        <a:defRPr sz="2700" b="1">
          <a:solidFill>
            <a:schemeClr val="tx2"/>
          </a:solidFill>
          <a:latin typeface="Arial" charset="0"/>
        </a:defRPr>
      </a:lvl4pPr>
      <a:lvl5pPr algn="l" rtl="0" eaLnBrk="0" fontAlgn="base" hangingPunct="0">
        <a:lnSpc>
          <a:spcPct val="85000"/>
        </a:lnSpc>
        <a:spcBef>
          <a:spcPct val="0"/>
        </a:spcBef>
        <a:spcAft>
          <a:spcPct val="0"/>
        </a:spcAft>
        <a:defRPr sz="2700" b="1">
          <a:solidFill>
            <a:schemeClr val="tx2"/>
          </a:solidFill>
          <a:latin typeface="Arial" charset="0"/>
        </a:defRPr>
      </a:lvl5pPr>
      <a:lvl6pPr marL="380895" algn="l" rtl="0" fontAlgn="base">
        <a:lnSpc>
          <a:spcPct val="85000"/>
        </a:lnSpc>
        <a:spcBef>
          <a:spcPct val="0"/>
        </a:spcBef>
        <a:spcAft>
          <a:spcPct val="0"/>
        </a:spcAft>
        <a:defRPr sz="2700" b="1">
          <a:solidFill>
            <a:srgbClr val="FF0000"/>
          </a:solidFill>
          <a:latin typeface="Arial" charset="0"/>
        </a:defRPr>
      </a:lvl6pPr>
      <a:lvl7pPr marL="761790" algn="l" rtl="0" fontAlgn="base">
        <a:lnSpc>
          <a:spcPct val="85000"/>
        </a:lnSpc>
        <a:spcBef>
          <a:spcPct val="0"/>
        </a:spcBef>
        <a:spcAft>
          <a:spcPct val="0"/>
        </a:spcAft>
        <a:defRPr sz="2700" b="1">
          <a:solidFill>
            <a:srgbClr val="FF0000"/>
          </a:solidFill>
          <a:latin typeface="Arial" charset="0"/>
        </a:defRPr>
      </a:lvl7pPr>
      <a:lvl8pPr marL="1142683" algn="l" rtl="0" fontAlgn="base">
        <a:lnSpc>
          <a:spcPct val="85000"/>
        </a:lnSpc>
        <a:spcBef>
          <a:spcPct val="0"/>
        </a:spcBef>
        <a:spcAft>
          <a:spcPct val="0"/>
        </a:spcAft>
        <a:defRPr sz="2700" b="1">
          <a:solidFill>
            <a:srgbClr val="FF0000"/>
          </a:solidFill>
          <a:latin typeface="Arial" charset="0"/>
        </a:defRPr>
      </a:lvl8pPr>
      <a:lvl9pPr marL="1523573" algn="l" rtl="0" fontAlgn="base">
        <a:lnSpc>
          <a:spcPct val="85000"/>
        </a:lnSpc>
        <a:spcBef>
          <a:spcPct val="0"/>
        </a:spcBef>
        <a:spcAft>
          <a:spcPct val="0"/>
        </a:spcAft>
        <a:defRPr sz="2700" b="1">
          <a:solidFill>
            <a:srgbClr val="FF0000"/>
          </a:solidFill>
          <a:latin typeface="Arial" charset="0"/>
        </a:defRPr>
      </a:lvl9pPr>
    </p:titleStyle>
    <p:bodyStyle>
      <a:lvl1pPr marL="189124" indent="-189124" algn="l" rtl="0" eaLnBrk="0" fontAlgn="base" hangingPunct="0">
        <a:spcBef>
          <a:spcPts val="667"/>
        </a:spcBef>
        <a:spcAft>
          <a:spcPct val="0"/>
        </a:spcAft>
        <a:buChar char="•"/>
        <a:defRPr sz="1800">
          <a:solidFill>
            <a:schemeClr val="tx1"/>
          </a:solidFill>
          <a:latin typeface="+mn-lt"/>
          <a:ea typeface="+mn-ea"/>
          <a:cs typeface="+mn-cs"/>
        </a:defRPr>
      </a:lvl1pPr>
      <a:lvl2pPr marL="478763" indent="-194416" algn="l" rtl="0" eaLnBrk="0" fontAlgn="base" hangingPunct="0">
        <a:spcBef>
          <a:spcPct val="20000"/>
        </a:spcBef>
        <a:spcAft>
          <a:spcPct val="0"/>
        </a:spcAft>
        <a:buChar char="–"/>
        <a:defRPr sz="1600">
          <a:solidFill>
            <a:schemeClr val="tx1"/>
          </a:solidFill>
          <a:latin typeface="+mn-lt"/>
        </a:defRPr>
      </a:lvl2pPr>
      <a:lvl3pPr marL="711530" indent="-137548" algn="l" rtl="0" eaLnBrk="0" fontAlgn="base" hangingPunct="0">
        <a:spcBef>
          <a:spcPct val="15000"/>
        </a:spcBef>
        <a:spcAft>
          <a:spcPct val="0"/>
        </a:spcAft>
        <a:buChar char="•"/>
        <a:defRPr sz="1600">
          <a:solidFill>
            <a:schemeClr val="tx1"/>
          </a:solidFill>
          <a:latin typeface="+mn-lt"/>
        </a:defRPr>
      </a:lvl3pPr>
      <a:lvl4pPr marL="1001168" indent="-194416" algn="l" rtl="0" eaLnBrk="0" fontAlgn="base" hangingPunct="0">
        <a:spcBef>
          <a:spcPct val="5000"/>
        </a:spcBef>
        <a:spcAft>
          <a:spcPct val="0"/>
        </a:spcAft>
        <a:buChar char="–"/>
        <a:defRPr sz="1600">
          <a:solidFill>
            <a:schemeClr val="tx1"/>
          </a:solidFill>
          <a:latin typeface="+mn-lt"/>
        </a:defRPr>
      </a:lvl4pPr>
      <a:lvl5pPr marL="1240546" indent="-144163" algn="l" rtl="0" eaLnBrk="0" fontAlgn="base" hangingPunct="0">
        <a:spcBef>
          <a:spcPct val="0"/>
        </a:spcBef>
        <a:spcAft>
          <a:spcPct val="0"/>
        </a:spcAft>
        <a:buChar char="»"/>
        <a:defRPr sz="1600">
          <a:solidFill>
            <a:schemeClr val="tx1"/>
          </a:solidFill>
          <a:latin typeface="+mn-lt"/>
        </a:defRPr>
      </a:lvl5pPr>
      <a:lvl6pPr marL="1621441" indent="-144163" algn="l" rtl="0" fontAlgn="base">
        <a:spcBef>
          <a:spcPct val="0"/>
        </a:spcBef>
        <a:spcAft>
          <a:spcPct val="0"/>
        </a:spcAft>
        <a:buChar char="»"/>
        <a:defRPr sz="1300">
          <a:solidFill>
            <a:schemeClr val="tx1"/>
          </a:solidFill>
          <a:latin typeface="+mn-lt"/>
        </a:defRPr>
      </a:lvl6pPr>
      <a:lvl7pPr marL="2002336" indent="-144163" algn="l" rtl="0" fontAlgn="base">
        <a:spcBef>
          <a:spcPct val="0"/>
        </a:spcBef>
        <a:spcAft>
          <a:spcPct val="0"/>
        </a:spcAft>
        <a:buChar char="»"/>
        <a:defRPr sz="1300">
          <a:solidFill>
            <a:schemeClr val="tx1"/>
          </a:solidFill>
          <a:latin typeface="+mn-lt"/>
        </a:defRPr>
      </a:lvl7pPr>
      <a:lvl8pPr marL="2383230" indent="-144163" algn="l" rtl="0" fontAlgn="base">
        <a:spcBef>
          <a:spcPct val="0"/>
        </a:spcBef>
        <a:spcAft>
          <a:spcPct val="0"/>
        </a:spcAft>
        <a:buChar char="»"/>
        <a:defRPr sz="1300">
          <a:solidFill>
            <a:schemeClr val="tx1"/>
          </a:solidFill>
          <a:latin typeface="+mn-lt"/>
        </a:defRPr>
      </a:lvl8pPr>
      <a:lvl9pPr marL="2764124" indent="-144163" algn="l" rtl="0" fontAlgn="base">
        <a:spcBef>
          <a:spcPct val="0"/>
        </a:spcBef>
        <a:spcAft>
          <a:spcPct val="0"/>
        </a:spcAft>
        <a:buChar char="»"/>
        <a:defRPr sz="1300">
          <a:solidFill>
            <a:schemeClr val="tx1"/>
          </a:solidFill>
          <a:latin typeface="+mn-lt"/>
        </a:defRPr>
      </a:lvl9pPr>
    </p:bodyStyle>
    <p:otherStyle>
      <a:defPPr>
        <a:defRPr lang="en-US"/>
      </a:defPPr>
      <a:lvl1pPr marL="0" algn="l" defTabSz="761790" rtl="0" eaLnBrk="1" latinLnBrk="0" hangingPunct="1">
        <a:defRPr sz="1500" kern="1200">
          <a:solidFill>
            <a:schemeClr val="tx1"/>
          </a:solidFill>
          <a:latin typeface="+mn-lt"/>
          <a:ea typeface="+mn-ea"/>
          <a:cs typeface="+mn-cs"/>
        </a:defRPr>
      </a:lvl1pPr>
      <a:lvl2pPr marL="380895" algn="l" defTabSz="761790" rtl="0" eaLnBrk="1" latinLnBrk="0" hangingPunct="1">
        <a:defRPr sz="1500" kern="1200">
          <a:solidFill>
            <a:schemeClr val="tx1"/>
          </a:solidFill>
          <a:latin typeface="+mn-lt"/>
          <a:ea typeface="+mn-ea"/>
          <a:cs typeface="+mn-cs"/>
        </a:defRPr>
      </a:lvl2pPr>
      <a:lvl3pPr marL="761790" algn="l" defTabSz="761790" rtl="0" eaLnBrk="1" latinLnBrk="0" hangingPunct="1">
        <a:defRPr sz="1500" kern="1200">
          <a:solidFill>
            <a:schemeClr val="tx1"/>
          </a:solidFill>
          <a:latin typeface="+mn-lt"/>
          <a:ea typeface="+mn-ea"/>
          <a:cs typeface="+mn-cs"/>
        </a:defRPr>
      </a:lvl3pPr>
      <a:lvl4pPr marL="1142683" algn="l" defTabSz="761790" rtl="0" eaLnBrk="1" latinLnBrk="0" hangingPunct="1">
        <a:defRPr sz="1500" kern="1200">
          <a:solidFill>
            <a:schemeClr val="tx1"/>
          </a:solidFill>
          <a:latin typeface="+mn-lt"/>
          <a:ea typeface="+mn-ea"/>
          <a:cs typeface="+mn-cs"/>
        </a:defRPr>
      </a:lvl4pPr>
      <a:lvl5pPr marL="1523573" algn="l" defTabSz="761790" rtl="0" eaLnBrk="1" latinLnBrk="0" hangingPunct="1">
        <a:defRPr sz="1500" kern="1200">
          <a:solidFill>
            <a:schemeClr val="tx1"/>
          </a:solidFill>
          <a:latin typeface="+mn-lt"/>
          <a:ea typeface="+mn-ea"/>
          <a:cs typeface="+mn-cs"/>
        </a:defRPr>
      </a:lvl5pPr>
      <a:lvl6pPr marL="1904467" algn="l" defTabSz="761790" rtl="0" eaLnBrk="1" latinLnBrk="0" hangingPunct="1">
        <a:defRPr sz="1500" kern="1200">
          <a:solidFill>
            <a:schemeClr val="tx1"/>
          </a:solidFill>
          <a:latin typeface="+mn-lt"/>
          <a:ea typeface="+mn-ea"/>
          <a:cs typeface="+mn-cs"/>
        </a:defRPr>
      </a:lvl6pPr>
      <a:lvl7pPr marL="2285362" algn="l" defTabSz="761790" rtl="0" eaLnBrk="1" latinLnBrk="0" hangingPunct="1">
        <a:defRPr sz="1500" kern="1200">
          <a:solidFill>
            <a:schemeClr val="tx1"/>
          </a:solidFill>
          <a:latin typeface="+mn-lt"/>
          <a:ea typeface="+mn-ea"/>
          <a:cs typeface="+mn-cs"/>
        </a:defRPr>
      </a:lvl7pPr>
      <a:lvl8pPr marL="2666253" algn="l" defTabSz="761790" rtl="0" eaLnBrk="1" latinLnBrk="0" hangingPunct="1">
        <a:defRPr sz="1500" kern="1200">
          <a:solidFill>
            <a:schemeClr val="tx1"/>
          </a:solidFill>
          <a:latin typeface="+mn-lt"/>
          <a:ea typeface="+mn-ea"/>
          <a:cs typeface="+mn-cs"/>
        </a:defRPr>
      </a:lvl8pPr>
      <a:lvl9pPr marL="3047146" algn="l" defTabSz="761790"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7" name="Rectangle 2"/>
          <p:cNvSpPr>
            <a:spLocks noGrp="1" noChangeArrowheads="1"/>
          </p:cNvSpPr>
          <p:nvPr>
            <p:ph type="title"/>
          </p:nvPr>
        </p:nvSpPr>
        <p:spPr bwMode="auto">
          <a:xfrm>
            <a:off x="231775" y="107158"/>
            <a:ext cx="8458200" cy="61079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8" name="Rectangle 3"/>
          <p:cNvSpPr>
            <a:spLocks noGrp="1" noChangeArrowheads="1"/>
          </p:cNvSpPr>
          <p:nvPr>
            <p:ph type="body" idx="1"/>
          </p:nvPr>
        </p:nvSpPr>
        <p:spPr bwMode="auto">
          <a:xfrm>
            <a:off x="333378" y="794154"/>
            <a:ext cx="8467725" cy="370165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6"/>
          <p:cNvSpPr>
            <a:spLocks noGrp="1" noChangeArrowheads="1"/>
          </p:cNvSpPr>
          <p:nvPr>
            <p:ph type="sldNum" sz="quarter" idx="4"/>
          </p:nvPr>
        </p:nvSpPr>
        <p:spPr bwMode="auto">
          <a:xfrm>
            <a:off x="7020852" y="4721224"/>
            <a:ext cx="2133600" cy="15478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800">
                <a:latin typeface="Arial" charset="0"/>
                <a:cs typeface="+mn-cs"/>
              </a:defRPr>
            </a:lvl1pPr>
          </a:lstStyle>
          <a:p>
            <a:pPr defTabSz="457200" fontAlgn="auto">
              <a:spcBef>
                <a:spcPts val="0"/>
              </a:spcBef>
              <a:spcAft>
                <a:spcPts val="0"/>
              </a:spcAft>
            </a:pPr>
            <a:fld id="{8E1FF7D2-516A-9143-B526-FB4F2CA12E03}" type="slidenum">
              <a:rPr lang="en-US" smtClean="0">
                <a:solidFill>
                  <a:srgbClr val="000000"/>
                </a:solidFill>
              </a:rPr>
              <a:pPr defTabSz="457200" fontAlgn="auto">
                <a:spcBef>
                  <a:spcPts val="0"/>
                </a:spcBef>
                <a:spcAft>
                  <a:spcPts val="0"/>
                </a:spcAft>
              </a:pPr>
              <a:t>‹#›</a:t>
            </a:fld>
            <a:endParaRPr lang="en-US">
              <a:solidFill>
                <a:srgbClr val="000000"/>
              </a:solidFill>
            </a:endParaRPr>
          </a:p>
        </p:txBody>
      </p:sp>
      <p:cxnSp>
        <p:nvCxnSpPr>
          <p:cNvPr id="13" name="Straight Connector 12"/>
          <p:cNvCxnSpPr/>
          <p:nvPr userDrawn="1"/>
        </p:nvCxnSpPr>
        <p:spPr bwMode="auto">
          <a:xfrm>
            <a:off x="-7938" y="6785485"/>
            <a:ext cx="8815388" cy="0"/>
          </a:xfrm>
          <a:prstGeom prst="line">
            <a:avLst/>
          </a:prstGeom>
        </p:spPr>
        <p:style>
          <a:lnRef idx="1">
            <a:schemeClr val="accent2"/>
          </a:lnRef>
          <a:fillRef idx="0">
            <a:schemeClr val="accent2"/>
          </a:fillRef>
          <a:effectRef idx="0">
            <a:schemeClr val="accent2"/>
          </a:effectRef>
          <a:fontRef idx="minor">
            <a:schemeClr val="tx1"/>
          </a:fontRef>
        </p:style>
      </p:cxnSp>
      <p:grpSp>
        <p:nvGrpSpPr>
          <p:cNvPr id="12" name="Group 11">
            <a:extLst>
              <a:ext uri="{FF2B5EF4-FFF2-40B4-BE49-F238E27FC236}">
                <a16:creationId xmlns="" xmlns:a16="http://schemas.microsoft.com/office/drawing/2014/main" id="{95A376EF-9F60-DF48-B8CB-F1963F50440E}"/>
              </a:ext>
            </a:extLst>
          </p:cNvPr>
          <p:cNvGrpSpPr/>
          <p:nvPr userDrawn="1"/>
        </p:nvGrpSpPr>
        <p:grpSpPr>
          <a:xfrm>
            <a:off x="0" y="4613950"/>
            <a:ext cx="8826500" cy="388620"/>
            <a:chOff x="0" y="6321425"/>
            <a:chExt cx="10591800" cy="466344"/>
          </a:xfrm>
        </p:grpSpPr>
        <p:sp>
          <p:nvSpPr>
            <p:cNvPr id="16" name="Rectangle 15">
              <a:extLst>
                <a:ext uri="{FF2B5EF4-FFF2-40B4-BE49-F238E27FC236}">
                  <a16:creationId xmlns="" xmlns:a16="http://schemas.microsoft.com/office/drawing/2014/main" id="{BDFFAC7B-2B39-064A-BCD4-000B0194F591}"/>
                </a:ext>
              </a:extLst>
            </p:cNvPr>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pic>
          <p:nvPicPr>
            <p:cNvPr id="17" name="Picture 27" descr="ti_logo_powerpoint_1_line.png">
              <a:extLst>
                <a:ext uri="{FF2B5EF4-FFF2-40B4-BE49-F238E27FC236}">
                  <a16:creationId xmlns="" xmlns:a16="http://schemas.microsoft.com/office/drawing/2014/main" id="{A9DC8D7C-1574-044A-9444-0EA11A68F73D}"/>
                </a:ext>
              </a:extLst>
            </p:cNvPr>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8593138" y="6440488"/>
              <a:ext cx="1874837" cy="231775"/>
            </a:xfrm>
            <a:prstGeom prst="rect">
              <a:avLst/>
            </a:prstGeom>
            <a:noFill/>
            <a:ln w="9525">
              <a:noFill/>
              <a:miter lim="800000"/>
              <a:headEnd/>
              <a:tailEnd/>
            </a:ln>
          </p:spPr>
        </p:pic>
      </p:grpSp>
    </p:spTree>
    <p:extLst>
      <p:ext uri="{BB962C8B-B14F-4D97-AF65-F5344CB8AC3E}">
        <p14:creationId xmlns:p14="http://schemas.microsoft.com/office/powerpoint/2010/main" val="1919658784"/>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Lst>
  <p:timing>
    <p:tnLst>
      <p:par>
        <p:cTn id="1" dur="indefinite" restart="never" nodeType="tmRoot"/>
      </p:par>
    </p:tnLst>
  </p:timing>
  <p:txStyles>
    <p:titleStyle>
      <a:lvl1pPr algn="l" rtl="0" eaLnBrk="1" fontAlgn="base" hangingPunct="1">
        <a:lnSpc>
          <a:spcPct val="85000"/>
        </a:lnSpc>
        <a:spcBef>
          <a:spcPct val="0"/>
        </a:spcBef>
        <a:spcAft>
          <a:spcPct val="0"/>
        </a:spcAft>
        <a:defRPr sz="3200" b="1">
          <a:solidFill>
            <a:schemeClr val="tx2"/>
          </a:solidFill>
          <a:latin typeface="+mj-lt"/>
          <a:ea typeface="+mj-ea"/>
          <a:cs typeface="+mj-cs"/>
        </a:defRPr>
      </a:lvl1pPr>
      <a:lvl2pPr algn="l" rtl="0" eaLnBrk="1" fontAlgn="base" hangingPunct="1">
        <a:lnSpc>
          <a:spcPct val="85000"/>
        </a:lnSpc>
        <a:spcBef>
          <a:spcPct val="0"/>
        </a:spcBef>
        <a:spcAft>
          <a:spcPct val="0"/>
        </a:spcAft>
        <a:defRPr sz="3200" b="1">
          <a:solidFill>
            <a:schemeClr val="tx2"/>
          </a:solidFill>
          <a:latin typeface="Arial" charset="0"/>
        </a:defRPr>
      </a:lvl2pPr>
      <a:lvl3pPr algn="l" rtl="0" eaLnBrk="1" fontAlgn="base" hangingPunct="1">
        <a:lnSpc>
          <a:spcPct val="85000"/>
        </a:lnSpc>
        <a:spcBef>
          <a:spcPct val="0"/>
        </a:spcBef>
        <a:spcAft>
          <a:spcPct val="0"/>
        </a:spcAft>
        <a:defRPr sz="3200" b="1">
          <a:solidFill>
            <a:schemeClr val="tx2"/>
          </a:solidFill>
          <a:latin typeface="Arial" charset="0"/>
        </a:defRPr>
      </a:lvl3pPr>
      <a:lvl4pPr algn="l" rtl="0" eaLnBrk="1" fontAlgn="base" hangingPunct="1">
        <a:lnSpc>
          <a:spcPct val="85000"/>
        </a:lnSpc>
        <a:spcBef>
          <a:spcPct val="0"/>
        </a:spcBef>
        <a:spcAft>
          <a:spcPct val="0"/>
        </a:spcAft>
        <a:defRPr sz="3200" b="1">
          <a:solidFill>
            <a:schemeClr val="tx2"/>
          </a:solidFill>
          <a:latin typeface="Arial" charset="0"/>
        </a:defRPr>
      </a:lvl4pPr>
      <a:lvl5pPr algn="l" rtl="0" eaLnBrk="1" fontAlgn="base" hangingPunct="1">
        <a:lnSpc>
          <a:spcPct val="85000"/>
        </a:lnSpc>
        <a:spcBef>
          <a:spcPct val="0"/>
        </a:spcBef>
        <a:spcAft>
          <a:spcPct val="0"/>
        </a:spcAft>
        <a:defRPr sz="3200" b="1">
          <a:solidFill>
            <a:schemeClr val="tx2"/>
          </a:solidFill>
          <a:latin typeface="Arial" charset="0"/>
        </a:defRPr>
      </a:lvl5pPr>
      <a:lvl6pPr marL="457200" algn="l" rtl="0" eaLnBrk="1" fontAlgn="base" hangingPunct="1">
        <a:lnSpc>
          <a:spcPct val="85000"/>
        </a:lnSpc>
        <a:spcBef>
          <a:spcPct val="0"/>
        </a:spcBef>
        <a:spcAft>
          <a:spcPct val="0"/>
        </a:spcAft>
        <a:defRPr sz="3200" b="1">
          <a:solidFill>
            <a:srgbClr val="FF0000"/>
          </a:solidFill>
          <a:latin typeface="Arial" charset="0"/>
        </a:defRPr>
      </a:lvl6pPr>
      <a:lvl7pPr marL="914400" algn="l" rtl="0" eaLnBrk="1" fontAlgn="base" hangingPunct="1">
        <a:lnSpc>
          <a:spcPct val="85000"/>
        </a:lnSpc>
        <a:spcBef>
          <a:spcPct val="0"/>
        </a:spcBef>
        <a:spcAft>
          <a:spcPct val="0"/>
        </a:spcAft>
        <a:defRPr sz="3200" b="1">
          <a:solidFill>
            <a:srgbClr val="FF0000"/>
          </a:solidFill>
          <a:latin typeface="Arial" charset="0"/>
        </a:defRPr>
      </a:lvl7pPr>
      <a:lvl8pPr marL="1371600" algn="l" rtl="0" eaLnBrk="1" fontAlgn="base" hangingPunct="1">
        <a:lnSpc>
          <a:spcPct val="85000"/>
        </a:lnSpc>
        <a:spcBef>
          <a:spcPct val="0"/>
        </a:spcBef>
        <a:spcAft>
          <a:spcPct val="0"/>
        </a:spcAft>
        <a:defRPr sz="3200" b="1">
          <a:solidFill>
            <a:srgbClr val="FF0000"/>
          </a:solidFill>
          <a:latin typeface="Arial" charset="0"/>
        </a:defRPr>
      </a:lvl8pPr>
      <a:lvl9pPr marL="1828800" algn="l" rtl="0" eaLnBrk="1" fontAlgn="base" hangingPunct="1">
        <a:lnSpc>
          <a:spcPct val="85000"/>
        </a:lnSpc>
        <a:spcBef>
          <a:spcPct val="0"/>
        </a:spcBef>
        <a:spcAft>
          <a:spcPct val="0"/>
        </a:spcAft>
        <a:defRPr sz="3200" b="1">
          <a:solidFill>
            <a:srgbClr val="FF0000"/>
          </a:solidFill>
          <a:latin typeface="Arial" charset="0"/>
        </a:defRPr>
      </a:lvl9pPr>
    </p:titleStyle>
    <p:bodyStyle>
      <a:lvl1pPr marL="227013" indent="-227013" algn="l" rtl="0" eaLnBrk="1" fontAlgn="base" hangingPunct="1">
        <a:spcBef>
          <a:spcPts val="800"/>
        </a:spcBef>
        <a:spcAft>
          <a:spcPct val="0"/>
        </a:spcAft>
        <a:buChar char="•"/>
        <a:defRPr sz="2000">
          <a:solidFill>
            <a:schemeClr val="tx1"/>
          </a:solidFill>
          <a:latin typeface="+mn-lt"/>
          <a:ea typeface="+mn-ea"/>
          <a:cs typeface="+mn-cs"/>
        </a:defRPr>
      </a:lvl1pPr>
      <a:lvl2pPr marL="574675" indent="-233363" algn="l" rtl="0" eaLnBrk="1" fontAlgn="base" hangingPunct="1">
        <a:spcBef>
          <a:spcPct val="20000"/>
        </a:spcBef>
        <a:spcAft>
          <a:spcPct val="0"/>
        </a:spcAft>
        <a:buChar char="–"/>
        <a:defRPr>
          <a:solidFill>
            <a:schemeClr val="tx1"/>
          </a:solidFill>
          <a:latin typeface="+mn-lt"/>
        </a:defRPr>
      </a:lvl2pPr>
      <a:lvl3pPr marL="854075" indent="-165100" algn="l" rtl="0" eaLnBrk="1" fontAlgn="base" hangingPunct="1">
        <a:spcBef>
          <a:spcPct val="15000"/>
        </a:spcBef>
        <a:spcAft>
          <a:spcPct val="0"/>
        </a:spcAft>
        <a:buChar char="•"/>
        <a:defRPr>
          <a:solidFill>
            <a:schemeClr val="tx1"/>
          </a:solidFill>
          <a:latin typeface="+mn-lt"/>
        </a:defRPr>
      </a:lvl3pPr>
      <a:lvl4pPr marL="1201738" indent="-233363" algn="l" rtl="0" eaLnBrk="1" fontAlgn="base" hangingPunct="1">
        <a:spcBef>
          <a:spcPct val="5000"/>
        </a:spcBef>
        <a:spcAft>
          <a:spcPct val="0"/>
        </a:spcAft>
        <a:buChar char="–"/>
        <a:defRPr>
          <a:solidFill>
            <a:schemeClr val="tx1"/>
          </a:solidFill>
          <a:latin typeface="+mn-lt"/>
        </a:defRPr>
      </a:lvl4pPr>
      <a:lvl5pPr marL="1489075" indent="-173038" algn="l" rtl="0" eaLnBrk="1" fontAlgn="base" hangingPunct="1">
        <a:spcBef>
          <a:spcPct val="0"/>
        </a:spcBef>
        <a:spcAft>
          <a:spcPct val="0"/>
        </a:spcAft>
        <a:buChar char="»"/>
        <a:defRPr>
          <a:solidFill>
            <a:schemeClr val="tx1"/>
          </a:solidFill>
          <a:latin typeface="+mn-lt"/>
        </a:defRPr>
      </a:lvl5pPr>
      <a:lvl6pPr marL="1946275" indent="-173038" algn="l" rtl="0" eaLnBrk="1" fontAlgn="base" hangingPunct="1">
        <a:spcBef>
          <a:spcPct val="0"/>
        </a:spcBef>
        <a:spcAft>
          <a:spcPct val="0"/>
        </a:spcAft>
        <a:buChar char="»"/>
        <a:defRPr sz="1600">
          <a:solidFill>
            <a:schemeClr val="tx1"/>
          </a:solidFill>
          <a:latin typeface="+mn-lt"/>
        </a:defRPr>
      </a:lvl6pPr>
      <a:lvl7pPr marL="2403475" indent="-173038" algn="l" rtl="0" eaLnBrk="1" fontAlgn="base" hangingPunct="1">
        <a:spcBef>
          <a:spcPct val="0"/>
        </a:spcBef>
        <a:spcAft>
          <a:spcPct val="0"/>
        </a:spcAft>
        <a:buChar char="»"/>
        <a:defRPr sz="1600">
          <a:solidFill>
            <a:schemeClr val="tx1"/>
          </a:solidFill>
          <a:latin typeface="+mn-lt"/>
        </a:defRPr>
      </a:lvl7pPr>
      <a:lvl8pPr marL="2860675" indent="-173038" algn="l" rtl="0" eaLnBrk="1" fontAlgn="base" hangingPunct="1">
        <a:spcBef>
          <a:spcPct val="0"/>
        </a:spcBef>
        <a:spcAft>
          <a:spcPct val="0"/>
        </a:spcAft>
        <a:buChar char="»"/>
        <a:defRPr sz="1600">
          <a:solidFill>
            <a:schemeClr val="tx1"/>
          </a:solidFill>
          <a:latin typeface="+mn-lt"/>
        </a:defRPr>
      </a:lvl8pPr>
      <a:lvl9pPr marL="3317875" indent="-173038" algn="l" rtl="0" eaLnBrk="1" fontAlgn="base" hangingPunct="1">
        <a:spcBef>
          <a:spcPct val="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23.png"/><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5.xml"/><Relationship Id="rId4" Type="http://schemas.openxmlformats.org/officeDocument/2006/relationships/image" Target="../media/image31.png"/></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 Id="rId4" Type="http://schemas.openxmlformats.org/officeDocument/2006/relationships/image" Target="../media/image3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35.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2900" y="2426589"/>
            <a:ext cx="8458200" cy="1102520"/>
          </a:xfrm>
        </p:spPr>
        <p:txBody>
          <a:bodyPr/>
          <a:lstStyle/>
          <a:p>
            <a:r>
              <a:rPr lang="en-US" sz="2800" dirty="0" smtClean="0">
                <a:solidFill>
                  <a:schemeClr val="tx1"/>
                </a:solidFill>
              </a:rPr>
              <a:t>From start to finish: </a:t>
            </a:r>
            <a:br>
              <a:rPr lang="en-US" sz="2800" dirty="0" smtClean="0">
                <a:solidFill>
                  <a:schemeClr val="tx1"/>
                </a:solidFill>
              </a:rPr>
            </a:br>
            <a:r>
              <a:rPr lang="en-US" sz="2800" dirty="0" smtClean="0">
                <a:solidFill>
                  <a:schemeClr val="tx1"/>
                </a:solidFill>
              </a:rPr>
              <a:t>A product development roadmap for </a:t>
            </a:r>
            <a:r>
              <a:rPr lang="en-US" sz="2800" dirty="0" err="1" smtClean="0">
                <a:solidFill>
                  <a:schemeClr val="tx1"/>
                </a:solidFill>
              </a:rPr>
              <a:t>Sitara</a:t>
            </a:r>
            <a:r>
              <a:rPr lang="en-US" sz="2800" dirty="0" smtClean="0">
                <a:solidFill>
                  <a:schemeClr val="tx1"/>
                </a:solidFill>
              </a:rPr>
              <a:t>™ processors</a:t>
            </a:r>
            <a:endParaRPr lang="en-US" sz="2800" dirty="0">
              <a:solidFill>
                <a:schemeClr val="tx1"/>
              </a:solidFill>
            </a:endParaRPr>
          </a:p>
        </p:txBody>
      </p:sp>
      <p:sp>
        <p:nvSpPr>
          <p:cNvPr id="3" name="Subtitle 2"/>
          <p:cNvSpPr>
            <a:spLocks noGrp="1"/>
          </p:cNvSpPr>
          <p:nvPr>
            <p:ph type="subTitle" idx="1"/>
          </p:nvPr>
        </p:nvSpPr>
        <p:spPr>
          <a:xfrm>
            <a:off x="342900" y="3581876"/>
            <a:ext cx="8458200" cy="1114425"/>
          </a:xfrm>
        </p:spPr>
        <p:txBody>
          <a:bodyPr/>
          <a:lstStyle/>
          <a:p>
            <a:r>
              <a:rPr lang="en-US" sz="1400" dirty="0" smtClean="0"/>
              <a:t>Schuyler Patton</a:t>
            </a:r>
            <a:endParaRPr lang="en-US" sz="1400" dirty="0" smtClean="0"/>
          </a:p>
          <a:p>
            <a:r>
              <a:rPr lang="en-US" sz="1400" dirty="0" err="1" smtClean="0"/>
              <a:t>Sitara</a:t>
            </a:r>
            <a:r>
              <a:rPr lang="en-US" sz="1400" dirty="0" smtClean="0"/>
              <a:t> Processors</a:t>
            </a:r>
            <a:endParaRPr lang="en-US" sz="1400" dirty="0"/>
          </a:p>
        </p:txBody>
      </p:sp>
    </p:spTree>
    <p:extLst>
      <p:ext uri="{BB962C8B-B14F-4D97-AF65-F5344CB8AC3E}">
        <p14:creationId xmlns:p14="http://schemas.microsoft.com/office/powerpoint/2010/main" val="40562499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FE07A8A-C057-484F-96D8-0DFDC6171DDE}"/>
              </a:ext>
            </a:extLst>
          </p:cNvPr>
          <p:cNvSpPr>
            <a:spLocks noGrp="1"/>
          </p:cNvSpPr>
          <p:nvPr>
            <p:ph type="title"/>
          </p:nvPr>
        </p:nvSpPr>
        <p:spPr/>
        <p:txBody>
          <a:bodyPr/>
          <a:lstStyle/>
          <a:p>
            <a:r>
              <a:rPr lang="en-US" dirty="0"/>
              <a:t>Processor Evaluation -  SYSCONFIG Tool</a:t>
            </a:r>
          </a:p>
        </p:txBody>
      </p:sp>
      <p:sp>
        <p:nvSpPr>
          <p:cNvPr id="4" name="Slide Number Placeholder 3">
            <a:extLst>
              <a:ext uri="{FF2B5EF4-FFF2-40B4-BE49-F238E27FC236}">
                <a16:creationId xmlns:a16="http://schemas.microsoft.com/office/drawing/2014/main" xmlns="" id="{0567DB65-31E3-4CCC-974E-A8A10D4B4E03}"/>
              </a:ext>
            </a:extLst>
          </p:cNvPr>
          <p:cNvSpPr>
            <a:spLocks noGrp="1"/>
          </p:cNvSpPr>
          <p:nvPr>
            <p:ph type="sldNum" sz="quarter" idx="10"/>
          </p:nvPr>
        </p:nvSpPr>
        <p:spPr/>
        <p:txBody>
          <a:bodyPr/>
          <a:lstStyle/>
          <a:p>
            <a:pPr>
              <a:defRPr/>
            </a:pPr>
            <a:fld id="{2B97888F-6AF7-4263-B69D-592D8C33BAC7}" type="slidenum">
              <a:rPr lang="en-US" smtClean="0"/>
              <a:pPr>
                <a:defRPr/>
              </a:pPr>
              <a:t>10</a:t>
            </a:fld>
            <a:endParaRPr lang="en-US"/>
          </a:p>
        </p:txBody>
      </p:sp>
      <p:pic>
        <p:nvPicPr>
          <p:cNvPr id="14" name="Picture 13">
            <a:extLst>
              <a:ext uri="{FF2B5EF4-FFF2-40B4-BE49-F238E27FC236}">
                <a16:creationId xmlns:a16="http://schemas.microsoft.com/office/drawing/2014/main" xmlns="" id="{301D8D38-9D06-4732-8F89-15F33567A02A}"/>
              </a:ext>
            </a:extLst>
          </p:cNvPr>
          <p:cNvPicPr>
            <a:picLocks noChangeAspect="1"/>
          </p:cNvPicPr>
          <p:nvPr/>
        </p:nvPicPr>
        <p:blipFill>
          <a:blip r:embed="rId2"/>
          <a:stretch>
            <a:fillRect/>
          </a:stretch>
        </p:blipFill>
        <p:spPr>
          <a:xfrm>
            <a:off x="231776" y="629199"/>
            <a:ext cx="4860782" cy="3908273"/>
          </a:xfrm>
          <a:prstGeom prst="rect">
            <a:avLst/>
          </a:prstGeom>
          <a:ln w="12700">
            <a:solidFill>
              <a:schemeClr val="tx1">
                <a:lumMod val="95000"/>
                <a:lumOff val="5000"/>
              </a:schemeClr>
            </a:solidFill>
          </a:ln>
        </p:spPr>
      </p:pic>
      <p:sp>
        <p:nvSpPr>
          <p:cNvPr id="8" name="Content Placeholder 2">
            <a:extLst>
              <a:ext uri="{FF2B5EF4-FFF2-40B4-BE49-F238E27FC236}">
                <a16:creationId xmlns:a16="http://schemas.microsoft.com/office/drawing/2014/main" xmlns="" id="{4DDA5402-7B05-4EB1-9D95-BCE8F09D5083}"/>
              </a:ext>
            </a:extLst>
          </p:cNvPr>
          <p:cNvSpPr>
            <a:spLocks noGrp="1"/>
          </p:cNvSpPr>
          <p:nvPr>
            <p:ph idx="1"/>
          </p:nvPr>
        </p:nvSpPr>
        <p:spPr>
          <a:xfrm>
            <a:off x="5103692" y="786357"/>
            <a:ext cx="3672008" cy="3709449"/>
          </a:xfrm>
        </p:spPr>
        <p:txBody>
          <a:bodyPr/>
          <a:lstStyle/>
          <a:p>
            <a:r>
              <a:rPr lang="en-US" dirty="0"/>
              <a:t>Software tool that provides a Graphical User Interface for configuring pin multiplexing settings, resolving conflicts </a:t>
            </a:r>
          </a:p>
          <a:p>
            <a:r>
              <a:rPr lang="en-US" dirty="0"/>
              <a:t>Perform “what-if” on possible pin mux configurations for a particular application</a:t>
            </a:r>
          </a:p>
          <a:p>
            <a:endParaRPr lang="en-US" dirty="0"/>
          </a:p>
        </p:txBody>
      </p:sp>
    </p:spTree>
    <p:extLst>
      <p:ext uri="{BB962C8B-B14F-4D97-AF65-F5344CB8AC3E}">
        <p14:creationId xmlns:p14="http://schemas.microsoft.com/office/powerpoint/2010/main" val="35603352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94C2DF4-EC1C-40FA-832B-409076B96A06}"/>
              </a:ext>
            </a:extLst>
          </p:cNvPr>
          <p:cNvSpPr>
            <a:spLocks noGrp="1"/>
          </p:cNvSpPr>
          <p:nvPr>
            <p:ph type="title"/>
          </p:nvPr>
        </p:nvSpPr>
        <p:spPr/>
        <p:txBody>
          <a:bodyPr/>
          <a:lstStyle/>
          <a:p>
            <a:r>
              <a:rPr lang="en-US" dirty="0"/>
              <a:t>Processor Evaluation -  TI Reference Designs</a:t>
            </a:r>
          </a:p>
        </p:txBody>
      </p:sp>
      <p:sp>
        <p:nvSpPr>
          <p:cNvPr id="3" name="Content Placeholder 2">
            <a:extLst>
              <a:ext uri="{FF2B5EF4-FFF2-40B4-BE49-F238E27FC236}">
                <a16:creationId xmlns:a16="http://schemas.microsoft.com/office/drawing/2014/main" xmlns="" id="{1DF7A45F-72A9-4C12-B4EF-1C7168AA18CD}"/>
              </a:ext>
            </a:extLst>
          </p:cNvPr>
          <p:cNvSpPr>
            <a:spLocks noGrp="1"/>
          </p:cNvSpPr>
          <p:nvPr>
            <p:ph idx="1"/>
          </p:nvPr>
        </p:nvSpPr>
        <p:spPr>
          <a:xfrm>
            <a:off x="4954772" y="786357"/>
            <a:ext cx="3846331" cy="3709449"/>
          </a:xfrm>
        </p:spPr>
        <p:txBody>
          <a:bodyPr/>
          <a:lstStyle/>
          <a:p>
            <a:r>
              <a:rPr lang="en-US" dirty="0"/>
              <a:t>Leverage TI technology to solve your system-level challenges</a:t>
            </a:r>
          </a:p>
          <a:p>
            <a:r>
              <a:rPr lang="en-US" dirty="0"/>
              <a:t>Some designs use TI Evaluation Modules</a:t>
            </a:r>
          </a:p>
          <a:p>
            <a:r>
              <a:rPr lang="en-US" dirty="0"/>
              <a:t>Schematics and other documentation provided such as PCB layouts, Bill of Materials (BOM) and User Guide</a:t>
            </a:r>
          </a:p>
        </p:txBody>
      </p:sp>
      <p:sp>
        <p:nvSpPr>
          <p:cNvPr id="4" name="Slide Number Placeholder 3">
            <a:extLst>
              <a:ext uri="{FF2B5EF4-FFF2-40B4-BE49-F238E27FC236}">
                <a16:creationId xmlns:a16="http://schemas.microsoft.com/office/drawing/2014/main" xmlns="" id="{A6B42D24-6B11-4ECD-9EC7-0B5377F7D80C}"/>
              </a:ext>
            </a:extLst>
          </p:cNvPr>
          <p:cNvSpPr>
            <a:spLocks noGrp="1"/>
          </p:cNvSpPr>
          <p:nvPr>
            <p:ph type="sldNum" sz="quarter" idx="10"/>
          </p:nvPr>
        </p:nvSpPr>
        <p:spPr/>
        <p:txBody>
          <a:bodyPr/>
          <a:lstStyle/>
          <a:p>
            <a:pPr>
              <a:defRPr/>
            </a:pPr>
            <a:fld id="{2B97888F-6AF7-4263-B69D-592D8C33BAC7}" type="slidenum">
              <a:rPr lang="en-US" smtClean="0"/>
              <a:pPr>
                <a:defRPr/>
              </a:pPr>
              <a:t>11</a:t>
            </a:fld>
            <a:endParaRPr lang="en-US"/>
          </a:p>
        </p:txBody>
      </p:sp>
      <p:pic>
        <p:nvPicPr>
          <p:cNvPr id="5" name="Picture 4">
            <a:extLst>
              <a:ext uri="{FF2B5EF4-FFF2-40B4-BE49-F238E27FC236}">
                <a16:creationId xmlns:a16="http://schemas.microsoft.com/office/drawing/2014/main" xmlns="" id="{63631027-24CD-4BA5-B58B-F62ED15326A8}"/>
              </a:ext>
            </a:extLst>
          </p:cNvPr>
          <p:cNvPicPr>
            <a:picLocks noChangeAspect="1"/>
          </p:cNvPicPr>
          <p:nvPr/>
        </p:nvPicPr>
        <p:blipFill>
          <a:blip r:embed="rId2"/>
          <a:stretch>
            <a:fillRect/>
          </a:stretch>
        </p:blipFill>
        <p:spPr>
          <a:xfrm>
            <a:off x="114817" y="786357"/>
            <a:ext cx="4838255" cy="3115792"/>
          </a:xfrm>
          <a:prstGeom prst="rect">
            <a:avLst/>
          </a:prstGeom>
        </p:spPr>
      </p:pic>
    </p:spTree>
    <p:extLst>
      <p:ext uri="{BB962C8B-B14F-4D97-AF65-F5344CB8AC3E}">
        <p14:creationId xmlns:p14="http://schemas.microsoft.com/office/powerpoint/2010/main" val="1421854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AEC8AE9-7F8F-4015-985A-20278E0021BA}"/>
              </a:ext>
            </a:extLst>
          </p:cNvPr>
          <p:cNvSpPr>
            <a:spLocks noGrp="1"/>
          </p:cNvSpPr>
          <p:nvPr>
            <p:ph type="title"/>
          </p:nvPr>
        </p:nvSpPr>
        <p:spPr/>
        <p:txBody>
          <a:bodyPr/>
          <a:lstStyle/>
          <a:p>
            <a:r>
              <a:rPr lang="en-US" dirty="0"/>
              <a:t>Product Timeline - Evaluation</a:t>
            </a:r>
          </a:p>
        </p:txBody>
      </p:sp>
      <p:sp>
        <p:nvSpPr>
          <p:cNvPr id="4" name="Slide Number Placeholder 3">
            <a:extLst>
              <a:ext uri="{FF2B5EF4-FFF2-40B4-BE49-F238E27FC236}">
                <a16:creationId xmlns:a16="http://schemas.microsoft.com/office/drawing/2014/main" xmlns="" id="{D0A09EA8-3BAD-4AAE-A57A-9AD6AF1F9C8B}"/>
              </a:ext>
            </a:extLst>
          </p:cNvPr>
          <p:cNvSpPr>
            <a:spLocks noGrp="1"/>
          </p:cNvSpPr>
          <p:nvPr>
            <p:ph type="sldNum" sz="quarter" idx="10"/>
          </p:nvPr>
        </p:nvSpPr>
        <p:spPr/>
        <p:txBody>
          <a:bodyPr/>
          <a:lstStyle/>
          <a:p>
            <a:pPr>
              <a:defRPr/>
            </a:pPr>
            <a:fld id="{2B97888F-6AF7-4263-B69D-592D8C33BAC7}" type="slidenum">
              <a:rPr lang="en-US" smtClean="0"/>
              <a:pPr>
                <a:defRPr/>
              </a:pPr>
              <a:t>12</a:t>
            </a:fld>
            <a:endParaRPr lang="en-US"/>
          </a:p>
        </p:txBody>
      </p:sp>
      <p:pic>
        <p:nvPicPr>
          <p:cNvPr id="5" name="Picture 4">
            <a:extLst>
              <a:ext uri="{FF2B5EF4-FFF2-40B4-BE49-F238E27FC236}">
                <a16:creationId xmlns:a16="http://schemas.microsoft.com/office/drawing/2014/main" xmlns="" id="{00C29CD5-6056-4DE3-AC14-299BB23F6FDE}"/>
              </a:ext>
            </a:extLst>
          </p:cNvPr>
          <p:cNvPicPr>
            <a:picLocks noChangeAspect="1"/>
          </p:cNvPicPr>
          <p:nvPr/>
        </p:nvPicPr>
        <p:blipFill>
          <a:blip r:embed="rId2"/>
          <a:stretch>
            <a:fillRect/>
          </a:stretch>
        </p:blipFill>
        <p:spPr>
          <a:xfrm>
            <a:off x="17815" y="618061"/>
            <a:ext cx="2218055" cy="1425892"/>
          </a:xfrm>
          <a:prstGeom prst="rect">
            <a:avLst/>
          </a:prstGeom>
        </p:spPr>
      </p:pic>
      <p:pic>
        <p:nvPicPr>
          <p:cNvPr id="7" name="Picture 6">
            <a:extLst>
              <a:ext uri="{FF2B5EF4-FFF2-40B4-BE49-F238E27FC236}">
                <a16:creationId xmlns:a16="http://schemas.microsoft.com/office/drawing/2014/main" xmlns="" id="{DF9E045B-FCE5-43D0-B5E8-882A0CDA7325}"/>
              </a:ext>
            </a:extLst>
          </p:cNvPr>
          <p:cNvPicPr>
            <a:picLocks noChangeAspect="1"/>
          </p:cNvPicPr>
          <p:nvPr/>
        </p:nvPicPr>
        <p:blipFill>
          <a:blip r:embed="rId3"/>
          <a:stretch>
            <a:fillRect/>
          </a:stretch>
        </p:blipFill>
        <p:spPr>
          <a:xfrm>
            <a:off x="20480" y="2272048"/>
            <a:ext cx="2950197" cy="2430963"/>
          </a:xfrm>
          <a:prstGeom prst="rect">
            <a:avLst/>
          </a:prstGeom>
        </p:spPr>
      </p:pic>
      <p:pic>
        <p:nvPicPr>
          <p:cNvPr id="6" name="Picture 5">
            <a:extLst>
              <a:ext uri="{FF2B5EF4-FFF2-40B4-BE49-F238E27FC236}">
                <a16:creationId xmlns:a16="http://schemas.microsoft.com/office/drawing/2014/main" xmlns="" id="{3C0BE7DA-06CB-410C-A553-8657DFD1AF58}"/>
              </a:ext>
            </a:extLst>
          </p:cNvPr>
          <p:cNvPicPr>
            <a:picLocks noChangeAspect="1"/>
          </p:cNvPicPr>
          <p:nvPr/>
        </p:nvPicPr>
        <p:blipFill>
          <a:blip r:embed="rId4"/>
          <a:stretch>
            <a:fillRect/>
          </a:stretch>
        </p:blipFill>
        <p:spPr>
          <a:xfrm>
            <a:off x="2441318" y="1323308"/>
            <a:ext cx="2179684" cy="1656560"/>
          </a:xfrm>
          <a:prstGeom prst="rect">
            <a:avLst/>
          </a:prstGeom>
        </p:spPr>
      </p:pic>
      <p:pic>
        <p:nvPicPr>
          <p:cNvPr id="8" name="Picture 7">
            <a:extLst>
              <a:ext uri="{FF2B5EF4-FFF2-40B4-BE49-F238E27FC236}">
                <a16:creationId xmlns:a16="http://schemas.microsoft.com/office/drawing/2014/main" xmlns="" id="{A5DEF830-D417-4C28-8015-7AF9C85A669E}"/>
              </a:ext>
            </a:extLst>
          </p:cNvPr>
          <p:cNvPicPr>
            <a:picLocks noChangeAspect="1"/>
          </p:cNvPicPr>
          <p:nvPr/>
        </p:nvPicPr>
        <p:blipFill>
          <a:blip r:embed="rId5"/>
          <a:stretch>
            <a:fillRect/>
          </a:stretch>
        </p:blipFill>
        <p:spPr>
          <a:xfrm>
            <a:off x="5035307" y="1451155"/>
            <a:ext cx="4013066" cy="3057426"/>
          </a:xfrm>
          <a:prstGeom prst="rect">
            <a:avLst/>
          </a:prstGeom>
          <a:ln w="12700">
            <a:solidFill>
              <a:schemeClr val="tx1"/>
            </a:solidFill>
          </a:ln>
        </p:spPr>
      </p:pic>
      <p:sp>
        <p:nvSpPr>
          <p:cNvPr id="3" name="TextBox 2">
            <a:extLst>
              <a:ext uri="{FF2B5EF4-FFF2-40B4-BE49-F238E27FC236}">
                <a16:creationId xmlns:a16="http://schemas.microsoft.com/office/drawing/2014/main" xmlns="" id="{C067A26D-6B55-47E5-80B4-E27FA0975655}"/>
              </a:ext>
            </a:extLst>
          </p:cNvPr>
          <p:cNvSpPr txBox="1"/>
          <p:nvPr/>
        </p:nvSpPr>
        <p:spPr>
          <a:xfrm>
            <a:off x="3847257" y="651299"/>
            <a:ext cx="4013067" cy="738664"/>
          </a:xfrm>
          <a:prstGeom prst="rect">
            <a:avLst/>
          </a:prstGeom>
          <a:noFill/>
        </p:spPr>
        <p:txBody>
          <a:bodyPr wrap="square" rtlCol="0">
            <a:spAutoFit/>
          </a:bodyPr>
          <a:lstStyle/>
          <a:p>
            <a:r>
              <a:rPr lang="en-US" sz="1400" b="1" dirty="0"/>
              <a:t>Use TI Processor SDKs to run demos as well as build experimental applications on TI Evaluation Modules </a:t>
            </a:r>
          </a:p>
        </p:txBody>
      </p:sp>
    </p:spTree>
    <p:extLst>
      <p:ext uri="{BB962C8B-B14F-4D97-AF65-F5344CB8AC3E}">
        <p14:creationId xmlns:p14="http://schemas.microsoft.com/office/powerpoint/2010/main" val="133904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500"/>
                                  </p:stCondLst>
                                  <p:childTnLst>
                                    <p:set>
                                      <p:cBhvr>
                                        <p:cTn id="9" dur="1" fill="hold">
                                          <p:stCondLst>
                                            <p:cond delay="0"/>
                                          </p:stCondLst>
                                        </p:cTn>
                                        <p:tgtEl>
                                          <p:spTgt spid="6"/>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nodeType="afterEffect">
                                  <p:stCondLst>
                                    <p:cond delay="50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5600601-6E63-495F-8D4B-4B7D7AF81828}"/>
              </a:ext>
            </a:extLst>
          </p:cNvPr>
          <p:cNvSpPr>
            <a:spLocks noGrp="1"/>
          </p:cNvSpPr>
          <p:nvPr>
            <p:ph type="title"/>
          </p:nvPr>
        </p:nvSpPr>
        <p:spPr/>
        <p:txBody>
          <a:bodyPr/>
          <a:lstStyle/>
          <a:p>
            <a:r>
              <a:rPr lang="en-US" dirty="0"/>
              <a:t>Product Evaluation Summary</a:t>
            </a:r>
          </a:p>
        </p:txBody>
      </p:sp>
      <p:sp>
        <p:nvSpPr>
          <p:cNvPr id="3" name="Content Placeholder 2">
            <a:extLst>
              <a:ext uri="{FF2B5EF4-FFF2-40B4-BE49-F238E27FC236}">
                <a16:creationId xmlns:a16="http://schemas.microsoft.com/office/drawing/2014/main" xmlns="" id="{A34016D0-DDCD-4D0C-933E-21BAFB23F36D}"/>
              </a:ext>
            </a:extLst>
          </p:cNvPr>
          <p:cNvSpPr>
            <a:spLocks noGrp="1"/>
          </p:cNvSpPr>
          <p:nvPr>
            <p:ph idx="1"/>
          </p:nvPr>
        </p:nvSpPr>
        <p:spPr/>
        <p:txBody>
          <a:bodyPr/>
          <a:lstStyle/>
          <a:p>
            <a:r>
              <a:rPr lang="en-US" dirty="0"/>
              <a:t>Use the Datasheet and The Technical Reference Manual to determine processor compatibility</a:t>
            </a:r>
          </a:p>
          <a:p>
            <a:r>
              <a:rPr lang="en-US" dirty="0"/>
              <a:t>Review the available Application Notes, Whitepapers and other technical documentation available on ti.com</a:t>
            </a:r>
          </a:p>
          <a:p>
            <a:r>
              <a:rPr lang="en-US" dirty="0"/>
              <a:t>Use the SYSCONFIG tool to evaluate possible pin mux outputs to determine “what if” processor configurations</a:t>
            </a:r>
          </a:p>
          <a:p>
            <a:r>
              <a:rPr lang="en-US" dirty="0"/>
              <a:t>Review TI Reference Designs for design elements to be used in a new product</a:t>
            </a:r>
          </a:p>
          <a:p>
            <a:r>
              <a:rPr lang="en-US" dirty="0"/>
              <a:t>Experiment with TI Evaluation Modules and the RTOS and Linux Software Development Kits to evaluate processor capabilities</a:t>
            </a:r>
          </a:p>
        </p:txBody>
      </p:sp>
      <p:sp>
        <p:nvSpPr>
          <p:cNvPr id="4" name="Slide Number Placeholder 3">
            <a:extLst>
              <a:ext uri="{FF2B5EF4-FFF2-40B4-BE49-F238E27FC236}">
                <a16:creationId xmlns:a16="http://schemas.microsoft.com/office/drawing/2014/main" xmlns="" id="{BF0F3093-A8DE-4236-A011-8BC2548C4798}"/>
              </a:ext>
            </a:extLst>
          </p:cNvPr>
          <p:cNvSpPr>
            <a:spLocks noGrp="1"/>
          </p:cNvSpPr>
          <p:nvPr>
            <p:ph type="sldNum" sz="quarter" idx="10"/>
          </p:nvPr>
        </p:nvSpPr>
        <p:spPr/>
        <p:txBody>
          <a:bodyPr/>
          <a:lstStyle/>
          <a:p>
            <a:pPr>
              <a:defRPr/>
            </a:pPr>
            <a:fld id="{2B97888F-6AF7-4263-B69D-592D8C33BAC7}" type="slidenum">
              <a:rPr lang="en-US" smtClean="0"/>
              <a:pPr>
                <a:defRPr/>
              </a:pPr>
              <a:t>13</a:t>
            </a:fld>
            <a:endParaRPr lang="en-US"/>
          </a:p>
        </p:txBody>
      </p:sp>
    </p:spTree>
    <p:extLst>
      <p:ext uri="{BB962C8B-B14F-4D97-AF65-F5344CB8AC3E}">
        <p14:creationId xmlns:p14="http://schemas.microsoft.com/office/powerpoint/2010/main" val="11973553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p:txBody>
          <a:bodyPr/>
          <a:lstStyle/>
          <a:p>
            <a:pPr eaLnBrk="1" hangingPunct="1"/>
            <a:r>
              <a:rPr lang="en-US" dirty="0"/>
              <a:t>Board Development</a:t>
            </a:r>
          </a:p>
        </p:txBody>
      </p:sp>
      <p:sp>
        <p:nvSpPr>
          <p:cNvPr id="8196" name="Slide Number Placeholder 3"/>
          <p:cNvSpPr>
            <a:spLocks noGrp="1"/>
          </p:cNvSpPr>
          <p:nvPr>
            <p:ph type="sldNum" sz="quarter" idx="10"/>
          </p:nvPr>
        </p:nvSpPr>
        <p:spPr>
          <a:noFill/>
        </p:spPr>
        <p:txBody>
          <a:bodyPr/>
          <a:lstStyle/>
          <a:p>
            <a:fld id="{C7215F0D-92E5-4128-9B70-CC7518499649}" type="slidenum">
              <a:rPr lang="en-US" smtClean="0"/>
              <a:pPr/>
              <a:t>14</a:t>
            </a:fld>
            <a:endParaRPr lang="en-US"/>
          </a:p>
        </p:txBody>
      </p:sp>
    </p:spTree>
    <p:extLst>
      <p:ext uri="{BB962C8B-B14F-4D97-AF65-F5344CB8AC3E}">
        <p14:creationId xmlns:p14="http://schemas.microsoft.com/office/powerpoint/2010/main" val="8903740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Connector 43"/>
          <p:cNvCxnSpPr/>
          <p:nvPr/>
        </p:nvCxnSpPr>
        <p:spPr>
          <a:xfrm>
            <a:off x="7325307" y="4348119"/>
            <a:ext cx="0" cy="262617"/>
          </a:xfrm>
          <a:prstGeom prst="line">
            <a:avLst/>
          </a:prstGeom>
          <a:ln w="31750">
            <a:solidFill>
              <a:schemeClr val="tx1">
                <a:alpha val="90000"/>
              </a:schemeClr>
            </a:solidFill>
            <a:headEnd type="stealth"/>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Product Timeline – Board Development</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15</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15</a:t>
            </a:fld>
            <a:endParaRPr lang="en-US">
              <a:solidFill>
                <a:srgbClr val="000000"/>
              </a:solidFill>
            </a:endParaRPr>
          </a:p>
        </p:txBody>
      </p:sp>
      <p:sp>
        <p:nvSpPr>
          <p:cNvPr id="6" name="TextBox 5"/>
          <p:cNvSpPr txBox="1"/>
          <p:nvPr/>
        </p:nvSpPr>
        <p:spPr>
          <a:xfrm>
            <a:off x="11086" y="2826290"/>
            <a:ext cx="1986441" cy="307777"/>
          </a:xfrm>
          <a:prstGeom prst="rect">
            <a:avLst/>
          </a:prstGeom>
          <a:noFill/>
        </p:spPr>
        <p:txBody>
          <a:bodyPr wrap="none" rtlCol="0">
            <a:spAutoFit/>
          </a:bodyPr>
          <a:lstStyle/>
          <a:p>
            <a:r>
              <a:rPr lang="en-US" sz="1400" b="1" dirty="0"/>
              <a:t>HW Platform Options</a:t>
            </a:r>
          </a:p>
        </p:txBody>
      </p:sp>
      <p:sp>
        <p:nvSpPr>
          <p:cNvPr id="7" name="Right Arrow 6"/>
          <p:cNvSpPr/>
          <p:nvPr/>
        </p:nvSpPr>
        <p:spPr>
          <a:xfrm>
            <a:off x="62529" y="3948784"/>
            <a:ext cx="8970859" cy="426946"/>
          </a:xfrm>
          <a:prstGeom prst="rightArrow">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Timeline</a:t>
            </a:r>
            <a:r>
              <a:rPr lang="en-US" b="1" dirty="0"/>
              <a:t> </a:t>
            </a:r>
          </a:p>
        </p:txBody>
      </p:sp>
      <p:sp>
        <p:nvSpPr>
          <p:cNvPr id="8" name="TextBox 7"/>
          <p:cNvSpPr txBox="1"/>
          <p:nvPr/>
        </p:nvSpPr>
        <p:spPr>
          <a:xfrm>
            <a:off x="5890850" y="4348119"/>
            <a:ext cx="1391728" cy="307777"/>
          </a:xfrm>
          <a:prstGeom prst="rect">
            <a:avLst/>
          </a:prstGeom>
          <a:noFill/>
        </p:spPr>
        <p:txBody>
          <a:bodyPr wrap="none" rtlCol="0">
            <a:spAutoFit/>
          </a:bodyPr>
          <a:lstStyle/>
          <a:p>
            <a:pPr algn="r"/>
            <a:r>
              <a:rPr lang="en-US" sz="1400" b="1" dirty="0"/>
              <a:t>t = Production</a:t>
            </a:r>
          </a:p>
        </p:txBody>
      </p:sp>
      <p:cxnSp>
        <p:nvCxnSpPr>
          <p:cNvPr id="9" name="Straight Connector 8"/>
          <p:cNvCxnSpPr/>
          <p:nvPr/>
        </p:nvCxnSpPr>
        <p:spPr>
          <a:xfrm>
            <a:off x="71077" y="4348119"/>
            <a:ext cx="0" cy="262617"/>
          </a:xfrm>
          <a:prstGeom prst="line">
            <a:avLst/>
          </a:prstGeom>
          <a:ln w="31750">
            <a:solidFill>
              <a:schemeClr val="tx1">
                <a:alpha val="90000"/>
              </a:schemeClr>
            </a:solidFill>
            <a:headEnd type="stealt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1076" y="4348119"/>
            <a:ext cx="546945" cy="307777"/>
          </a:xfrm>
          <a:prstGeom prst="rect">
            <a:avLst/>
          </a:prstGeom>
          <a:noFill/>
        </p:spPr>
        <p:txBody>
          <a:bodyPr wrap="none" rtlCol="0">
            <a:spAutoFit/>
          </a:bodyPr>
          <a:lstStyle/>
          <a:p>
            <a:r>
              <a:rPr lang="en-US" sz="1400" b="1" dirty="0"/>
              <a:t>t = 0</a:t>
            </a:r>
          </a:p>
        </p:txBody>
      </p:sp>
      <p:sp>
        <p:nvSpPr>
          <p:cNvPr id="33" name="Rectangle 32"/>
          <p:cNvSpPr/>
          <p:nvPr/>
        </p:nvSpPr>
        <p:spPr>
          <a:xfrm>
            <a:off x="71076" y="3633500"/>
            <a:ext cx="8893613" cy="217283"/>
          </a:xfrm>
          <a:prstGeom prst="rect">
            <a:avLst/>
          </a:prstGeom>
          <a:solidFill>
            <a:srgbClr val="0070C0">
              <a:alpha val="75000"/>
            </a:srgb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TI EVM</a:t>
            </a:r>
          </a:p>
        </p:txBody>
      </p:sp>
      <p:cxnSp>
        <p:nvCxnSpPr>
          <p:cNvPr id="35" name="Straight Connector 34"/>
          <p:cNvCxnSpPr/>
          <p:nvPr/>
        </p:nvCxnSpPr>
        <p:spPr>
          <a:xfrm flipH="1">
            <a:off x="62529" y="2866778"/>
            <a:ext cx="8902161" cy="0"/>
          </a:xfrm>
          <a:prstGeom prst="line">
            <a:avLst/>
          </a:prstGeom>
          <a:ln w="31750">
            <a:solidFill>
              <a:schemeClr val="tx1">
                <a:alpha val="90000"/>
              </a:schemeClr>
            </a:solidFill>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108250" y="1006257"/>
            <a:ext cx="2964180" cy="217283"/>
          </a:xfrm>
          <a:prstGeom prst="rect">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Sitara Processor Evaluation</a:t>
            </a:r>
          </a:p>
        </p:txBody>
      </p:sp>
      <p:sp>
        <p:nvSpPr>
          <p:cNvPr id="40" name="Rectangle 39"/>
          <p:cNvSpPr/>
          <p:nvPr/>
        </p:nvSpPr>
        <p:spPr>
          <a:xfrm>
            <a:off x="3072430" y="1960559"/>
            <a:ext cx="4252877"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0070C0"/>
                </a:solidFill>
              </a:rPr>
              <a:t>Software Development</a:t>
            </a:r>
          </a:p>
        </p:txBody>
      </p:sp>
      <p:sp>
        <p:nvSpPr>
          <p:cNvPr id="53" name="Rectangle 52"/>
          <p:cNvSpPr/>
          <p:nvPr/>
        </p:nvSpPr>
        <p:spPr>
          <a:xfrm>
            <a:off x="3072430" y="1521338"/>
            <a:ext cx="2553307"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00B050"/>
                </a:solidFill>
              </a:rPr>
              <a:t>Board  Development</a:t>
            </a:r>
          </a:p>
        </p:txBody>
      </p:sp>
      <p:sp>
        <p:nvSpPr>
          <p:cNvPr id="23" name="Rectangle 22">
            <a:extLst>
              <a:ext uri="{FF2B5EF4-FFF2-40B4-BE49-F238E27FC236}">
                <a16:creationId xmlns:a16="http://schemas.microsoft.com/office/drawing/2014/main" xmlns="" id="{490C36BE-9C51-4D06-8CFC-112E9C616E7B}"/>
              </a:ext>
            </a:extLst>
          </p:cNvPr>
          <p:cNvSpPr/>
          <p:nvPr/>
        </p:nvSpPr>
        <p:spPr>
          <a:xfrm>
            <a:off x="4099560" y="3361141"/>
            <a:ext cx="4865130" cy="217283"/>
          </a:xfrm>
          <a:prstGeom prst="rect">
            <a:avLst/>
          </a:prstGeom>
          <a:solidFill>
            <a:srgbClr val="00B050">
              <a:alpha val="75000"/>
            </a:srgb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Custom (Product) Board</a:t>
            </a:r>
          </a:p>
        </p:txBody>
      </p:sp>
      <p:sp>
        <p:nvSpPr>
          <p:cNvPr id="24" name="Rectangle 23">
            <a:extLst>
              <a:ext uri="{FF2B5EF4-FFF2-40B4-BE49-F238E27FC236}">
                <a16:creationId xmlns:a16="http://schemas.microsoft.com/office/drawing/2014/main" xmlns="" id="{BEB0CE01-34B9-4D2E-8245-34BBB8373E3B}"/>
              </a:ext>
            </a:extLst>
          </p:cNvPr>
          <p:cNvSpPr/>
          <p:nvPr/>
        </p:nvSpPr>
        <p:spPr>
          <a:xfrm>
            <a:off x="6866220" y="2389060"/>
            <a:ext cx="2154994" cy="217283"/>
          </a:xfrm>
          <a:prstGeom prst="rect">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Product Lifecyle</a:t>
            </a:r>
          </a:p>
        </p:txBody>
      </p:sp>
    </p:spTree>
    <p:extLst>
      <p:ext uri="{BB962C8B-B14F-4D97-AF65-F5344CB8AC3E}">
        <p14:creationId xmlns:p14="http://schemas.microsoft.com/office/powerpoint/2010/main" val="11315814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xmlns="" id="{22DF7467-59A7-4A0A-9FE6-9CCA2DDA93BA}"/>
              </a:ext>
            </a:extLst>
          </p:cNvPr>
          <p:cNvSpPr/>
          <p:nvPr/>
        </p:nvSpPr>
        <p:spPr>
          <a:xfrm>
            <a:off x="5478365" y="4466084"/>
            <a:ext cx="1043876" cy="307777"/>
          </a:xfrm>
          <a:prstGeom prst="rect">
            <a:avLst/>
          </a:prstGeom>
        </p:spPr>
        <p:txBody>
          <a:bodyPr wrap="none">
            <a:spAutoFit/>
          </a:bodyPr>
          <a:lstStyle/>
          <a:p>
            <a:r>
              <a:rPr lang="en-US" sz="1400" b="1" dirty="0">
                <a:latin typeface="Arial" panose="020B0604020202020204" pitchFamily="34" charset="0"/>
              </a:rPr>
              <a:t>SPRABU5</a:t>
            </a:r>
            <a:endParaRPr lang="en-US" sz="1400" b="1" dirty="0"/>
          </a:p>
        </p:txBody>
      </p:sp>
      <p:sp>
        <p:nvSpPr>
          <p:cNvPr id="2" name="Title 1"/>
          <p:cNvSpPr>
            <a:spLocks noGrp="1"/>
          </p:cNvSpPr>
          <p:nvPr>
            <p:ph type="title"/>
          </p:nvPr>
        </p:nvSpPr>
        <p:spPr/>
        <p:txBody>
          <a:bodyPr/>
          <a:lstStyle/>
          <a:p>
            <a:r>
              <a:rPr lang="en-US" dirty="0"/>
              <a:t>Product Timeline – Board Development</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16</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16</a:t>
            </a:fld>
            <a:endParaRPr lang="en-US">
              <a:solidFill>
                <a:srgbClr val="000000"/>
              </a:solidFill>
            </a:endParaRPr>
          </a:p>
        </p:txBody>
      </p:sp>
      <p:pic>
        <p:nvPicPr>
          <p:cNvPr id="10" name="Picture 9">
            <a:extLst>
              <a:ext uri="{FF2B5EF4-FFF2-40B4-BE49-F238E27FC236}">
                <a16:creationId xmlns:a16="http://schemas.microsoft.com/office/drawing/2014/main" xmlns="" id="{AF5AC911-80BE-4E47-8E3D-C9995552E964}"/>
              </a:ext>
            </a:extLst>
          </p:cNvPr>
          <p:cNvPicPr>
            <a:picLocks noChangeAspect="1"/>
          </p:cNvPicPr>
          <p:nvPr/>
        </p:nvPicPr>
        <p:blipFill>
          <a:blip r:embed="rId3"/>
          <a:stretch>
            <a:fillRect/>
          </a:stretch>
        </p:blipFill>
        <p:spPr>
          <a:xfrm>
            <a:off x="5567603" y="544693"/>
            <a:ext cx="3033134" cy="3962031"/>
          </a:xfrm>
          <a:prstGeom prst="rect">
            <a:avLst/>
          </a:prstGeom>
          <a:ln>
            <a:solidFill>
              <a:schemeClr val="tx1"/>
            </a:solidFill>
          </a:ln>
        </p:spPr>
      </p:pic>
      <p:sp>
        <p:nvSpPr>
          <p:cNvPr id="9" name="Content Placeholder 2">
            <a:extLst>
              <a:ext uri="{FF2B5EF4-FFF2-40B4-BE49-F238E27FC236}">
                <a16:creationId xmlns:a16="http://schemas.microsoft.com/office/drawing/2014/main" xmlns="" id="{D9B1C05E-1494-4895-86C8-B952289360D3}"/>
              </a:ext>
            </a:extLst>
          </p:cNvPr>
          <p:cNvSpPr>
            <a:spLocks noGrp="1"/>
          </p:cNvSpPr>
          <p:nvPr>
            <p:ph idx="1"/>
          </p:nvPr>
        </p:nvSpPr>
        <p:spPr>
          <a:xfrm>
            <a:off x="333379" y="786357"/>
            <a:ext cx="4238622" cy="3709449"/>
          </a:xfrm>
        </p:spPr>
        <p:txBody>
          <a:bodyPr/>
          <a:lstStyle/>
          <a:p>
            <a:r>
              <a:rPr lang="en-US" dirty="0"/>
              <a:t>The purpose of this application report is to walk hardware designers through the various stages of designing a board on this platform.</a:t>
            </a:r>
          </a:p>
          <a:p>
            <a:r>
              <a:rPr lang="en-US" dirty="0"/>
              <a:t>Block diagram of suggested of hardware design flow for a board design </a:t>
            </a:r>
          </a:p>
          <a:p>
            <a:r>
              <a:rPr lang="en-US" dirty="0"/>
              <a:t>Use Reference material provided by TI in the Technical Documentation tab of the Processor Product folder</a:t>
            </a:r>
          </a:p>
        </p:txBody>
      </p:sp>
    </p:spTree>
    <p:extLst>
      <p:ext uri="{BB962C8B-B14F-4D97-AF65-F5344CB8AC3E}">
        <p14:creationId xmlns:p14="http://schemas.microsoft.com/office/powerpoint/2010/main" val="31923606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Timeline – Board Development</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17</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17</a:t>
            </a:fld>
            <a:endParaRPr lang="en-US">
              <a:solidFill>
                <a:srgbClr val="000000"/>
              </a:solidFill>
            </a:endParaRPr>
          </a:p>
        </p:txBody>
      </p:sp>
      <p:sp>
        <p:nvSpPr>
          <p:cNvPr id="53" name="Rectangle 52"/>
          <p:cNvSpPr/>
          <p:nvPr/>
        </p:nvSpPr>
        <p:spPr>
          <a:xfrm>
            <a:off x="3072430" y="1521338"/>
            <a:ext cx="2553307"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00B050"/>
                </a:solidFill>
              </a:rPr>
              <a:t>Board  Development</a:t>
            </a:r>
          </a:p>
        </p:txBody>
      </p:sp>
      <p:pic>
        <p:nvPicPr>
          <p:cNvPr id="3" name="Picture 2">
            <a:extLst>
              <a:ext uri="{FF2B5EF4-FFF2-40B4-BE49-F238E27FC236}">
                <a16:creationId xmlns:a16="http://schemas.microsoft.com/office/drawing/2014/main" xmlns="" id="{995A2315-1097-4508-83D3-882191BD89DA}"/>
              </a:ext>
            </a:extLst>
          </p:cNvPr>
          <p:cNvPicPr>
            <a:picLocks noChangeAspect="1"/>
          </p:cNvPicPr>
          <p:nvPr/>
        </p:nvPicPr>
        <p:blipFill>
          <a:blip r:embed="rId3"/>
          <a:stretch>
            <a:fillRect/>
          </a:stretch>
        </p:blipFill>
        <p:spPr>
          <a:xfrm>
            <a:off x="375425" y="1367025"/>
            <a:ext cx="8345065" cy="1333686"/>
          </a:xfrm>
          <a:prstGeom prst="rect">
            <a:avLst/>
          </a:prstGeom>
        </p:spPr>
      </p:pic>
    </p:spTree>
    <p:extLst>
      <p:ext uri="{BB962C8B-B14F-4D97-AF65-F5344CB8AC3E}">
        <p14:creationId xmlns:p14="http://schemas.microsoft.com/office/powerpoint/2010/main" val="32376891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Timeline – Board Development</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18</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18</a:t>
            </a:fld>
            <a:endParaRPr lang="en-US">
              <a:solidFill>
                <a:srgbClr val="000000"/>
              </a:solidFill>
            </a:endParaRPr>
          </a:p>
        </p:txBody>
      </p:sp>
      <p:sp>
        <p:nvSpPr>
          <p:cNvPr id="53" name="Rectangle 52"/>
          <p:cNvSpPr/>
          <p:nvPr/>
        </p:nvSpPr>
        <p:spPr>
          <a:xfrm>
            <a:off x="3072430" y="1521338"/>
            <a:ext cx="2553307"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00B050"/>
                </a:solidFill>
              </a:rPr>
              <a:t>Board  Development</a:t>
            </a:r>
          </a:p>
        </p:txBody>
      </p:sp>
      <p:pic>
        <p:nvPicPr>
          <p:cNvPr id="3" name="Picture 2">
            <a:extLst>
              <a:ext uri="{FF2B5EF4-FFF2-40B4-BE49-F238E27FC236}">
                <a16:creationId xmlns:a16="http://schemas.microsoft.com/office/drawing/2014/main" xmlns="" id="{995A2315-1097-4508-83D3-882191BD89DA}"/>
              </a:ext>
            </a:extLst>
          </p:cNvPr>
          <p:cNvPicPr>
            <a:picLocks noChangeAspect="1"/>
          </p:cNvPicPr>
          <p:nvPr/>
        </p:nvPicPr>
        <p:blipFill>
          <a:blip r:embed="rId3"/>
          <a:stretch>
            <a:fillRect/>
          </a:stretch>
        </p:blipFill>
        <p:spPr>
          <a:xfrm>
            <a:off x="375425" y="1367025"/>
            <a:ext cx="8345065" cy="1333686"/>
          </a:xfrm>
          <a:prstGeom prst="rect">
            <a:avLst/>
          </a:prstGeom>
        </p:spPr>
      </p:pic>
      <p:sp>
        <p:nvSpPr>
          <p:cNvPr id="6" name="TextBox 5">
            <a:extLst>
              <a:ext uri="{FF2B5EF4-FFF2-40B4-BE49-F238E27FC236}">
                <a16:creationId xmlns:a16="http://schemas.microsoft.com/office/drawing/2014/main" xmlns="" id="{816211FC-33A1-4CD7-8F2C-559E73C3379D}"/>
              </a:ext>
            </a:extLst>
          </p:cNvPr>
          <p:cNvSpPr txBox="1"/>
          <p:nvPr/>
        </p:nvSpPr>
        <p:spPr>
          <a:xfrm>
            <a:off x="64536" y="2779718"/>
            <a:ext cx="2587055" cy="523220"/>
          </a:xfrm>
          <a:prstGeom prst="rect">
            <a:avLst/>
          </a:prstGeom>
          <a:noFill/>
        </p:spPr>
        <p:txBody>
          <a:bodyPr wrap="none" rtlCol="0">
            <a:spAutoFit/>
          </a:bodyPr>
          <a:lstStyle/>
          <a:p>
            <a:r>
              <a:rPr lang="en-US" sz="1400" b="1" dirty="0"/>
              <a:t>Processor Datasheet</a:t>
            </a:r>
          </a:p>
          <a:p>
            <a:r>
              <a:rPr lang="en-US" sz="1400" b="1" dirty="0"/>
              <a:t>Technical Reference manual</a:t>
            </a:r>
          </a:p>
        </p:txBody>
      </p:sp>
      <p:cxnSp>
        <p:nvCxnSpPr>
          <p:cNvPr id="12" name="Straight Arrow Connector 11">
            <a:extLst>
              <a:ext uri="{FF2B5EF4-FFF2-40B4-BE49-F238E27FC236}">
                <a16:creationId xmlns:a16="http://schemas.microsoft.com/office/drawing/2014/main" xmlns="" id="{02D1D845-D1AC-44A4-8AB5-C9B2B7147CA4}"/>
              </a:ext>
            </a:extLst>
          </p:cNvPr>
          <p:cNvCxnSpPr/>
          <p:nvPr/>
        </p:nvCxnSpPr>
        <p:spPr>
          <a:xfrm flipV="1">
            <a:off x="882133" y="2312894"/>
            <a:ext cx="0" cy="387817"/>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21717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FE07A8A-C057-484F-96D8-0DFDC6171DDE}"/>
              </a:ext>
            </a:extLst>
          </p:cNvPr>
          <p:cNvSpPr>
            <a:spLocks noGrp="1"/>
          </p:cNvSpPr>
          <p:nvPr>
            <p:ph type="title"/>
          </p:nvPr>
        </p:nvSpPr>
        <p:spPr/>
        <p:txBody>
          <a:bodyPr/>
          <a:lstStyle/>
          <a:p>
            <a:r>
              <a:rPr lang="en-US" dirty="0"/>
              <a:t>Board Development – Datasheet &amp; TRM</a:t>
            </a:r>
          </a:p>
        </p:txBody>
      </p:sp>
      <p:sp>
        <p:nvSpPr>
          <p:cNvPr id="4" name="Slide Number Placeholder 3">
            <a:extLst>
              <a:ext uri="{FF2B5EF4-FFF2-40B4-BE49-F238E27FC236}">
                <a16:creationId xmlns:a16="http://schemas.microsoft.com/office/drawing/2014/main" xmlns="" id="{0567DB65-31E3-4CCC-974E-A8A10D4B4E03}"/>
              </a:ext>
            </a:extLst>
          </p:cNvPr>
          <p:cNvSpPr>
            <a:spLocks noGrp="1"/>
          </p:cNvSpPr>
          <p:nvPr>
            <p:ph type="sldNum" sz="quarter" idx="10"/>
          </p:nvPr>
        </p:nvSpPr>
        <p:spPr/>
        <p:txBody>
          <a:bodyPr/>
          <a:lstStyle/>
          <a:p>
            <a:pPr>
              <a:defRPr/>
            </a:pPr>
            <a:fld id="{2B97888F-6AF7-4263-B69D-592D8C33BAC7}" type="slidenum">
              <a:rPr lang="en-US" smtClean="0"/>
              <a:pPr>
                <a:defRPr/>
              </a:pPr>
              <a:t>19</a:t>
            </a:fld>
            <a:endParaRPr lang="en-US"/>
          </a:p>
        </p:txBody>
      </p:sp>
      <p:pic>
        <p:nvPicPr>
          <p:cNvPr id="5" name="Picture 4">
            <a:extLst>
              <a:ext uri="{FF2B5EF4-FFF2-40B4-BE49-F238E27FC236}">
                <a16:creationId xmlns:a16="http://schemas.microsoft.com/office/drawing/2014/main" xmlns="" id="{E0E76909-B5FB-41F9-B44B-5047A9510AAC}"/>
              </a:ext>
            </a:extLst>
          </p:cNvPr>
          <p:cNvPicPr>
            <a:picLocks noChangeAspect="1"/>
          </p:cNvPicPr>
          <p:nvPr/>
        </p:nvPicPr>
        <p:blipFill>
          <a:blip r:embed="rId2"/>
          <a:stretch>
            <a:fillRect/>
          </a:stretch>
        </p:blipFill>
        <p:spPr>
          <a:xfrm>
            <a:off x="231775" y="739686"/>
            <a:ext cx="2258086" cy="2916841"/>
          </a:xfrm>
          <a:prstGeom prst="rect">
            <a:avLst/>
          </a:prstGeom>
          <a:ln w="12700">
            <a:solidFill>
              <a:schemeClr val="tx1">
                <a:lumMod val="95000"/>
                <a:lumOff val="5000"/>
              </a:schemeClr>
            </a:solidFill>
          </a:ln>
        </p:spPr>
      </p:pic>
      <p:pic>
        <p:nvPicPr>
          <p:cNvPr id="12" name="Picture 11">
            <a:extLst>
              <a:ext uri="{FF2B5EF4-FFF2-40B4-BE49-F238E27FC236}">
                <a16:creationId xmlns:a16="http://schemas.microsoft.com/office/drawing/2014/main" xmlns="" id="{6A2EE951-D48F-46BC-9A2A-A1546CE312AB}"/>
              </a:ext>
            </a:extLst>
          </p:cNvPr>
          <p:cNvPicPr>
            <a:picLocks noChangeAspect="1"/>
          </p:cNvPicPr>
          <p:nvPr/>
        </p:nvPicPr>
        <p:blipFill>
          <a:blip r:embed="rId3"/>
          <a:stretch>
            <a:fillRect/>
          </a:stretch>
        </p:blipFill>
        <p:spPr>
          <a:xfrm>
            <a:off x="2632833" y="739686"/>
            <a:ext cx="2297980" cy="2933753"/>
          </a:xfrm>
          <a:prstGeom prst="rect">
            <a:avLst/>
          </a:prstGeom>
          <a:ln w="12700">
            <a:solidFill>
              <a:schemeClr val="tx1"/>
            </a:solidFill>
          </a:ln>
        </p:spPr>
      </p:pic>
      <p:sp>
        <p:nvSpPr>
          <p:cNvPr id="8" name="Content Placeholder 2">
            <a:extLst>
              <a:ext uri="{FF2B5EF4-FFF2-40B4-BE49-F238E27FC236}">
                <a16:creationId xmlns:a16="http://schemas.microsoft.com/office/drawing/2014/main" xmlns="" id="{DE97E77E-168D-4CD3-B0AD-3F19234EE598}"/>
              </a:ext>
            </a:extLst>
          </p:cNvPr>
          <p:cNvSpPr>
            <a:spLocks noGrp="1"/>
          </p:cNvSpPr>
          <p:nvPr>
            <p:ph idx="1"/>
          </p:nvPr>
        </p:nvSpPr>
        <p:spPr>
          <a:xfrm>
            <a:off x="4930813" y="786357"/>
            <a:ext cx="4106861" cy="3709449"/>
          </a:xfrm>
        </p:spPr>
        <p:txBody>
          <a:bodyPr/>
          <a:lstStyle/>
          <a:p>
            <a:r>
              <a:rPr lang="en-US" dirty="0"/>
              <a:t>Datasheet</a:t>
            </a:r>
          </a:p>
          <a:p>
            <a:pPr lvl="1"/>
            <a:r>
              <a:rPr lang="en-US" dirty="0"/>
              <a:t>Designing </a:t>
            </a:r>
          </a:p>
          <a:p>
            <a:pPr lvl="2"/>
            <a:r>
              <a:rPr lang="en-US" dirty="0"/>
              <a:t>Device interconnections</a:t>
            </a:r>
          </a:p>
          <a:p>
            <a:pPr lvl="2"/>
            <a:r>
              <a:rPr lang="en-US" dirty="0"/>
              <a:t>Electrical &amp; Timing requirements</a:t>
            </a:r>
          </a:p>
          <a:p>
            <a:pPr lvl="2"/>
            <a:r>
              <a:rPr lang="en-US" dirty="0"/>
              <a:t>Pin </a:t>
            </a:r>
            <a:r>
              <a:rPr lang="en-US" dirty="0" err="1"/>
              <a:t>Muxing</a:t>
            </a:r>
            <a:endParaRPr lang="en-US" dirty="0"/>
          </a:p>
          <a:p>
            <a:pPr lvl="2"/>
            <a:r>
              <a:rPr lang="en-US" dirty="0"/>
              <a:t>Power </a:t>
            </a:r>
          </a:p>
          <a:p>
            <a:pPr lvl="2"/>
            <a:r>
              <a:rPr lang="en-US" dirty="0"/>
              <a:t>DDR Memory Interfacing </a:t>
            </a:r>
          </a:p>
          <a:p>
            <a:r>
              <a:rPr lang="en-US" dirty="0"/>
              <a:t>Technical Reference Manual (TRM)</a:t>
            </a:r>
          </a:p>
          <a:p>
            <a:pPr lvl="1"/>
            <a:r>
              <a:rPr lang="en-US" dirty="0"/>
              <a:t>Boot Modes</a:t>
            </a:r>
          </a:p>
          <a:p>
            <a:pPr lvl="1"/>
            <a:r>
              <a:rPr lang="en-US" dirty="0"/>
              <a:t>Peripheral Clocking and operations</a:t>
            </a:r>
          </a:p>
          <a:p>
            <a:pPr lvl="1"/>
            <a:r>
              <a:rPr lang="en-US" dirty="0"/>
              <a:t>Control Module, register descriptions</a:t>
            </a:r>
          </a:p>
          <a:p>
            <a:pPr lvl="1"/>
            <a:endParaRPr lang="en-US" dirty="0"/>
          </a:p>
          <a:p>
            <a:endParaRPr lang="en-US" dirty="0"/>
          </a:p>
        </p:txBody>
      </p:sp>
    </p:spTree>
    <p:extLst>
      <p:ext uri="{BB962C8B-B14F-4D97-AF65-F5344CB8AC3E}">
        <p14:creationId xmlns:p14="http://schemas.microsoft.com/office/powerpoint/2010/main" val="16631125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p:txBody>
          <a:bodyPr/>
          <a:lstStyle/>
          <a:p>
            <a:r>
              <a:rPr lang="en-US" dirty="0"/>
              <a:t>Example Phases for a Product Development </a:t>
            </a:r>
          </a:p>
          <a:p>
            <a:r>
              <a:rPr lang="en-US" dirty="0"/>
              <a:t>Evaluation Phase </a:t>
            </a:r>
          </a:p>
          <a:p>
            <a:r>
              <a:rPr lang="en-US" dirty="0"/>
              <a:t>Board Development Phase</a:t>
            </a:r>
          </a:p>
          <a:p>
            <a:r>
              <a:rPr lang="en-US" dirty="0"/>
              <a:t>Software Development Phase</a:t>
            </a:r>
          </a:p>
          <a:p>
            <a:r>
              <a:rPr lang="en-US" dirty="0"/>
              <a:t>Production Phase / SW Lifecycle</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2</a:t>
            </a:fld>
            <a:endParaRPr lang="en-US"/>
          </a:p>
        </p:txBody>
      </p:sp>
    </p:spTree>
    <p:extLst>
      <p:ext uri="{BB962C8B-B14F-4D97-AF65-F5344CB8AC3E}">
        <p14:creationId xmlns:p14="http://schemas.microsoft.com/office/powerpoint/2010/main" val="9220767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Connector 43"/>
          <p:cNvCxnSpPr/>
          <p:nvPr/>
        </p:nvCxnSpPr>
        <p:spPr>
          <a:xfrm>
            <a:off x="7325307" y="4348119"/>
            <a:ext cx="0" cy="262617"/>
          </a:xfrm>
          <a:prstGeom prst="line">
            <a:avLst/>
          </a:prstGeom>
          <a:ln w="31750">
            <a:solidFill>
              <a:schemeClr val="tx1">
                <a:alpha val="90000"/>
              </a:schemeClr>
            </a:solidFill>
            <a:headEnd type="stealth"/>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Product Timeline – Board Development</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20</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20</a:t>
            </a:fld>
            <a:endParaRPr lang="en-US">
              <a:solidFill>
                <a:srgbClr val="000000"/>
              </a:solidFill>
            </a:endParaRPr>
          </a:p>
        </p:txBody>
      </p:sp>
      <p:sp>
        <p:nvSpPr>
          <p:cNvPr id="7" name="Right Arrow 6"/>
          <p:cNvSpPr/>
          <p:nvPr/>
        </p:nvSpPr>
        <p:spPr>
          <a:xfrm>
            <a:off x="62529" y="3948784"/>
            <a:ext cx="8970859" cy="426946"/>
          </a:xfrm>
          <a:prstGeom prst="rightArrow">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Timeline</a:t>
            </a:r>
            <a:r>
              <a:rPr lang="en-US" b="1" dirty="0"/>
              <a:t> </a:t>
            </a:r>
          </a:p>
        </p:txBody>
      </p:sp>
      <p:sp>
        <p:nvSpPr>
          <p:cNvPr id="8" name="TextBox 7"/>
          <p:cNvSpPr txBox="1"/>
          <p:nvPr/>
        </p:nvSpPr>
        <p:spPr>
          <a:xfrm>
            <a:off x="5890850" y="4348119"/>
            <a:ext cx="1391728" cy="307777"/>
          </a:xfrm>
          <a:prstGeom prst="rect">
            <a:avLst/>
          </a:prstGeom>
          <a:noFill/>
        </p:spPr>
        <p:txBody>
          <a:bodyPr wrap="none" rtlCol="0">
            <a:spAutoFit/>
          </a:bodyPr>
          <a:lstStyle/>
          <a:p>
            <a:pPr algn="r"/>
            <a:r>
              <a:rPr lang="en-US" sz="1400" b="1" dirty="0"/>
              <a:t>t = Production</a:t>
            </a:r>
          </a:p>
        </p:txBody>
      </p:sp>
      <p:cxnSp>
        <p:nvCxnSpPr>
          <p:cNvPr id="9" name="Straight Connector 8"/>
          <p:cNvCxnSpPr/>
          <p:nvPr/>
        </p:nvCxnSpPr>
        <p:spPr>
          <a:xfrm>
            <a:off x="71077" y="4348119"/>
            <a:ext cx="0" cy="262617"/>
          </a:xfrm>
          <a:prstGeom prst="line">
            <a:avLst/>
          </a:prstGeom>
          <a:ln w="31750">
            <a:solidFill>
              <a:schemeClr val="tx1">
                <a:alpha val="90000"/>
              </a:schemeClr>
            </a:solidFill>
            <a:headEnd type="stealt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1076" y="4348119"/>
            <a:ext cx="546945" cy="307777"/>
          </a:xfrm>
          <a:prstGeom prst="rect">
            <a:avLst/>
          </a:prstGeom>
          <a:noFill/>
        </p:spPr>
        <p:txBody>
          <a:bodyPr wrap="none" rtlCol="0">
            <a:spAutoFit/>
          </a:bodyPr>
          <a:lstStyle/>
          <a:p>
            <a:r>
              <a:rPr lang="en-US" sz="1400" b="1" dirty="0"/>
              <a:t>t = 0</a:t>
            </a:r>
          </a:p>
        </p:txBody>
      </p:sp>
      <p:sp>
        <p:nvSpPr>
          <p:cNvPr id="53" name="Rectangle 52"/>
          <p:cNvSpPr/>
          <p:nvPr/>
        </p:nvSpPr>
        <p:spPr>
          <a:xfrm>
            <a:off x="3072430" y="1521338"/>
            <a:ext cx="2553307"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00B050"/>
                </a:solidFill>
              </a:rPr>
              <a:t>Board  Development</a:t>
            </a:r>
          </a:p>
        </p:txBody>
      </p:sp>
      <p:pic>
        <p:nvPicPr>
          <p:cNvPr id="3" name="Picture 2">
            <a:extLst>
              <a:ext uri="{FF2B5EF4-FFF2-40B4-BE49-F238E27FC236}">
                <a16:creationId xmlns:a16="http://schemas.microsoft.com/office/drawing/2014/main" xmlns="" id="{995A2315-1097-4508-83D3-882191BD89DA}"/>
              </a:ext>
            </a:extLst>
          </p:cNvPr>
          <p:cNvPicPr>
            <a:picLocks noChangeAspect="1"/>
          </p:cNvPicPr>
          <p:nvPr/>
        </p:nvPicPr>
        <p:blipFill>
          <a:blip r:embed="rId3"/>
          <a:stretch>
            <a:fillRect/>
          </a:stretch>
        </p:blipFill>
        <p:spPr>
          <a:xfrm>
            <a:off x="375425" y="1367025"/>
            <a:ext cx="8345065" cy="1333686"/>
          </a:xfrm>
          <a:prstGeom prst="rect">
            <a:avLst/>
          </a:prstGeom>
        </p:spPr>
      </p:pic>
      <p:sp>
        <p:nvSpPr>
          <p:cNvPr id="6" name="TextBox 5">
            <a:extLst>
              <a:ext uri="{FF2B5EF4-FFF2-40B4-BE49-F238E27FC236}">
                <a16:creationId xmlns:a16="http://schemas.microsoft.com/office/drawing/2014/main" xmlns="" id="{816211FC-33A1-4CD7-8F2C-559E73C3379D}"/>
              </a:ext>
            </a:extLst>
          </p:cNvPr>
          <p:cNvSpPr txBox="1"/>
          <p:nvPr/>
        </p:nvSpPr>
        <p:spPr>
          <a:xfrm>
            <a:off x="1904102" y="2779718"/>
            <a:ext cx="1242648" cy="307777"/>
          </a:xfrm>
          <a:prstGeom prst="rect">
            <a:avLst/>
          </a:prstGeom>
          <a:noFill/>
        </p:spPr>
        <p:txBody>
          <a:bodyPr wrap="none" rtlCol="0">
            <a:spAutoFit/>
          </a:bodyPr>
          <a:lstStyle/>
          <a:p>
            <a:r>
              <a:rPr lang="en-US" sz="1400" b="1" dirty="0"/>
              <a:t>SYSCONFIG</a:t>
            </a:r>
          </a:p>
        </p:txBody>
      </p:sp>
      <p:cxnSp>
        <p:nvCxnSpPr>
          <p:cNvPr id="12" name="Straight Arrow Connector 11">
            <a:extLst>
              <a:ext uri="{FF2B5EF4-FFF2-40B4-BE49-F238E27FC236}">
                <a16:creationId xmlns:a16="http://schemas.microsoft.com/office/drawing/2014/main" xmlns="" id="{02D1D845-D1AC-44A4-8AB5-C9B2B7147CA4}"/>
              </a:ext>
            </a:extLst>
          </p:cNvPr>
          <p:cNvCxnSpPr/>
          <p:nvPr/>
        </p:nvCxnSpPr>
        <p:spPr>
          <a:xfrm flipV="1">
            <a:off x="2517292" y="2312894"/>
            <a:ext cx="0" cy="387817"/>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9157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268B470-4190-4B59-AEC9-5E18F91ACEBF}"/>
              </a:ext>
            </a:extLst>
          </p:cNvPr>
          <p:cNvSpPr>
            <a:spLocks noGrp="1"/>
          </p:cNvSpPr>
          <p:nvPr>
            <p:ph type="title"/>
          </p:nvPr>
        </p:nvSpPr>
        <p:spPr/>
        <p:txBody>
          <a:bodyPr/>
          <a:lstStyle/>
          <a:p>
            <a:r>
              <a:rPr lang="en-US" dirty="0"/>
              <a:t>Board Development - SYSCONFIG Tool</a:t>
            </a:r>
          </a:p>
        </p:txBody>
      </p:sp>
      <p:sp>
        <p:nvSpPr>
          <p:cNvPr id="4" name="Slide Number Placeholder 3">
            <a:extLst>
              <a:ext uri="{FF2B5EF4-FFF2-40B4-BE49-F238E27FC236}">
                <a16:creationId xmlns:a16="http://schemas.microsoft.com/office/drawing/2014/main" xmlns="" id="{B476F874-13E8-41C5-813E-0A11BB42A7AD}"/>
              </a:ext>
            </a:extLst>
          </p:cNvPr>
          <p:cNvSpPr>
            <a:spLocks noGrp="1"/>
          </p:cNvSpPr>
          <p:nvPr>
            <p:ph type="sldNum" sz="quarter" idx="10"/>
          </p:nvPr>
        </p:nvSpPr>
        <p:spPr/>
        <p:txBody>
          <a:bodyPr/>
          <a:lstStyle/>
          <a:p>
            <a:pPr>
              <a:defRPr/>
            </a:pPr>
            <a:fld id="{2B97888F-6AF7-4263-B69D-592D8C33BAC7}" type="slidenum">
              <a:rPr lang="en-US" smtClean="0"/>
              <a:pPr>
                <a:defRPr/>
              </a:pPr>
              <a:t>21</a:t>
            </a:fld>
            <a:endParaRPr lang="en-US"/>
          </a:p>
        </p:txBody>
      </p:sp>
      <p:pic>
        <p:nvPicPr>
          <p:cNvPr id="6" name="Picture 5">
            <a:extLst>
              <a:ext uri="{FF2B5EF4-FFF2-40B4-BE49-F238E27FC236}">
                <a16:creationId xmlns:a16="http://schemas.microsoft.com/office/drawing/2014/main" xmlns="" id="{4DC6699B-A44B-4CF3-8A21-3655E9DAA958}"/>
              </a:ext>
            </a:extLst>
          </p:cNvPr>
          <p:cNvPicPr>
            <a:picLocks noChangeAspect="1"/>
          </p:cNvPicPr>
          <p:nvPr/>
        </p:nvPicPr>
        <p:blipFill>
          <a:blip r:embed="rId2"/>
          <a:stretch>
            <a:fillRect/>
          </a:stretch>
        </p:blipFill>
        <p:spPr>
          <a:xfrm>
            <a:off x="4102539" y="635386"/>
            <a:ext cx="4993057" cy="4017612"/>
          </a:xfrm>
          <a:prstGeom prst="rect">
            <a:avLst/>
          </a:prstGeom>
        </p:spPr>
      </p:pic>
      <p:pic>
        <p:nvPicPr>
          <p:cNvPr id="3" name="Picture 2">
            <a:extLst>
              <a:ext uri="{FF2B5EF4-FFF2-40B4-BE49-F238E27FC236}">
                <a16:creationId xmlns:a16="http://schemas.microsoft.com/office/drawing/2014/main" xmlns="" id="{FEE11174-E644-4C57-9A45-52B9D04DB461}"/>
              </a:ext>
            </a:extLst>
          </p:cNvPr>
          <p:cNvPicPr>
            <a:picLocks noChangeAspect="1"/>
          </p:cNvPicPr>
          <p:nvPr/>
        </p:nvPicPr>
        <p:blipFill>
          <a:blip r:embed="rId3"/>
          <a:stretch>
            <a:fillRect/>
          </a:stretch>
        </p:blipFill>
        <p:spPr>
          <a:xfrm>
            <a:off x="67969" y="649008"/>
            <a:ext cx="3980781" cy="2832188"/>
          </a:xfrm>
          <a:prstGeom prst="rect">
            <a:avLst/>
          </a:prstGeom>
          <a:ln w="12700">
            <a:solidFill>
              <a:schemeClr val="tx1"/>
            </a:solidFill>
          </a:ln>
        </p:spPr>
      </p:pic>
      <p:sp>
        <p:nvSpPr>
          <p:cNvPr id="7" name="TextBox 6">
            <a:extLst>
              <a:ext uri="{FF2B5EF4-FFF2-40B4-BE49-F238E27FC236}">
                <a16:creationId xmlns:a16="http://schemas.microsoft.com/office/drawing/2014/main" xmlns="" id="{A11AC6D6-11B7-468F-95C6-70632EB44299}"/>
              </a:ext>
            </a:extLst>
          </p:cNvPr>
          <p:cNvSpPr txBox="1"/>
          <p:nvPr/>
        </p:nvSpPr>
        <p:spPr>
          <a:xfrm>
            <a:off x="64254" y="3577160"/>
            <a:ext cx="4038285" cy="646331"/>
          </a:xfrm>
          <a:prstGeom prst="rect">
            <a:avLst/>
          </a:prstGeom>
          <a:noFill/>
        </p:spPr>
        <p:txBody>
          <a:bodyPr wrap="square" rtlCol="0">
            <a:spAutoFit/>
          </a:bodyPr>
          <a:lstStyle/>
          <a:p>
            <a:pPr marL="285750" indent="-285750">
              <a:buFont typeface="Arial" panose="020B0604020202020204" pitchFamily="34" charset="0"/>
              <a:buChar char="•"/>
            </a:pPr>
            <a:r>
              <a:rPr lang="en-US" dirty="0"/>
              <a:t>SYSCONFIG tool can be downloaded or has cloud access</a:t>
            </a:r>
          </a:p>
        </p:txBody>
      </p:sp>
    </p:spTree>
    <p:extLst>
      <p:ext uri="{BB962C8B-B14F-4D97-AF65-F5344CB8AC3E}">
        <p14:creationId xmlns:p14="http://schemas.microsoft.com/office/powerpoint/2010/main" val="16748093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Timeline – Board Development</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22</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22</a:t>
            </a:fld>
            <a:endParaRPr lang="en-US">
              <a:solidFill>
                <a:srgbClr val="000000"/>
              </a:solidFill>
            </a:endParaRPr>
          </a:p>
        </p:txBody>
      </p:sp>
      <p:sp>
        <p:nvSpPr>
          <p:cNvPr id="53" name="Rectangle 52"/>
          <p:cNvSpPr/>
          <p:nvPr/>
        </p:nvSpPr>
        <p:spPr>
          <a:xfrm>
            <a:off x="3072430" y="1521338"/>
            <a:ext cx="2553307"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00B050"/>
                </a:solidFill>
              </a:rPr>
              <a:t>Board  Development</a:t>
            </a:r>
          </a:p>
        </p:txBody>
      </p:sp>
      <p:pic>
        <p:nvPicPr>
          <p:cNvPr id="3" name="Picture 2">
            <a:extLst>
              <a:ext uri="{FF2B5EF4-FFF2-40B4-BE49-F238E27FC236}">
                <a16:creationId xmlns:a16="http://schemas.microsoft.com/office/drawing/2014/main" xmlns="" id="{995A2315-1097-4508-83D3-882191BD89DA}"/>
              </a:ext>
            </a:extLst>
          </p:cNvPr>
          <p:cNvPicPr>
            <a:picLocks noChangeAspect="1"/>
          </p:cNvPicPr>
          <p:nvPr/>
        </p:nvPicPr>
        <p:blipFill>
          <a:blip r:embed="rId3"/>
          <a:stretch>
            <a:fillRect/>
          </a:stretch>
        </p:blipFill>
        <p:spPr>
          <a:xfrm>
            <a:off x="375425" y="1367025"/>
            <a:ext cx="8345065" cy="1333686"/>
          </a:xfrm>
          <a:prstGeom prst="rect">
            <a:avLst/>
          </a:prstGeom>
        </p:spPr>
      </p:pic>
      <p:sp>
        <p:nvSpPr>
          <p:cNvPr id="6" name="TextBox 5">
            <a:extLst>
              <a:ext uri="{FF2B5EF4-FFF2-40B4-BE49-F238E27FC236}">
                <a16:creationId xmlns:a16="http://schemas.microsoft.com/office/drawing/2014/main" xmlns="" id="{816211FC-33A1-4CD7-8F2C-559E73C3379D}"/>
              </a:ext>
            </a:extLst>
          </p:cNvPr>
          <p:cNvSpPr txBox="1"/>
          <p:nvPr/>
        </p:nvSpPr>
        <p:spPr>
          <a:xfrm>
            <a:off x="1775006" y="2779718"/>
            <a:ext cx="3431324" cy="369332"/>
          </a:xfrm>
          <a:prstGeom prst="rect">
            <a:avLst/>
          </a:prstGeom>
          <a:noFill/>
        </p:spPr>
        <p:txBody>
          <a:bodyPr wrap="none" rtlCol="0">
            <a:spAutoFit/>
          </a:bodyPr>
          <a:lstStyle/>
          <a:p>
            <a:r>
              <a:rPr lang="en-US" dirty="0"/>
              <a:t>IBIS Models for Timing Analysis</a:t>
            </a:r>
            <a:endParaRPr lang="en-US" sz="1400" b="1" dirty="0"/>
          </a:p>
        </p:txBody>
      </p:sp>
      <p:cxnSp>
        <p:nvCxnSpPr>
          <p:cNvPr id="12" name="Straight Arrow Connector 11">
            <a:extLst>
              <a:ext uri="{FF2B5EF4-FFF2-40B4-BE49-F238E27FC236}">
                <a16:creationId xmlns:a16="http://schemas.microsoft.com/office/drawing/2014/main" xmlns="" id="{02D1D845-D1AC-44A4-8AB5-C9B2B7147CA4}"/>
              </a:ext>
            </a:extLst>
          </p:cNvPr>
          <p:cNvCxnSpPr/>
          <p:nvPr/>
        </p:nvCxnSpPr>
        <p:spPr>
          <a:xfrm flipV="1">
            <a:off x="3474722" y="2312894"/>
            <a:ext cx="0" cy="387817"/>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15454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Timeline – Board Development</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23</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23</a:t>
            </a:fld>
            <a:endParaRPr lang="en-US">
              <a:solidFill>
                <a:srgbClr val="000000"/>
              </a:solidFill>
            </a:endParaRPr>
          </a:p>
        </p:txBody>
      </p:sp>
      <p:sp>
        <p:nvSpPr>
          <p:cNvPr id="53" name="Rectangle 52"/>
          <p:cNvSpPr/>
          <p:nvPr/>
        </p:nvSpPr>
        <p:spPr>
          <a:xfrm>
            <a:off x="3072430" y="1521338"/>
            <a:ext cx="2553307"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00B050"/>
                </a:solidFill>
              </a:rPr>
              <a:t>Board  Development</a:t>
            </a:r>
          </a:p>
        </p:txBody>
      </p:sp>
      <p:pic>
        <p:nvPicPr>
          <p:cNvPr id="3" name="Picture 2">
            <a:extLst>
              <a:ext uri="{FF2B5EF4-FFF2-40B4-BE49-F238E27FC236}">
                <a16:creationId xmlns:a16="http://schemas.microsoft.com/office/drawing/2014/main" xmlns="" id="{995A2315-1097-4508-83D3-882191BD89DA}"/>
              </a:ext>
            </a:extLst>
          </p:cNvPr>
          <p:cNvPicPr>
            <a:picLocks noChangeAspect="1"/>
          </p:cNvPicPr>
          <p:nvPr/>
        </p:nvPicPr>
        <p:blipFill>
          <a:blip r:embed="rId3"/>
          <a:stretch>
            <a:fillRect/>
          </a:stretch>
        </p:blipFill>
        <p:spPr>
          <a:xfrm>
            <a:off x="375425" y="1367025"/>
            <a:ext cx="8345065" cy="1333686"/>
          </a:xfrm>
          <a:prstGeom prst="rect">
            <a:avLst/>
          </a:prstGeom>
        </p:spPr>
      </p:pic>
      <p:sp>
        <p:nvSpPr>
          <p:cNvPr id="6" name="TextBox 5">
            <a:extLst>
              <a:ext uri="{FF2B5EF4-FFF2-40B4-BE49-F238E27FC236}">
                <a16:creationId xmlns:a16="http://schemas.microsoft.com/office/drawing/2014/main" xmlns="" id="{816211FC-33A1-4CD7-8F2C-559E73C3379D}"/>
              </a:ext>
            </a:extLst>
          </p:cNvPr>
          <p:cNvSpPr txBox="1"/>
          <p:nvPr/>
        </p:nvSpPr>
        <p:spPr>
          <a:xfrm>
            <a:off x="5658518" y="3193429"/>
            <a:ext cx="2505814" cy="523220"/>
          </a:xfrm>
          <a:prstGeom prst="rect">
            <a:avLst/>
          </a:prstGeom>
          <a:noFill/>
        </p:spPr>
        <p:txBody>
          <a:bodyPr wrap="none" rtlCol="0">
            <a:spAutoFit/>
          </a:bodyPr>
          <a:lstStyle/>
          <a:p>
            <a:pPr algn="ctr"/>
            <a:r>
              <a:rPr lang="en-US" sz="1400" dirty="0"/>
              <a:t>AM335x Schematic Checklist</a:t>
            </a:r>
          </a:p>
          <a:p>
            <a:pPr algn="ctr"/>
            <a:r>
              <a:rPr lang="en-US" sz="1400" b="1" dirty="0"/>
              <a:t>(</a:t>
            </a:r>
            <a:r>
              <a:rPr lang="en-US" sz="1400" dirty="0"/>
              <a:t>SPRABN2A</a:t>
            </a:r>
            <a:r>
              <a:rPr lang="en-US" sz="1400" b="1" dirty="0"/>
              <a:t>)</a:t>
            </a:r>
          </a:p>
        </p:txBody>
      </p:sp>
      <p:cxnSp>
        <p:nvCxnSpPr>
          <p:cNvPr id="12" name="Straight Arrow Connector 11">
            <a:extLst>
              <a:ext uri="{FF2B5EF4-FFF2-40B4-BE49-F238E27FC236}">
                <a16:creationId xmlns:a16="http://schemas.microsoft.com/office/drawing/2014/main" xmlns="" id="{02D1D845-D1AC-44A4-8AB5-C9B2B7147CA4}"/>
              </a:ext>
            </a:extLst>
          </p:cNvPr>
          <p:cNvCxnSpPr/>
          <p:nvPr/>
        </p:nvCxnSpPr>
        <p:spPr>
          <a:xfrm flipV="1">
            <a:off x="6895654" y="2312894"/>
            <a:ext cx="0" cy="387817"/>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xmlns="" id="{8D41C76F-9259-4815-A3FC-C87137F8A45B}"/>
              </a:ext>
            </a:extLst>
          </p:cNvPr>
          <p:cNvSpPr txBox="1"/>
          <p:nvPr/>
        </p:nvSpPr>
        <p:spPr>
          <a:xfrm>
            <a:off x="6109990" y="2777496"/>
            <a:ext cx="1600118" cy="307777"/>
          </a:xfrm>
          <a:prstGeom prst="rect">
            <a:avLst/>
          </a:prstGeom>
          <a:noFill/>
        </p:spPr>
        <p:txBody>
          <a:bodyPr wrap="none" rtlCol="0">
            <a:spAutoFit/>
          </a:bodyPr>
          <a:lstStyle/>
          <a:p>
            <a:r>
              <a:rPr lang="en-US" sz="1400" dirty="0"/>
              <a:t>EVM Schematics</a:t>
            </a:r>
            <a:endParaRPr lang="en-US" sz="1400" b="1" dirty="0"/>
          </a:p>
        </p:txBody>
      </p:sp>
      <p:pic>
        <p:nvPicPr>
          <p:cNvPr id="10" name="Picture 9">
            <a:extLst>
              <a:ext uri="{FF2B5EF4-FFF2-40B4-BE49-F238E27FC236}">
                <a16:creationId xmlns:a16="http://schemas.microsoft.com/office/drawing/2014/main" xmlns="" id="{33A35B40-D79B-43C0-88C9-F533ABABE90A}"/>
              </a:ext>
            </a:extLst>
          </p:cNvPr>
          <p:cNvPicPr>
            <a:picLocks noChangeAspect="1"/>
          </p:cNvPicPr>
          <p:nvPr/>
        </p:nvPicPr>
        <p:blipFill>
          <a:blip r:embed="rId4"/>
          <a:stretch>
            <a:fillRect/>
          </a:stretch>
        </p:blipFill>
        <p:spPr>
          <a:xfrm>
            <a:off x="7879625" y="2372391"/>
            <a:ext cx="991671" cy="810210"/>
          </a:xfrm>
          <a:prstGeom prst="rect">
            <a:avLst/>
          </a:prstGeom>
        </p:spPr>
      </p:pic>
      <p:pic>
        <p:nvPicPr>
          <p:cNvPr id="13" name="Picture 12">
            <a:extLst>
              <a:ext uri="{FF2B5EF4-FFF2-40B4-BE49-F238E27FC236}">
                <a16:creationId xmlns:a16="http://schemas.microsoft.com/office/drawing/2014/main" xmlns="" id="{F96D5042-BD04-4CA7-B2D1-DF005BEDEEF5}"/>
              </a:ext>
            </a:extLst>
          </p:cNvPr>
          <p:cNvPicPr>
            <a:picLocks noChangeAspect="1"/>
          </p:cNvPicPr>
          <p:nvPr/>
        </p:nvPicPr>
        <p:blipFill>
          <a:blip r:embed="rId5"/>
          <a:stretch>
            <a:fillRect/>
          </a:stretch>
        </p:blipFill>
        <p:spPr>
          <a:xfrm>
            <a:off x="4231758" y="2729383"/>
            <a:ext cx="1426760" cy="1847699"/>
          </a:xfrm>
          <a:prstGeom prst="rect">
            <a:avLst/>
          </a:prstGeom>
        </p:spPr>
      </p:pic>
    </p:spTree>
    <p:extLst>
      <p:ext uri="{BB962C8B-B14F-4D97-AF65-F5344CB8AC3E}">
        <p14:creationId xmlns:p14="http://schemas.microsoft.com/office/powerpoint/2010/main" val="27572355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Timeline – Board Development</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24</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24</a:t>
            </a:fld>
            <a:endParaRPr lang="en-US">
              <a:solidFill>
                <a:srgbClr val="000000"/>
              </a:solidFill>
            </a:endParaRPr>
          </a:p>
        </p:txBody>
      </p:sp>
      <p:sp>
        <p:nvSpPr>
          <p:cNvPr id="53" name="Rectangle 52"/>
          <p:cNvSpPr/>
          <p:nvPr/>
        </p:nvSpPr>
        <p:spPr>
          <a:xfrm>
            <a:off x="3072430" y="1521338"/>
            <a:ext cx="2553307"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00B050"/>
                </a:solidFill>
              </a:rPr>
              <a:t>Board  Development</a:t>
            </a:r>
          </a:p>
        </p:txBody>
      </p:sp>
      <p:pic>
        <p:nvPicPr>
          <p:cNvPr id="3" name="Picture 2">
            <a:extLst>
              <a:ext uri="{FF2B5EF4-FFF2-40B4-BE49-F238E27FC236}">
                <a16:creationId xmlns:a16="http://schemas.microsoft.com/office/drawing/2014/main" xmlns="" id="{995A2315-1097-4508-83D3-882191BD89DA}"/>
              </a:ext>
            </a:extLst>
          </p:cNvPr>
          <p:cNvPicPr>
            <a:picLocks noChangeAspect="1"/>
          </p:cNvPicPr>
          <p:nvPr/>
        </p:nvPicPr>
        <p:blipFill>
          <a:blip r:embed="rId3"/>
          <a:stretch>
            <a:fillRect/>
          </a:stretch>
        </p:blipFill>
        <p:spPr>
          <a:xfrm>
            <a:off x="375425" y="1367025"/>
            <a:ext cx="8345065" cy="1333686"/>
          </a:xfrm>
          <a:prstGeom prst="rect">
            <a:avLst/>
          </a:prstGeom>
        </p:spPr>
      </p:pic>
      <p:sp>
        <p:nvSpPr>
          <p:cNvPr id="6" name="TextBox 5">
            <a:extLst>
              <a:ext uri="{FF2B5EF4-FFF2-40B4-BE49-F238E27FC236}">
                <a16:creationId xmlns:a16="http://schemas.microsoft.com/office/drawing/2014/main" xmlns="" id="{816211FC-33A1-4CD7-8F2C-559E73C3379D}"/>
              </a:ext>
            </a:extLst>
          </p:cNvPr>
          <p:cNvSpPr txBox="1"/>
          <p:nvPr/>
        </p:nvSpPr>
        <p:spPr>
          <a:xfrm>
            <a:off x="6618396" y="2700711"/>
            <a:ext cx="1866217" cy="738664"/>
          </a:xfrm>
          <a:prstGeom prst="rect">
            <a:avLst/>
          </a:prstGeom>
          <a:noFill/>
        </p:spPr>
        <p:txBody>
          <a:bodyPr wrap="none" rtlCol="0">
            <a:spAutoFit/>
          </a:bodyPr>
          <a:lstStyle/>
          <a:p>
            <a:r>
              <a:rPr lang="en-US" sz="1400" dirty="0"/>
              <a:t>High Speed Interface</a:t>
            </a:r>
          </a:p>
          <a:p>
            <a:pPr algn="ctr"/>
            <a:r>
              <a:rPr lang="en-US" sz="1400" dirty="0"/>
              <a:t>Layout Guidelines</a:t>
            </a:r>
          </a:p>
          <a:p>
            <a:pPr algn="ctr"/>
            <a:r>
              <a:rPr lang="en-US" sz="1400" dirty="0"/>
              <a:t>(SPRAAR7H)</a:t>
            </a:r>
          </a:p>
        </p:txBody>
      </p:sp>
      <p:cxnSp>
        <p:nvCxnSpPr>
          <p:cNvPr id="13" name="Straight Arrow Connector 12">
            <a:extLst>
              <a:ext uri="{FF2B5EF4-FFF2-40B4-BE49-F238E27FC236}">
                <a16:creationId xmlns:a16="http://schemas.microsoft.com/office/drawing/2014/main" xmlns="" id="{81433873-562A-415D-AB40-E4702DC07BBC}"/>
              </a:ext>
            </a:extLst>
          </p:cNvPr>
          <p:cNvCxnSpPr/>
          <p:nvPr/>
        </p:nvCxnSpPr>
        <p:spPr>
          <a:xfrm flipV="1">
            <a:off x="7594902" y="2312894"/>
            <a:ext cx="0" cy="387817"/>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xmlns="" id="{ADE4F230-915B-4DEE-8A58-9D60289B6B31}"/>
              </a:ext>
            </a:extLst>
          </p:cNvPr>
          <p:cNvPicPr>
            <a:picLocks noChangeAspect="1"/>
          </p:cNvPicPr>
          <p:nvPr/>
        </p:nvPicPr>
        <p:blipFill>
          <a:blip r:embed="rId4"/>
          <a:stretch>
            <a:fillRect/>
          </a:stretch>
        </p:blipFill>
        <p:spPr>
          <a:xfrm>
            <a:off x="5156794" y="2632556"/>
            <a:ext cx="1548396" cy="2009775"/>
          </a:xfrm>
          <a:prstGeom prst="rect">
            <a:avLst/>
          </a:prstGeom>
        </p:spPr>
      </p:pic>
    </p:spTree>
    <p:extLst>
      <p:ext uri="{BB962C8B-B14F-4D97-AF65-F5344CB8AC3E}">
        <p14:creationId xmlns:p14="http://schemas.microsoft.com/office/powerpoint/2010/main" val="26036297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49F2B9B-B0F6-4A80-BE47-7A21E3F456C9}"/>
              </a:ext>
            </a:extLst>
          </p:cNvPr>
          <p:cNvSpPr>
            <a:spLocks noGrp="1"/>
          </p:cNvSpPr>
          <p:nvPr>
            <p:ph type="title"/>
          </p:nvPr>
        </p:nvSpPr>
        <p:spPr/>
        <p:txBody>
          <a:bodyPr/>
          <a:lstStyle/>
          <a:p>
            <a:r>
              <a:rPr lang="en-US" dirty="0"/>
              <a:t>Product Timeline – Board Development</a:t>
            </a:r>
          </a:p>
        </p:txBody>
      </p:sp>
      <p:sp>
        <p:nvSpPr>
          <p:cNvPr id="3" name="Content Placeholder 2">
            <a:extLst>
              <a:ext uri="{FF2B5EF4-FFF2-40B4-BE49-F238E27FC236}">
                <a16:creationId xmlns:a16="http://schemas.microsoft.com/office/drawing/2014/main" xmlns="" id="{B275E24B-A81D-49DD-8E7D-368796859BFA}"/>
              </a:ext>
            </a:extLst>
          </p:cNvPr>
          <p:cNvSpPr>
            <a:spLocks noGrp="1"/>
          </p:cNvSpPr>
          <p:nvPr>
            <p:ph idx="1"/>
          </p:nvPr>
        </p:nvSpPr>
        <p:spPr>
          <a:xfrm>
            <a:off x="5421854" y="786357"/>
            <a:ext cx="3379249" cy="3709449"/>
          </a:xfrm>
        </p:spPr>
        <p:txBody>
          <a:bodyPr/>
          <a:lstStyle/>
          <a:p>
            <a:r>
              <a:rPr lang="en-US" dirty="0"/>
              <a:t>The Technical documentation Tab of the product folder contains the list of  available documentation for a Processor.</a:t>
            </a:r>
          </a:p>
        </p:txBody>
      </p:sp>
      <p:sp>
        <p:nvSpPr>
          <p:cNvPr id="4" name="Slide Number Placeholder 3">
            <a:extLst>
              <a:ext uri="{FF2B5EF4-FFF2-40B4-BE49-F238E27FC236}">
                <a16:creationId xmlns:a16="http://schemas.microsoft.com/office/drawing/2014/main" xmlns="" id="{E5BB677C-6464-42BD-A2A4-6516E45C097D}"/>
              </a:ext>
            </a:extLst>
          </p:cNvPr>
          <p:cNvSpPr>
            <a:spLocks noGrp="1"/>
          </p:cNvSpPr>
          <p:nvPr>
            <p:ph type="sldNum" sz="quarter" idx="10"/>
          </p:nvPr>
        </p:nvSpPr>
        <p:spPr/>
        <p:txBody>
          <a:bodyPr/>
          <a:lstStyle/>
          <a:p>
            <a:pPr>
              <a:defRPr/>
            </a:pPr>
            <a:fld id="{2B97888F-6AF7-4263-B69D-592D8C33BAC7}" type="slidenum">
              <a:rPr lang="en-US" smtClean="0"/>
              <a:pPr>
                <a:defRPr/>
              </a:pPr>
              <a:t>25</a:t>
            </a:fld>
            <a:endParaRPr lang="en-US"/>
          </a:p>
        </p:txBody>
      </p:sp>
      <p:pic>
        <p:nvPicPr>
          <p:cNvPr id="5" name="Picture 4">
            <a:extLst>
              <a:ext uri="{FF2B5EF4-FFF2-40B4-BE49-F238E27FC236}">
                <a16:creationId xmlns:a16="http://schemas.microsoft.com/office/drawing/2014/main" xmlns="" id="{F413F5C6-DEDD-4E0D-86E3-AA700DBD92A9}"/>
              </a:ext>
            </a:extLst>
          </p:cNvPr>
          <p:cNvPicPr>
            <a:picLocks noChangeAspect="1"/>
          </p:cNvPicPr>
          <p:nvPr/>
        </p:nvPicPr>
        <p:blipFill>
          <a:blip r:embed="rId2"/>
          <a:stretch>
            <a:fillRect/>
          </a:stretch>
        </p:blipFill>
        <p:spPr>
          <a:xfrm>
            <a:off x="247428" y="786358"/>
            <a:ext cx="5041880" cy="3789072"/>
          </a:xfrm>
          <a:prstGeom prst="rect">
            <a:avLst/>
          </a:prstGeom>
          <a:ln w="12700">
            <a:solidFill>
              <a:schemeClr val="tx1"/>
            </a:solidFill>
          </a:ln>
        </p:spPr>
      </p:pic>
    </p:spTree>
    <p:extLst>
      <p:ext uri="{BB962C8B-B14F-4D97-AF65-F5344CB8AC3E}">
        <p14:creationId xmlns:p14="http://schemas.microsoft.com/office/powerpoint/2010/main" val="28139721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5600601-6E63-495F-8D4B-4B7D7AF81828}"/>
              </a:ext>
            </a:extLst>
          </p:cNvPr>
          <p:cNvSpPr>
            <a:spLocks noGrp="1"/>
          </p:cNvSpPr>
          <p:nvPr>
            <p:ph type="title"/>
          </p:nvPr>
        </p:nvSpPr>
        <p:spPr/>
        <p:txBody>
          <a:bodyPr/>
          <a:lstStyle/>
          <a:p>
            <a:r>
              <a:rPr lang="en-US" dirty="0"/>
              <a:t>Board Development Summary</a:t>
            </a:r>
          </a:p>
        </p:txBody>
      </p:sp>
      <p:sp>
        <p:nvSpPr>
          <p:cNvPr id="3" name="Content Placeholder 2">
            <a:extLst>
              <a:ext uri="{FF2B5EF4-FFF2-40B4-BE49-F238E27FC236}">
                <a16:creationId xmlns:a16="http://schemas.microsoft.com/office/drawing/2014/main" xmlns="" id="{A34016D0-DDCD-4D0C-933E-21BAFB23F36D}"/>
              </a:ext>
            </a:extLst>
          </p:cNvPr>
          <p:cNvSpPr>
            <a:spLocks noGrp="1"/>
          </p:cNvSpPr>
          <p:nvPr>
            <p:ph idx="1"/>
          </p:nvPr>
        </p:nvSpPr>
        <p:spPr/>
        <p:txBody>
          <a:bodyPr/>
          <a:lstStyle/>
          <a:p>
            <a:r>
              <a:rPr lang="en-US" dirty="0"/>
              <a:t>Follow the steps shown in the Hardware Design guide</a:t>
            </a:r>
          </a:p>
          <a:p>
            <a:r>
              <a:rPr lang="en-US" dirty="0"/>
              <a:t>Leverage the documentation provided in the processor product folder</a:t>
            </a:r>
          </a:p>
          <a:p>
            <a:r>
              <a:rPr lang="en-US" dirty="0"/>
              <a:t>Use the Datasheet and TRM to create system block diagram</a:t>
            </a:r>
          </a:p>
          <a:p>
            <a:r>
              <a:rPr lang="en-US" dirty="0"/>
              <a:t>The tools for SYSCONFIG, EMIF tool assists with determining pin mux configuration</a:t>
            </a:r>
          </a:p>
          <a:p>
            <a:endParaRPr lang="en-US" dirty="0"/>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xmlns="" id="{BF0F3093-A8DE-4236-A011-8BC2548C4798}"/>
              </a:ext>
            </a:extLst>
          </p:cNvPr>
          <p:cNvSpPr>
            <a:spLocks noGrp="1"/>
          </p:cNvSpPr>
          <p:nvPr>
            <p:ph type="sldNum" sz="quarter" idx="10"/>
          </p:nvPr>
        </p:nvSpPr>
        <p:spPr/>
        <p:txBody>
          <a:bodyPr/>
          <a:lstStyle/>
          <a:p>
            <a:pPr>
              <a:defRPr/>
            </a:pPr>
            <a:fld id="{2B97888F-6AF7-4263-B69D-592D8C33BAC7}" type="slidenum">
              <a:rPr lang="en-US" smtClean="0"/>
              <a:pPr>
                <a:defRPr/>
              </a:pPr>
              <a:t>26</a:t>
            </a:fld>
            <a:endParaRPr lang="en-US"/>
          </a:p>
        </p:txBody>
      </p:sp>
    </p:spTree>
    <p:extLst>
      <p:ext uri="{BB962C8B-B14F-4D97-AF65-F5344CB8AC3E}">
        <p14:creationId xmlns:p14="http://schemas.microsoft.com/office/powerpoint/2010/main" val="2190645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p:txBody>
          <a:bodyPr/>
          <a:lstStyle/>
          <a:p>
            <a:pPr eaLnBrk="1" hangingPunct="1"/>
            <a:r>
              <a:rPr lang="en-US" dirty="0"/>
              <a:t>Software Development</a:t>
            </a:r>
          </a:p>
        </p:txBody>
      </p:sp>
      <p:sp>
        <p:nvSpPr>
          <p:cNvPr id="8196" name="Slide Number Placeholder 3"/>
          <p:cNvSpPr>
            <a:spLocks noGrp="1"/>
          </p:cNvSpPr>
          <p:nvPr>
            <p:ph type="sldNum" sz="quarter" idx="10"/>
          </p:nvPr>
        </p:nvSpPr>
        <p:spPr>
          <a:noFill/>
        </p:spPr>
        <p:txBody>
          <a:bodyPr/>
          <a:lstStyle/>
          <a:p>
            <a:fld id="{C7215F0D-92E5-4128-9B70-CC7518499649}" type="slidenum">
              <a:rPr lang="en-US" smtClean="0"/>
              <a:pPr/>
              <a:t>27</a:t>
            </a:fld>
            <a:endParaRPr lang="en-US"/>
          </a:p>
        </p:txBody>
      </p:sp>
    </p:spTree>
    <p:extLst>
      <p:ext uri="{BB962C8B-B14F-4D97-AF65-F5344CB8AC3E}">
        <p14:creationId xmlns:p14="http://schemas.microsoft.com/office/powerpoint/2010/main" val="11676139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Connector 43"/>
          <p:cNvCxnSpPr/>
          <p:nvPr/>
        </p:nvCxnSpPr>
        <p:spPr>
          <a:xfrm>
            <a:off x="7325307" y="4348119"/>
            <a:ext cx="0" cy="262617"/>
          </a:xfrm>
          <a:prstGeom prst="line">
            <a:avLst/>
          </a:prstGeom>
          <a:ln w="31750">
            <a:solidFill>
              <a:schemeClr val="tx1">
                <a:alpha val="90000"/>
              </a:schemeClr>
            </a:solidFill>
            <a:headEnd type="stealth"/>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Product Timeline – Software Development</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28</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28</a:t>
            </a:fld>
            <a:endParaRPr lang="en-US">
              <a:solidFill>
                <a:srgbClr val="000000"/>
              </a:solidFill>
            </a:endParaRPr>
          </a:p>
        </p:txBody>
      </p:sp>
      <p:sp>
        <p:nvSpPr>
          <p:cNvPr id="6" name="TextBox 5"/>
          <p:cNvSpPr txBox="1"/>
          <p:nvPr/>
        </p:nvSpPr>
        <p:spPr>
          <a:xfrm>
            <a:off x="11086" y="2826290"/>
            <a:ext cx="1986441" cy="307777"/>
          </a:xfrm>
          <a:prstGeom prst="rect">
            <a:avLst/>
          </a:prstGeom>
          <a:noFill/>
        </p:spPr>
        <p:txBody>
          <a:bodyPr wrap="none" rtlCol="0">
            <a:spAutoFit/>
          </a:bodyPr>
          <a:lstStyle/>
          <a:p>
            <a:r>
              <a:rPr lang="en-US" sz="1400" b="1" dirty="0"/>
              <a:t>HW Platform Options</a:t>
            </a:r>
          </a:p>
        </p:txBody>
      </p:sp>
      <p:sp>
        <p:nvSpPr>
          <p:cNvPr id="7" name="Right Arrow 6"/>
          <p:cNvSpPr/>
          <p:nvPr/>
        </p:nvSpPr>
        <p:spPr>
          <a:xfrm>
            <a:off x="62529" y="3948784"/>
            <a:ext cx="8970859" cy="426946"/>
          </a:xfrm>
          <a:prstGeom prst="rightArrow">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Timeline</a:t>
            </a:r>
            <a:r>
              <a:rPr lang="en-US" b="1" dirty="0"/>
              <a:t> </a:t>
            </a:r>
          </a:p>
        </p:txBody>
      </p:sp>
      <p:sp>
        <p:nvSpPr>
          <p:cNvPr id="8" name="TextBox 7"/>
          <p:cNvSpPr txBox="1"/>
          <p:nvPr/>
        </p:nvSpPr>
        <p:spPr>
          <a:xfrm>
            <a:off x="5890850" y="4348119"/>
            <a:ext cx="1391728" cy="307777"/>
          </a:xfrm>
          <a:prstGeom prst="rect">
            <a:avLst/>
          </a:prstGeom>
          <a:noFill/>
        </p:spPr>
        <p:txBody>
          <a:bodyPr wrap="none" rtlCol="0">
            <a:spAutoFit/>
          </a:bodyPr>
          <a:lstStyle/>
          <a:p>
            <a:pPr algn="r"/>
            <a:r>
              <a:rPr lang="en-US" sz="1400" b="1" dirty="0"/>
              <a:t>t = Production</a:t>
            </a:r>
          </a:p>
        </p:txBody>
      </p:sp>
      <p:cxnSp>
        <p:nvCxnSpPr>
          <p:cNvPr id="9" name="Straight Connector 8"/>
          <p:cNvCxnSpPr/>
          <p:nvPr/>
        </p:nvCxnSpPr>
        <p:spPr>
          <a:xfrm>
            <a:off x="71077" y="4348119"/>
            <a:ext cx="0" cy="262617"/>
          </a:xfrm>
          <a:prstGeom prst="line">
            <a:avLst/>
          </a:prstGeom>
          <a:ln w="31750">
            <a:solidFill>
              <a:schemeClr val="tx1">
                <a:alpha val="90000"/>
              </a:schemeClr>
            </a:solidFill>
            <a:headEnd type="stealt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1076" y="4348119"/>
            <a:ext cx="546945" cy="307777"/>
          </a:xfrm>
          <a:prstGeom prst="rect">
            <a:avLst/>
          </a:prstGeom>
          <a:noFill/>
        </p:spPr>
        <p:txBody>
          <a:bodyPr wrap="none" rtlCol="0">
            <a:spAutoFit/>
          </a:bodyPr>
          <a:lstStyle/>
          <a:p>
            <a:r>
              <a:rPr lang="en-US" sz="1400" b="1" dirty="0"/>
              <a:t>t = 0</a:t>
            </a:r>
          </a:p>
        </p:txBody>
      </p:sp>
      <p:sp>
        <p:nvSpPr>
          <p:cNvPr id="33" name="Rectangle 32"/>
          <p:cNvSpPr/>
          <p:nvPr/>
        </p:nvSpPr>
        <p:spPr>
          <a:xfrm>
            <a:off x="71076" y="3633500"/>
            <a:ext cx="8893613" cy="217283"/>
          </a:xfrm>
          <a:prstGeom prst="rect">
            <a:avLst/>
          </a:prstGeom>
          <a:solidFill>
            <a:srgbClr val="0070C0">
              <a:alpha val="75000"/>
            </a:srgb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TI EVM</a:t>
            </a:r>
          </a:p>
        </p:txBody>
      </p:sp>
      <p:cxnSp>
        <p:nvCxnSpPr>
          <p:cNvPr id="35" name="Straight Connector 34"/>
          <p:cNvCxnSpPr/>
          <p:nvPr/>
        </p:nvCxnSpPr>
        <p:spPr>
          <a:xfrm flipH="1">
            <a:off x="62529" y="2866778"/>
            <a:ext cx="8902161" cy="0"/>
          </a:xfrm>
          <a:prstGeom prst="line">
            <a:avLst/>
          </a:prstGeom>
          <a:ln w="31750">
            <a:solidFill>
              <a:schemeClr val="tx1">
                <a:alpha val="90000"/>
              </a:schemeClr>
            </a:solidFill>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108250" y="1006257"/>
            <a:ext cx="2964180" cy="217283"/>
          </a:xfrm>
          <a:prstGeom prst="rect">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Sitara Processor Evaluation</a:t>
            </a:r>
          </a:p>
        </p:txBody>
      </p:sp>
      <p:sp>
        <p:nvSpPr>
          <p:cNvPr id="40" name="Rectangle 39"/>
          <p:cNvSpPr/>
          <p:nvPr/>
        </p:nvSpPr>
        <p:spPr>
          <a:xfrm>
            <a:off x="3072430" y="1960559"/>
            <a:ext cx="4252877"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0070C0"/>
                </a:solidFill>
              </a:rPr>
              <a:t>Software Development</a:t>
            </a:r>
          </a:p>
        </p:txBody>
      </p:sp>
      <p:sp>
        <p:nvSpPr>
          <p:cNvPr id="53" name="Rectangle 52"/>
          <p:cNvSpPr/>
          <p:nvPr/>
        </p:nvSpPr>
        <p:spPr>
          <a:xfrm>
            <a:off x="3072430" y="1521338"/>
            <a:ext cx="2553307"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00B050"/>
                </a:solidFill>
              </a:rPr>
              <a:t>Board  Development</a:t>
            </a:r>
          </a:p>
        </p:txBody>
      </p:sp>
      <p:sp>
        <p:nvSpPr>
          <p:cNvPr id="23" name="Rectangle 22">
            <a:extLst>
              <a:ext uri="{FF2B5EF4-FFF2-40B4-BE49-F238E27FC236}">
                <a16:creationId xmlns:a16="http://schemas.microsoft.com/office/drawing/2014/main" xmlns="" id="{490C36BE-9C51-4D06-8CFC-112E9C616E7B}"/>
              </a:ext>
            </a:extLst>
          </p:cNvPr>
          <p:cNvSpPr/>
          <p:nvPr/>
        </p:nvSpPr>
        <p:spPr>
          <a:xfrm>
            <a:off x="4099560" y="3361141"/>
            <a:ext cx="4865130" cy="217283"/>
          </a:xfrm>
          <a:prstGeom prst="rect">
            <a:avLst/>
          </a:prstGeom>
          <a:solidFill>
            <a:srgbClr val="00B050">
              <a:alpha val="75000"/>
            </a:srgb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Custom (Product) Board</a:t>
            </a:r>
          </a:p>
        </p:txBody>
      </p:sp>
      <p:sp>
        <p:nvSpPr>
          <p:cNvPr id="24" name="Rectangle 23">
            <a:extLst>
              <a:ext uri="{FF2B5EF4-FFF2-40B4-BE49-F238E27FC236}">
                <a16:creationId xmlns:a16="http://schemas.microsoft.com/office/drawing/2014/main" xmlns="" id="{BEB0CE01-34B9-4D2E-8245-34BBB8373E3B}"/>
              </a:ext>
            </a:extLst>
          </p:cNvPr>
          <p:cNvSpPr/>
          <p:nvPr/>
        </p:nvSpPr>
        <p:spPr>
          <a:xfrm>
            <a:off x="6866220" y="2389060"/>
            <a:ext cx="2154994" cy="217283"/>
          </a:xfrm>
          <a:prstGeom prst="rect">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Product Lifecyle</a:t>
            </a:r>
          </a:p>
        </p:txBody>
      </p:sp>
    </p:spTree>
    <p:extLst>
      <p:ext uri="{BB962C8B-B14F-4D97-AF65-F5344CB8AC3E}">
        <p14:creationId xmlns:p14="http://schemas.microsoft.com/office/powerpoint/2010/main" val="35027128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Connector 43"/>
          <p:cNvCxnSpPr/>
          <p:nvPr/>
        </p:nvCxnSpPr>
        <p:spPr>
          <a:xfrm>
            <a:off x="7325307" y="4348119"/>
            <a:ext cx="0" cy="262617"/>
          </a:xfrm>
          <a:prstGeom prst="line">
            <a:avLst/>
          </a:prstGeom>
          <a:ln w="31750">
            <a:solidFill>
              <a:schemeClr val="tx1">
                <a:alpha val="90000"/>
              </a:schemeClr>
            </a:solidFill>
            <a:headEnd type="stealth"/>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Product Timeline – Software Development</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29</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29</a:t>
            </a:fld>
            <a:endParaRPr lang="en-US">
              <a:solidFill>
                <a:srgbClr val="000000"/>
              </a:solidFill>
            </a:endParaRPr>
          </a:p>
        </p:txBody>
      </p:sp>
      <p:sp>
        <p:nvSpPr>
          <p:cNvPr id="7" name="Right Arrow 6"/>
          <p:cNvSpPr/>
          <p:nvPr/>
        </p:nvSpPr>
        <p:spPr>
          <a:xfrm>
            <a:off x="62529" y="3948784"/>
            <a:ext cx="8970859" cy="426946"/>
          </a:xfrm>
          <a:prstGeom prst="rightArrow">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Timeline</a:t>
            </a:r>
            <a:r>
              <a:rPr lang="en-US" b="1" dirty="0"/>
              <a:t> </a:t>
            </a:r>
          </a:p>
        </p:txBody>
      </p:sp>
      <p:sp>
        <p:nvSpPr>
          <p:cNvPr id="8" name="TextBox 7"/>
          <p:cNvSpPr txBox="1"/>
          <p:nvPr/>
        </p:nvSpPr>
        <p:spPr>
          <a:xfrm>
            <a:off x="5890850" y="4348119"/>
            <a:ext cx="1391728" cy="307777"/>
          </a:xfrm>
          <a:prstGeom prst="rect">
            <a:avLst/>
          </a:prstGeom>
          <a:noFill/>
        </p:spPr>
        <p:txBody>
          <a:bodyPr wrap="none" rtlCol="0">
            <a:spAutoFit/>
          </a:bodyPr>
          <a:lstStyle/>
          <a:p>
            <a:pPr algn="r"/>
            <a:r>
              <a:rPr lang="en-US" sz="1400" b="1" dirty="0"/>
              <a:t>t = Production</a:t>
            </a:r>
          </a:p>
        </p:txBody>
      </p:sp>
      <p:cxnSp>
        <p:nvCxnSpPr>
          <p:cNvPr id="9" name="Straight Connector 8"/>
          <p:cNvCxnSpPr/>
          <p:nvPr/>
        </p:nvCxnSpPr>
        <p:spPr>
          <a:xfrm>
            <a:off x="71077" y="4348119"/>
            <a:ext cx="0" cy="262617"/>
          </a:xfrm>
          <a:prstGeom prst="line">
            <a:avLst/>
          </a:prstGeom>
          <a:ln w="31750">
            <a:solidFill>
              <a:schemeClr val="tx1">
                <a:alpha val="90000"/>
              </a:schemeClr>
            </a:solidFill>
            <a:headEnd type="stealt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1076" y="4348119"/>
            <a:ext cx="546945" cy="307777"/>
          </a:xfrm>
          <a:prstGeom prst="rect">
            <a:avLst/>
          </a:prstGeom>
          <a:noFill/>
        </p:spPr>
        <p:txBody>
          <a:bodyPr wrap="none" rtlCol="0">
            <a:spAutoFit/>
          </a:bodyPr>
          <a:lstStyle/>
          <a:p>
            <a:r>
              <a:rPr lang="en-US" sz="1400" b="1" dirty="0"/>
              <a:t>t = 0</a:t>
            </a:r>
          </a:p>
        </p:txBody>
      </p:sp>
      <p:sp>
        <p:nvSpPr>
          <p:cNvPr id="40" name="Rectangle 39"/>
          <p:cNvSpPr/>
          <p:nvPr/>
        </p:nvSpPr>
        <p:spPr>
          <a:xfrm>
            <a:off x="103671" y="756054"/>
            <a:ext cx="4252877"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0070C0"/>
                </a:solidFill>
              </a:rPr>
              <a:t>Software Development</a:t>
            </a:r>
          </a:p>
        </p:txBody>
      </p:sp>
      <p:sp>
        <p:nvSpPr>
          <p:cNvPr id="14" name="TextBox 13">
            <a:extLst>
              <a:ext uri="{FF2B5EF4-FFF2-40B4-BE49-F238E27FC236}">
                <a16:creationId xmlns:a16="http://schemas.microsoft.com/office/drawing/2014/main" xmlns="" id="{E4C7A304-0409-4A10-A000-65C2C121756A}"/>
              </a:ext>
            </a:extLst>
          </p:cNvPr>
          <p:cNvSpPr txBox="1"/>
          <p:nvPr/>
        </p:nvSpPr>
        <p:spPr>
          <a:xfrm>
            <a:off x="11086" y="3226340"/>
            <a:ext cx="1986441" cy="307777"/>
          </a:xfrm>
          <a:prstGeom prst="rect">
            <a:avLst/>
          </a:prstGeom>
          <a:noFill/>
        </p:spPr>
        <p:txBody>
          <a:bodyPr wrap="none" rtlCol="0">
            <a:spAutoFit/>
          </a:bodyPr>
          <a:lstStyle/>
          <a:p>
            <a:r>
              <a:rPr lang="en-US" sz="1400" b="1" dirty="0"/>
              <a:t>HW Platform Options</a:t>
            </a:r>
          </a:p>
        </p:txBody>
      </p:sp>
      <p:sp>
        <p:nvSpPr>
          <p:cNvPr id="15" name="Rectangle 14">
            <a:extLst>
              <a:ext uri="{FF2B5EF4-FFF2-40B4-BE49-F238E27FC236}">
                <a16:creationId xmlns:a16="http://schemas.microsoft.com/office/drawing/2014/main" xmlns="" id="{51C5B69C-105D-4AFA-B7CB-002569AD4F8A}"/>
              </a:ext>
            </a:extLst>
          </p:cNvPr>
          <p:cNvSpPr/>
          <p:nvPr/>
        </p:nvSpPr>
        <p:spPr>
          <a:xfrm>
            <a:off x="71076" y="3652550"/>
            <a:ext cx="8893613" cy="217283"/>
          </a:xfrm>
          <a:prstGeom prst="rect">
            <a:avLst/>
          </a:prstGeom>
          <a:solidFill>
            <a:srgbClr val="0070C0">
              <a:alpha val="75000"/>
            </a:srgb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TI EVM</a:t>
            </a:r>
          </a:p>
        </p:txBody>
      </p:sp>
      <p:cxnSp>
        <p:nvCxnSpPr>
          <p:cNvPr id="16" name="Straight Connector 15">
            <a:extLst>
              <a:ext uri="{FF2B5EF4-FFF2-40B4-BE49-F238E27FC236}">
                <a16:creationId xmlns:a16="http://schemas.microsoft.com/office/drawing/2014/main" xmlns="" id="{112FC09C-06C4-4420-936A-7C4F3B7CFA88}"/>
              </a:ext>
            </a:extLst>
          </p:cNvPr>
          <p:cNvCxnSpPr/>
          <p:nvPr/>
        </p:nvCxnSpPr>
        <p:spPr>
          <a:xfrm flipH="1">
            <a:off x="62529" y="3266828"/>
            <a:ext cx="8902161" cy="0"/>
          </a:xfrm>
          <a:prstGeom prst="line">
            <a:avLst/>
          </a:prstGeom>
          <a:ln w="31750">
            <a:solidFill>
              <a:schemeClr val="tx1">
                <a:alpha val="90000"/>
              </a:schemeClr>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xmlns="" id="{15612705-9D74-469D-A961-2113C9B0DD23}"/>
              </a:ext>
            </a:extLst>
          </p:cNvPr>
          <p:cNvSpPr/>
          <p:nvPr/>
        </p:nvSpPr>
        <p:spPr>
          <a:xfrm>
            <a:off x="4099560" y="3361141"/>
            <a:ext cx="4865130" cy="217283"/>
          </a:xfrm>
          <a:prstGeom prst="rect">
            <a:avLst/>
          </a:prstGeom>
          <a:solidFill>
            <a:srgbClr val="00B050">
              <a:alpha val="75000"/>
            </a:srgb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Custom (Product) Board</a:t>
            </a:r>
          </a:p>
        </p:txBody>
      </p:sp>
      <p:sp>
        <p:nvSpPr>
          <p:cNvPr id="18" name="Rectangle 17">
            <a:extLst>
              <a:ext uri="{FF2B5EF4-FFF2-40B4-BE49-F238E27FC236}">
                <a16:creationId xmlns:a16="http://schemas.microsoft.com/office/drawing/2014/main" xmlns="" id="{2A3EEBE3-08D8-49E0-A9B6-8FB1B94D420E}"/>
              </a:ext>
            </a:extLst>
          </p:cNvPr>
          <p:cNvSpPr/>
          <p:nvPr/>
        </p:nvSpPr>
        <p:spPr>
          <a:xfrm>
            <a:off x="108250" y="1149132"/>
            <a:ext cx="7217057" cy="238836"/>
          </a:xfrm>
          <a:prstGeom prst="rect">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SW Development/Testing/Release</a:t>
            </a:r>
          </a:p>
        </p:txBody>
      </p:sp>
      <p:sp>
        <p:nvSpPr>
          <p:cNvPr id="20" name="Rectangle 19">
            <a:extLst>
              <a:ext uri="{FF2B5EF4-FFF2-40B4-BE49-F238E27FC236}">
                <a16:creationId xmlns:a16="http://schemas.microsoft.com/office/drawing/2014/main" xmlns="" id="{0E2564B4-2621-4629-8D4A-F47C25CC5F18}"/>
              </a:ext>
            </a:extLst>
          </p:cNvPr>
          <p:cNvSpPr/>
          <p:nvPr/>
        </p:nvSpPr>
        <p:spPr>
          <a:xfrm>
            <a:off x="2679870" y="1917700"/>
            <a:ext cx="4108084" cy="217283"/>
          </a:xfrm>
          <a:prstGeom prst="rect">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chemeClr val="bg1"/>
                </a:solidFill>
              </a:rPr>
              <a:t>Board Port Development – U-Boot/Linux</a:t>
            </a:r>
          </a:p>
        </p:txBody>
      </p:sp>
      <p:sp>
        <p:nvSpPr>
          <p:cNvPr id="21" name="Rectangle 20">
            <a:extLst>
              <a:ext uri="{FF2B5EF4-FFF2-40B4-BE49-F238E27FC236}">
                <a16:creationId xmlns:a16="http://schemas.microsoft.com/office/drawing/2014/main" xmlns="" id="{EC1735BD-C2E2-4F22-8FB0-37622D477C19}"/>
              </a:ext>
            </a:extLst>
          </p:cNvPr>
          <p:cNvSpPr/>
          <p:nvPr/>
        </p:nvSpPr>
        <p:spPr>
          <a:xfrm>
            <a:off x="2679870" y="2251075"/>
            <a:ext cx="4108084" cy="217283"/>
          </a:xfrm>
          <a:prstGeom prst="rect">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chemeClr val="bg1"/>
                </a:solidFill>
              </a:rPr>
              <a:t>Board Port Development – RTOS</a:t>
            </a:r>
          </a:p>
        </p:txBody>
      </p:sp>
    </p:spTree>
    <p:extLst>
      <p:ext uri="{BB962C8B-B14F-4D97-AF65-F5344CB8AC3E}">
        <p14:creationId xmlns:p14="http://schemas.microsoft.com/office/powerpoint/2010/main" val="710463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p:txBody>
          <a:bodyPr/>
          <a:lstStyle/>
          <a:p>
            <a:pPr eaLnBrk="1" hangingPunct="1"/>
            <a:r>
              <a:rPr lang="en-US" dirty="0"/>
              <a:t>Phases of Product Development </a:t>
            </a:r>
          </a:p>
        </p:txBody>
      </p:sp>
      <p:sp>
        <p:nvSpPr>
          <p:cNvPr id="8195" name="Rectangle 3"/>
          <p:cNvSpPr>
            <a:spLocks noGrp="1" noChangeArrowheads="1"/>
          </p:cNvSpPr>
          <p:nvPr>
            <p:ph type="subTitle" idx="1"/>
          </p:nvPr>
        </p:nvSpPr>
        <p:spPr/>
        <p:txBody>
          <a:bodyPr/>
          <a:lstStyle/>
          <a:p>
            <a:pPr eaLnBrk="1" hangingPunct="1"/>
            <a:endParaRPr lang="en-US" dirty="0"/>
          </a:p>
        </p:txBody>
      </p:sp>
      <p:sp>
        <p:nvSpPr>
          <p:cNvPr id="8196" name="Slide Number Placeholder 3"/>
          <p:cNvSpPr>
            <a:spLocks noGrp="1"/>
          </p:cNvSpPr>
          <p:nvPr>
            <p:ph type="sldNum" sz="quarter" idx="10"/>
          </p:nvPr>
        </p:nvSpPr>
        <p:spPr>
          <a:noFill/>
        </p:spPr>
        <p:txBody>
          <a:bodyPr/>
          <a:lstStyle/>
          <a:p>
            <a:fld id="{C7215F0D-92E5-4128-9B70-CC7518499649}" type="slidenum">
              <a:rPr lang="en-US" smtClean="0"/>
              <a:pPr/>
              <a:t>3</a:t>
            </a:fld>
            <a:endParaRPr lang="en-US"/>
          </a:p>
        </p:txBody>
      </p:sp>
    </p:spTree>
    <p:extLst>
      <p:ext uri="{BB962C8B-B14F-4D97-AF65-F5344CB8AC3E}">
        <p14:creationId xmlns:p14="http://schemas.microsoft.com/office/powerpoint/2010/main" val="9064675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Connector 43"/>
          <p:cNvCxnSpPr/>
          <p:nvPr/>
        </p:nvCxnSpPr>
        <p:spPr>
          <a:xfrm>
            <a:off x="7325307" y="4348119"/>
            <a:ext cx="0" cy="262617"/>
          </a:xfrm>
          <a:prstGeom prst="line">
            <a:avLst/>
          </a:prstGeom>
          <a:ln w="31750">
            <a:solidFill>
              <a:schemeClr val="tx1">
                <a:alpha val="90000"/>
              </a:schemeClr>
            </a:solidFill>
            <a:headEnd type="stealth"/>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Product Timeline – Software Development</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30</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30</a:t>
            </a:fld>
            <a:endParaRPr lang="en-US">
              <a:solidFill>
                <a:srgbClr val="000000"/>
              </a:solidFill>
            </a:endParaRPr>
          </a:p>
        </p:txBody>
      </p:sp>
      <p:sp>
        <p:nvSpPr>
          <p:cNvPr id="7" name="Right Arrow 6"/>
          <p:cNvSpPr/>
          <p:nvPr/>
        </p:nvSpPr>
        <p:spPr>
          <a:xfrm>
            <a:off x="62529" y="3948784"/>
            <a:ext cx="8970859" cy="426946"/>
          </a:xfrm>
          <a:prstGeom prst="rightArrow">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Timeline</a:t>
            </a:r>
            <a:r>
              <a:rPr lang="en-US" b="1" dirty="0"/>
              <a:t> </a:t>
            </a:r>
          </a:p>
        </p:txBody>
      </p:sp>
      <p:sp>
        <p:nvSpPr>
          <p:cNvPr id="8" name="TextBox 7"/>
          <p:cNvSpPr txBox="1"/>
          <p:nvPr/>
        </p:nvSpPr>
        <p:spPr>
          <a:xfrm>
            <a:off x="5890850" y="4348119"/>
            <a:ext cx="1391728" cy="307777"/>
          </a:xfrm>
          <a:prstGeom prst="rect">
            <a:avLst/>
          </a:prstGeom>
          <a:noFill/>
        </p:spPr>
        <p:txBody>
          <a:bodyPr wrap="none" rtlCol="0">
            <a:spAutoFit/>
          </a:bodyPr>
          <a:lstStyle/>
          <a:p>
            <a:pPr algn="r"/>
            <a:r>
              <a:rPr lang="en-US" sz="1400" b="1" dirty="0"/>
              <a:t>t = Production</a:t>
            </a:r>
          </a:p>
        </p:txBody>
      </p:sp>
      <p:cxnSp>
        <p:nvCxnSpPr>
          <p:cNvPr id="9" name="Straight Connector 8"/>
          <p:cNvCxnSpPr/>
          <p:nvPr/>
        </p:nvCxnSpPr>
        <p:spPr>
          <a:xfrm>
            <a:off x="71077" y="4348119"/>
            <a:ext cx="0" cy="262617"/>
          </a:xfrm>
          <a:prstGeom prst="line">
            <a:avLst/>
          </a:prstGeom>
          <a:ln w="31750">
            <a:solidFill>
              <a:schemeClr val="tx1">
                <a:alpha val="90000"/>
              </a:schemeClr>
            </a:solidFill>
            <a:headEnd type="stealt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1076" y="4348119"/>
            <a:ext cx="546945" cy="307777"/>
          </a:xfrm>
          <a:prstGeom prst="rect">
            <a:avLst/>
          </a:prstGeom>
          <a:noFill/>
        </p:spPr>
        <p:txBody>
          <a:bodyPr wrap="none" rtlCol="0">
            <a:spAutoFit/>
          </a:bodyPr>
          <a:lstStyle/>
          <a:p>
            <a:r>
              <a:rPr lang="en-US" sz="1400" b="1" dirty="0"/>
              <a:t>t = 0</a:t>
            </a:r>
          </a:p>
        </p:txBody>
      </p:sp>
      <p:sp>
        <p:nvSpPr>
          <p:cNvPr id="40" name="Rectangle 39"/>
          <p:cNvSpPr/>
          <p:nvPr/>
        </p:nvSpPr>
        <p:spPr>
          <a:xfrm>
            <a:off x="103671" y="756054"/>
            <a:ext cx="4252877"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0070C0"/>
                </a:solidFill>
              </a:rPr>
              <a:t>Software Development</a:t>
            </a:r>
          </a:p>
        </p:txBody>
      </p:sp>
      <p:sp>
        <p:nvSpPr>
          <p:cNvPr id="14" name="TextBox 13">
            <a:extLst>
              <a:ext uri="{FF2B5EF4-FFF2-40B4-BE49-F238E27FC236}">
                <a16:creationId xmlns:a16="http://schemas.microsoft.com/office/drawing/2014/main" xmlns="" id="{E4C7A304-0409-4A10-A000-65C2C121756A}"/>
              </a:ext>
            </a:extLst>
          </p:cNvPr>
          <p:cNvSpPr txBox="1"/>
          <p:nvPr/>
        </p:nvSpPr>
        <p:spPr>
          <a:xfrm>
            <a:off x="11086" y="3226340"/>
            <a:ext cx="1986441" cy="307777"/>
          </a:xfrm>
          <a:prstGeom prst="rect">
            <a:avLst/>
          </a:prstGeom>
          <a:noFill/>
        </p:spPr>
        <p:txBody>
          <a:bodyPr wrap="none" rtlCol="0">
            <a:spAutoFit/>
          </a:bodyPr>
          <a:lstStyle/>
          <a:p>
            <a:r>
              <a:rPr lang="en-US" sz="1400" b="1" dirty="0"/>
              <a:t>HW Platform Options</a:t>
            </a:r>
          </a:p>
        </p:txBody>
      </p:sp>
      <p:sp>
        <p:nvSpPr>
          <p:cNvPr id="15" name="Rectangle 14">
            <a:extLst>
              <a:ext uri="{FF2B5EF4-FFF2-40B4-BE49-F238E27FC236}">
                <a16:creationId xmlns:a16="http://schemas.microsoft.com/office/drawing/2014/main" xmlns="" id="{51C5B69C-105D-4AFA-B7CB-002569AD4F8A}"/>
              </a:ext>
            </a:extLst>
          </p:cNvPr>
          <p:cNvSpPr/>
          <p:nvPr/>
        </p:nvSpPr>
        <p:spPr>
          <a:xfrm>
            <a:off x="71076" y="3652550"/>
            <a:ext cx="8893613" cy="217283"/>
          </a:xfrm>
          <a:prstGeom prst="rect">
            <a:avLst/>
          </a:prstGeom>
          <a:solidFill>
            <a:srgbClr val="0070C0">
              <a:alpha val="75000"/>
            </a:srgb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TI EVM</a:t>
            </a:r>
          </a:p>
        </p:txBody>
      </p:sp>
      <p:cxnSp>
        <p:nvCxnSpPr>
          <p:cNvPr id="16" name="Straight Connector 15">
            <a:extLst>
              <a:ext uri="{FF2B5EF4-FFF2-40B4-BE49-F238E27FC236}">
                <a16:creationId xmlns:a16="http://schemas.microsoft.com/office/drawing/2014/main" xmlns="" id="{112FC09C-06C4-4420-936A-7C4F3B7CFA88}"/>
              </a:ext>
            </a:extLst>
          </p:cNvPr>
          <p:cNvCxnSpPr/>
          <p:nvPr/>
        </p:nvCxnSpPr>
        <p:spPr>
          <a:xfrm flipH="1">
            <a:off x="62529" y="3266828"/>
            <a:ext cx="8902161" cy="0"/>
          </a:xfrm>
          <a:prstGeom prst="line">
            <a:avLst/>
          </a:prstGeom>
          <a:ln w="31750">
            <a:solidFill>
              <a:schemeClr val="tx1">
                <a:alpha val="90000"/>
              </a:schemeClr>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xmlns="" id="{15612705-9D74-469D-A961-2113C9B0DD23}"/>
              </a:ext>
            </a:extLst>
          </p:cNvPr>
          <p:cNvSpPr/>
          <p:nvPr/>
        </p:nvSpPr>
        <p:spPr>
          <a:xfrm>
            <a:off x="4099560" y="3361141"/>
            <a:ext cx="4865130" cy="217283"/>
          </a:xfrm>
          <a:prstGeom prst="rect">
            <a:avLst/>
          </a:prstGeom>
          <a:solidFill>
            <a:srgbClr val="00B050">
              <a:alpha val="75000"/>
            </a:srgb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Custom (Product) Board</a:t>
            </a:r>
          </a:p>
        </p:txBody>
      </p:sp>
      <p:sp>
        <p:nvSpPr>
          <p:cNvPr id="18" name="Rectangle 17">
            <a:extLst>
              <a:ext uri="{FF2B5EF4-FFF2-40B4-BE49-F238E27FC236}">
                <a16:creationId xmlns:a16="http://schemas.microsoft.com/office/drawing/2014/main" xmlns="" id="{2A3EEBE3-08D8-49E0-A9B6-8FB1B94D420E}"/>
              </a:ext>
            </a:extLst>
          </p:cNvPr>
          <p:cNvSpPr/>
          <p:nvPr/>
        </p:nvSpPr>
        <p:spPr>
          <a:xfrm>
            <a:off x="108250" y="1149132"/>
            <a:ext cx="7217057" cy="238836"/>
          </a:xfrm>
          <a:prstGeom prst="rect">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SW Development/Testing/Release</a:t>
            </a:r>
          </a:p>
        </p:txBody>
      </p:sp>
      <p:sp>
        <p:nvSpPr>
          <p:cNvPr id="22" name="Rectangle 21">
            <a:extLst>
              <a:ext uri="{FF2B5EF4-FFF2-40B4-BE49-F238E27FC236}">
                <a16:creationId xmlns:a16="http://schemas.microsoft.com/office/drawing/2014/main" xmlns="" id="{8DC439E5-C5EB-4D64-85DD-2D550ADC1481}"/>
              </a:ext>
            </a:extLst>
          </p:cNvPr>
          <p:cNvSpPr/>
          <p:nvPr/>
        </p:nvSpPr>
        <p:spPr>
          <a:xfrm>
            <a:off x="386322" y="1649686"/>
            <a:ext cx="2337828"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rgbClr val="0070C0"/>
                </a:solidFill>
              </a:rPr>
              <a:t>Processors SDK RTOS</a:t>
            </a:r>
          </a:p>
        </p:txBody>
      </p:sp>
      <p:sp>
        <p:nvSpPr>
          <p:cNvPr id="23" name="Rectangle 22">
            <a:extLst>
              <a:ext uri="{FF2B5EF4-FFF2-40B4-BE49-F238E27FC236}">
                <a16:creationId xmlns:a16="http://schemas.microsoft.com/office/drawing/2014/main" xmlns="" id="{21BB4939-97AD-4856-90E1-EB9E74E6AA7A}"/>
              </a:ext>
            </a:extLst>
          </p:cNvPr>
          <p:cNvSpPr/>
          <p:nvPr/>
        </p:nvSpPr>
        <p:spPr>
          <a:xfrm>
            <a:off x="386322" y="1992586"/>
            <a:ext cx="2337828"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rgbClr val="0070C0"/>
                </a:solidFill>
              </a:rPr>
              <a:t>Processors SDK Linux</a:t>
            </a:r>
          </a:p>
        </p:txBody>
      </p:sp>
    </p:spTree>
    <p:extLst>
      <p:ext uri="{BB962C8B-B14F-4D97-AF65-F5344CB8AC3E}">
        <p14:creationId xmlns:p14="http://schemas.microsoft.com/office/powerpoint/2010/main" val="689132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200"/>
                                  </p:stCondLst>
                                  <p:childTnLst>
                                    <p:set>
                                      <p:cBhvr>
                                        <p:cTn id="6" dur="1" fill="hold">
                                          <p:stCondLst>
                                            <p:cond delay="0"/>
                                          </p:stCondLst>
                                        </p:cTn>
                                        <p:tgtEl>
                                          <p:spTgt spid="22"/>
                                        </p:tgtEl>
                                        <p:attrNameLst>
                                          <p:attrName>style.visibility</p:attrName>
                                        </p:attrNameLst>
                                      </p:cBhvr>
                                      <p:to>
                                        <p:strVal val="visible"/>
                                      </p:to>
                                    </p:set>
                                  </p:childTnLst>
                                </p:cTn>
                              </p:par>
                            </p:childTnLst>
                          </p:cTn>
                        </p:par>
                        <p:par>
                          <p:cTn id="7" fill="hold">
                            <p:stCondLst>
                              <p:cond delay="200"/>
                            </p:stCondLst>
                            <p:childTnLst>
                              <p:par>
                                <p:cTn id="8" presetID="1" presetClass="entr" presetSubtype="0" fill="hold" grpId="0" nodeType="afterEffect">
                                  <p:stCondLst>
                                    <p:cond delay="200"/>
                                  </p:stCondLst>
                                  <p:childTnLst>
                                    <p:set>
                                      <p:cBhvr>
                                        <p:cTn id="9"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Timeline – Software Development RTOS</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31</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31</a:t>
            </a:fld>
            <a:endParaRPr lang="en-US">
              <a:solidFill>
                <a:srgbClr val="000000"/>
              </a:solidFill>
            </a:endParaRPr>
          </a:p>
        </p:txBody>
      </p:sp>
      <p:pic>
        <p:nvPicPr>
          <p:cNvPr id="6" name="Picture 5">
            <a:extLst>
              <a:ext uri="{FF2B5EF4-FFF2-40B4-BE49-F238E27FC236}">
                <a16:creationId xmlns:a16="http://schemas.microsoft.com/office/drawing/2014/main" xmlns="" id="{F97021EE-BE36-4FD1-BFD4-406167B38BC8}"/>
              </a:ext>
            </a:extLst>
          </p:cNvPr>
          <p:cNvPicPr>
            <a:picLocks noChangeAspect="1"/>
          </p:cNvPicPr>
          <p:nvPr/>
        </p:nvPicPr>
        <p:blipFill>
          <a:blip r:embed="rId3"/>
          <a:stretch>
            <a:fillRect/>
          </a:stretch>
        </p:blipFill>
        <p:spPr>
          <a:xfrm>
            <a:off x="159616" y="676396"/>
            <a:ext cx="4169060" cy="3272388"/>
          </a:xfrm>
          <a:prstGeom prst="rect">
            <a:avLst/>
          </a:prstGeom>
          <a:ln w="12700">
            <a:solidFill>
              <a:schemeClr val="tx1"/>
            </a:solidFill>
          </a:ln>
        </p:spPr>
      </p:pic>
      <p:sp>
        <p:nvSpPr>
          <p:cNvPr id="19" name="Rectangle 18">
            <a:extLst>
              <a:ext uri="{FF2B5EF4-FFF2-40B4-BE49-F238E27FC236}">
                <a16:creationId xmlns:a16="http://schemas.microsoft.com/office/drawing/2014/main" xmlns="" id="{DF3760CA-4777-433E-8C57-946966B8E0C7}"/>
              </a:ext>
            </a:extLst>
          </p:cNvPr>
          <p:cNvSpPr/>
          <p:nvPr/>
        </p:nvSpPr>
        <p:spPr>
          <a:xfrm>
            <a:off x="159616" y="3948784"/>
            <a:ext cx="1098378" cy="276999"/>
          </a:xfrm>
          <a:prstGeom prst="rect">
            <a:avLst/>
          </a:prstGeom>
        </p:spPr>
        <p:txBody>
          <a:bodyPr wrap="none">
            <a:spAutoFit/>
          </a:bodyPr>
          <a:lstStyle/>
          <a:p>
            <a:r>
              <a:rPr lang="en-US" sz="1200" b="1" dirty="0"/>
              <a:t>sprt646a.pdf</a:t>
            </a:r>
          </a:p>
        </p:txBody>
      </p:sp>
      <p:sp>
        <p:nvSpPr>
          <p:cNvPr id="24" name="Content Placeholder 2">
            <a:extLst>
              <a:ext uri="{FF2B5EF4-FFF2-40B4-BE49-F238E27FC236}">
                <a16:creationId xmlns:a16="http://schemas.microsoft.com/office/drawing/2014/main" xmlns="" id="{B5C21DD6-0D4E-41C8-BDA5-8B6D510B75B8}"/>
              </a:ext>
            </a:extLst>
          </p:cNvPr>
          <p:cNvSpPr>
            <a:spLocks noGrp="1"/>
          </p:cNvSpPr>
          <p:nvPr>
            <p:ph idx="1"/>
          </p:nvPr>
        </p:nvSpPr>
        <p:spPr>
          <a:xfrm>
            <a:off x="4425763" y="673888"/>
            <a:ext cx="4349937" cy="2994729"/>
          </a:xfrm>
        </p:spPr>
        <p:txBody>
          <a:bodyPr/>
          <a:lstStyle/>
          <a:p>
            <a:r>
              <a:rPr lang="en-US" dirty="0"/>
              <a:t>Robust real-time TI-RTOS kernel including TCP/IP networking stack</a:t>
            </a:r>
          </a:p>
          <a:p>
            <a:r>
              <a:rPr lang="en-US" dirty="0" err="1"/>
              <a:t>Posix</a:t>
            </a:r>
            <a:r>
              <a:rPr lang="en-US" dirty="0"/>
              <a:t> thread-compatible API layer available</a:t>
            </a:r>
          </a:p>
          <a:p>
            <a:r>
              <a:rPr lang="en-US" dirty="0"/>
              <a:t>Driver libraries that can be used with TI-RTOS or without a kernel</a:t>
            </a:r>
          </a:p>
          <a:p>
            <a:r>
              <a:rPr lang="en-US" dirty="0"/>
              <a:t>Free and available as open source</a:t>
            </a:r>
          </a:p>
          <a:p>
            <a:pPr marL="0" indent="0">
              <a:buNone/>
            </a:pPr>
            <a:endParaRPr lang="en-US" sz="1600" b="1" dirty="0"/>
          </a:p>
          <a:p>
            <a:endParaRPr lang="en-US" dirty="0"/>
          </a:p>
        </p:txBody>
      </p:sp>
    </p:spTree>
    <p:extLst>
      <p:ext uri="{BB962C8B-B14F-4D97-AF65-F5344CB8AC3E}">
        <p14:creationId xmlns:p14="http://schemas.microsoft.com/office/powerpoint/2010/main" val="40130524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Timeline – Software Development Linux</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32</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32</a:t>
            </a:fld>
            <a:endParaRPr lang="en-US">
              <a:solidFill>
                <a:srgbClr val="000000"/>
              </a:solidFill>
            </a:endParaRPr>
          </a:p>
        </p:txBody>
      </p:sp>
      <p:sp>
        <p:nvSpPr>
          <p:cNvPr id="24" name="Content Placeholder 2">
            <a:extLst>
              <a:ext uri="{FF2B5EF4-FFF2-40B4-BE49-F238E27FC236}">
                <a16:creationId xmlns:a16="http://schemas.microsoft.com/office/drawing/2014/main" xmlns="" id="{B5C21DD6-0D4E-41C8-BDA5-8B6D510B75B8}"/>
              </a:ext>
            </a:extLst>
          </p:cNvPr>
          <p:cNvSpPr>
            <a:spLocks noGrp="1"/>
          </p:cNvSpPr>
          <p:nvPr>
            <p:ph idx="1"/>
          </p:nvPr>
        </p:nvSpPr>
        <p:spPr>
          <a:xfrm>
            <a:off x="4273362" y="673888"/>
            <a:ext cx="4842063" cy="3086778"/>
          </a:xfrm>
        </p:spPr>
        <p:txBody>
          <a:bodyPr/>
          <a:lstStyle/>
          <a:p>
            <a:r>
              <a:rPr lang="en-US" sz="1600" b="1" dirty="0"/>
              <a:t>Updated to the latest Long Term support (LTS) Linux kernel, boot loader and </a:t>
            </a:r>
            <a:r>
              <a:rPr lang="en-US" sz="1600" b="1" dirty="0" err="1"/>
              <a:t>Yocto</a:t>
            </a:r>
            <a:r>
              <a:rPr lang="en-US" sz="1600" b="1" dirty="0"/>
              <a:t> file system on an annual basis </a:t>
            </a:r>
          </a:p>
          <a:p>
            <a:r>
              <a:rPr lang="en-US" sz="1600" b="1" dirty="0"/>
              <a:t>U-Boot community boot loader</a:t>
            </a:r>
          </a:p>
          <a:p>
            <a:r>
              <a:rPr lang="en-US" sz="1600" b="1" dirty="0"/>
              <a:t>Robust, commercial-grade </a:t>
            </a:r>
            <a:r>
              <a:rPr lang="en-US" sz="1600" b="1" dirty="0" err="1"/>
              <a:t>Linaro</a:t>
            </a:r>
            <a:r>
              <a:rPr lang="en-US" sz="1600" b="1" dirty="0"/>
              <a:t>® GNU compiler collection (GCC) toolchain</a:t>
            </a:r>
          </a:p>
          <a:p>
            <a:r>
              <a:rPr lang="en-US" sz="1600" b="1" dirty="0" err="1"/>
              <a:t>Yocto</a:t>
            </a:r>
            <a:r>
              <a:rPr lang="en-US" sz="1600" b="1" dirty="0"/>
              <a:t> Project™ OE Core compatible file systems support enables tailored Linux application support</a:t>
            </a:r>
          </a:p>
          <a:p>
            <a:r>
              <a:rPr lang="en-US" sz="1600" b="1" dirty="0"/>
              <a:t>RT-Linux releases include a fully pre-emptible kernel for real-time applications</a:t>
            </a:r>
          </a:p>
          <a:p>
            <a:endParaRPr lang="en-US" dirty="0"/>
          </a:p>
        </p:txBody>
      </p:sp>
      <p:pic>
        <p:nvPicPr>
          <p:cNvPr id="10" name="Picture 9">
            <a:extLst>
              <a:ext uri="{FF2B5EF4-FFF2-40B4-BE49-F238E27FC236}">
                <a16:creationId xmlns:a16="http://schemas.microsoft.com/office/drawing/2014/main" xmlns="" id="{3141907D-F344-4800-8522-732AAC4DCC63}"/>
              </a:ext>
            </a:extLst>
          </p:cNvPr>
          <p:cNvPicPr>
            <a:picLocks noChangeAspect="1"/>
          </p:cNvPicPr>
          <p:nvPr/>
        </p:nvPicPr>
        <p:blipFill>
          <a:blip r:embed="rId3"/>
          <a:stretch>
            <a:fillRect/>
          </a:stretch>
        </p:blipFill>
        <p:spPr>
          <a:xfrm>
            <a:off x="38100" y="673888"/>
            <a:ext cx="4315152" cy="1496584"/>
          </a:xfrm>
          <a:prstGeom prst="rect">
            <a:avLst/>
          </a:prstGeom>
        </p:spPr>
      </p:pic>
    </p:spTree>
    <p:extLst>
      <p:ext uri="{BB962C8B-B14F-4D97-AF65-F5344CB8AC3E}">
        <p14:creationId xmlns:p14="http://schemas.microsoft.com/office/powerpoint/2010/main" val="30725959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Connector 43"/>
          <p:cNvCxnSpPr/>
          <p:nvPr/>
        </p:nvCxnSpPr>
        <p:spPr>
          <a:xfrm>
            <a:off x="7325307" y="4348119"/>
            <a:ext cx="0" cy="262617"/>
          </a:xfrm>
          <a:prstGeom prst="line">
            <a:avLst/>
          </a:prstGeom>
          <a:ln w="31750">
            <a:solidFill>
              <a:schemeClr val="tx1">
                <a:alpha val="90000"/>
              </a:schemeClr>
            </a:solidFill>
            <a:headEnd type="stealth"/>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Product Timeline – Software Development</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33</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33</a:t>
            </a:fld>
            <a:endParaRPr lang="en-US">
              <a:solidFill>
                <a:srgbClr val="000000"/>
              </a:solidFill>
            </a:endParaRPr>
          </a:p>
        </p:txBody>
      </p:sp>
      <p:sp>
        <p:nvSpPr>
          <p:cNvPr id="7" name="Right Arrow 6"/>
          <p:cNvSpPr/>
          <p:nvPr/>
        </p:nvSpPr>
        <p:spPr>
          <a:xfrm>
            <a:off x="62529" y="3948784"/>
            <a:ext cx="8970859" cy="426946"/>
          </a:xfrm>
          <a:prstGeom prst="rightArrow">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Timeline</a:t>
            </a:r>
            <a:r>
              <a:rPr lang="en-US" b="1" dirty="0"/>
              <a:t> </a:t>
            </a:r>
          </a:p>
        </p:txBody>
      </p:sp>
      <p:sp>
        <p:nvSpPr>
          <p:cNvPr id="8" name="TextBox 7"/>
          <p:cNvSpPr txBox="1"/>
          <p:nvPr/>
        </p:nvSpPr>
        <p:spPr>
          <a:xfrm>
            <a:off x="5890850" y="4348119"/>
            <a:ext cx="1391728" cy="307777"/>
          </a:xfrm>
          <a:prstGeom prst="rect">
            <a:avLst/>
          </a:prstGeom>
          <a:noFill/>
        </p:spPr>
        <p:txBody>
          <a:bodyPr wrap="none" rtlCol="0">
            <a:spAutoFit/>
          </a:bodyPr>
          <a:lstStyle/>
          <a:p>
            <a:pPr algn="r"/>
            <a:r>
              <a:rPr lang="en-US" sz="1400" b="1" dirty="0"/>
              <a:t>t = Production</a:t>
            </a:r>
          </a:p>
        </p:txBody>
      </p:sp>
      <p:cxnSp>
        <p:nvCxnSpPr>
          <p:cNvPr id="9" name="Straight Connector 8"/>
          <p:cNvCxnSpPr/>
          <p:nvPr/>
        </p:nvCxnSpPr>
        <p:spPr>
          <a:xfrm>
            <a:off x="71077" y="4348119"/>
            <a:ext cx="0" cy="262617"/>
          </a:xfrm>
          <a:prstGeom prst="line">
            <a:avLst/>
          </a:prstGeom>
          <a:ln w="31750">
            <a:solidFill>
              <a:schemeClr val="tx1">
                <a:alpha val="90000"/>
              </a:schemeClr>
            </a:solidFill>
            <a:headEnd type="stealt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1076" y="4348119"/>
            <a:ext cx="546945" cy="307777"/>
          </a:xfrm>
          <a:prstGeom prst="rect">
            <a:avLst/>
          </a:prstGeom>
          <a:noFill/>
        </p:spPr>
        <p:txBody>
          <a:bodyPr wrap="none" rtlCol="0">
            <a:spAutoFit/>
          </a:bodyPr>
          <a:lstStyle/>
          <a:p>
            <a:r>
              <a:rPr lang="en-US" sz="1400" b="1" dirty="0"/>
              <a:t>t = 0</a:t>
            </a:r>
          </a:p>
        </p:txBody>
      </p:sp>
      <p:sp>
        <p:nvSpPr>
          <p:cNvPr id="14" name="TextBox 13">
            <a:extLst>
              <a:ext uri="{FF2B5EF4-FFF2-40B4-BE49-F238E27FC236}">
                <a16:creationId xmlns:a16="http://schemas.microsoft.com/office/drawing/2014/main" xmlns="" id="{E4C7A304-0409-4A10-A000-65C2C121756A}"/>
              </a:ext>
            </a:extLst>
          </p:cNvPr>
          <p:cNvSpPr txBox="1"/>
          <p:nvPr/>
        </p:nvSpPr>
        <p:spPr>
          <a:xfrm>
            <a:off x="11086" y="3226340"/>
            <a:ext cx="1986441" cy="307777"/>
          </a:xfrm>
          <a:prstGeom prst="rect">
            <a:avLst/>
          </a:prstGeom>
          <a:noFill/>
        </p:spPr>
        <p:txBody>
          <a:bodyPr wrap="none" rtlCol="0">
            <a:spAutoFit/>
          </a:bodyPr>
          <a:lstStyle/>
          <a:p>
            <a:r>
              <a:rPr lang="en-US" sz="1400" b="1" dirty="0"/>
              <a:t>HW Platform Options</a:t>
            </a:r>
          </a:p>
        </p:txBody>
      </p:sp>
      <p:sp>
        <p:nvSpPr>
          <p:cNvPr id="15" name="Rectangle 14">
            <a:extLst>
              <a:ext uri="{FF2B5EF4-FFF2-40B4-BE49-F238E27FC236}">
                <a16:creationId xmlns:a16="http://schemas.microsoft.com/office/drawing/2014/main" xmlns="" id="{51C5B69C-105D-4AFA-B7CB-002569AD4F8A}"/>
              </a:ext>
            </a:extLst>
          </p:cNvPr>
          <p:cNvSpPr/>
          <p:nvPr/>
        </p:nvSpPr>
        <p:spPr>
          <a:xfrm>
            <a:off x="71076" y="3652550"/>
            <a:ext cx="8893613" cy="217283"/>
          </a:xfrm>
          <a:prstGeom prst="rect">
            <a:avLst/>
          </a:prstGeom>
          <a:solidFill>
            <a:srgbClr val="0070C0">
              <a:alpha val="75000"/>
            </a:srgb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TI EVM</a:t>
            </a:r>
          </a:p>
        </p:txBody>
      </p:sp>
      <p:cxnSp>
        <p:nvCxnSpPr>
          <p:cNvPr id="16" name="Straight Connector 15">
            <a:extLst>
              <a:ext uri="{FF2B5EF4-FFF2-40B4-BE49-F238E27FC236}">
                <a16:creationId xmlns:a16="http://schemas.microsoft.com/office/drawing/2014/main" xmlns="" id="{112FC09C-06C4-4420-936A-7C4F3B7CFA88}"/>
              </a:ext>
            </a:extLst>
          </p:cNvPr>
          <p:cNvCxnSpPr/>
          <p:nvPr/>
        </p:nvCxnSpPr>
        <p:spPr>
          <a:xfrm flipH="1">
            <a:off x="62529" y="3266828"/>
            <a:ext cx="8902161" cy="0"/>
          </a:xfrm>
          <a:prstGeom prst="line">
            <a:avLst/>
          </a:prstGeom>
          <a:ln w="31750">
            <a:solidFill>
              <a:schemeClr val="tx1">
                <a:alpha val="90000"/>
              </a:schemeClr>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xmlns="" id="{15612705-9D74-469D-A961-2113C9B0DD23}"/>
              </a:ext>
            </a:extLst>
          </p:cNvPr>
          <p:cNvSpPr/>
          <p:nvPr/>
        </p:nvSpPr>
        <p:spPr>
          <a:xfrm>
            <a:off x="4099560" y="3361141"/>
            <a:ext cx="4865130" cy="217283"/>
          </a:xfrm>
          <a:prstGeom prst="rect">
            <a:avLst/>
          </a:prstGeom>
          <a:solidFill>
            <a:srgbClr val="00B050">
              <a:alpha val="75000"/>
            </a:srgb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Custom (Product) Board</a:t>
            </a:r>
          </a:p>
        </p:txBody>
      </p:sp>
      <p:pic>
        <p:nvPicPr>
          <p:cNvPr id="3" name="Picture 2">
            <a:extLst>
              <a:ext uri="{FF2B5EF4-FFF2-40B4-BE49-F238E27FC236}">
                <a16:creationId xmlns:a16="http://schemas.microsoft.com/office/drawing/2014/main" xmlns="" id="{6D044B41-C8CF-45C4-A9CB-A855C49A315C}"/>
              </a:ext>
            </a:extLst>
          </p:cNvPr>
          <p:cNvPicPr>
            <a:picLocks noChangeAspect="1"/>
          </p:cNvPicPr>
          <p:nvPr/>
        </p:nvPicPr>
        <p:blipFill>
          <a:blip r:embed="rId3"/>
          <a:stretch>
            <a:fillRect/>
          </a:stretch>
        </p:blipFill>
        <p:spPr>
          <a:xfrm>
            <a:off x="5996763" y="639702"/>
            <a:ext cx="2974645" cy="2520810"/>
          </a:xfrm>
          <a:prstGeom prst="rect">
            <a:avLst/>
          </a:prstGeom>
          <a:ln>
            <a:solidFill>
              <a:schemeClr val="tx1"/>
            </a:solidFill>
          </a:ln>
        </p:spPr>
      </p:pic>
      <p:sp>
        <p:nvSpPr>
          <p:cNvPr id="18" name="Rectangle 17">
            <a:extLst>
              <a:ext uri="{FF2B5EF4-FFF2-40B4-BE49-F238E27FC236}">
                <a16:creationId xmlns:a16="http://schemas.microsoft.com/office/drawing/2014/main" xmlns="" id="{9C92A657-A83A-40BE-93EE-E6A50DFAEDC0}"/>
              </a:ext>
            </a:extLst>
          </p:cNvPr>
          <p:cNvSpPr/>
          <p:nvPr/>
        </p:nvSpPr>
        <p:spPr>
          <a:xfrm>
            <a:off x="122721" y="747983"/>
            <a:ext cx="4108084" cy="217283"/>
          </a:xfrm>
          <a:prstGeom prst="rect">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Board Port Development – U-Boot/Linux</a:t>
            </a:r>
          </a:p>
        </p:txBody>
      </p:sp>
      <p:sp>
        <p:nvSpPr>
          <p:cNvPr id="19" name="Content Placeholder 2">
            <a:extLst>
              <a:ext uri="{FF2B5EF4-FFF2-40B4-BE49-F238E27FC236}">
                <a16:creationId xmlns:a16="http://schemas.microsoft.com/office/drawing/2014/main" xmlns="" id="{B7525A53-272B-46D6-8148-E0DBEBADE8E6}"/>
              </a:ext>
            </a:extLst>
          </p:cNvPr>
          <p:cNvSpPr>
            <a:spLocks noGrp="1"/>
          </p:cNvSpPr>
          <p:nvPr>
            <p:ph idx="1"/>
          </p:nvPr>
        </p:nvSpPr>
        <p:spPr>
          <a:xfrm>
            <a:off x="122721" y="1059578"/>
            <a:ext cx="5768129" cy="2112938"/>
          </a:xfrm>
        </p:spPr>
        <p:txBody>
          <a:bodyPr/>
          <a:lstStyle/>
          <a:p>
            <a:r>
              <a:rPr lang="en-US" dirty="0"/>
              <a:t>Porting - Bring up U-Boot/Linux on Custom Hardware</a:t>
            </a:r>
          </a:p>
          <a:p>
            <a:pPr lvl="1"/>
            <a:r>
              <a:rPr lang="en-US" dirty="0"/>
              <a:t>Processor SDK Linux has the processor initialization, driver support for Linux and U-Boot</a:t>
            </a:r>
          </a:p>
          <a:p>
            <a:pPr lvl="1"/>
            <a:r>
              <a:rPr lang="en-US" dirty="0"/>
              <a:t>Leveraging TI EVM code makes porting strait forward</a:t>
            </a:r>
          </a:p>
          <a:p>
            <a:pPr lvl="1"/>
            <a:r>
              <a:rPr lang="en-US" dirty="0"/>
              <a:t>Use the EMIF and SYSCONFIG tools to assist with the port effort</a:t>
            </a:r>
          </a:p>
          <a:p>
            <a:pPr lvl="1"/>
            <a:endParaRPr lang="en-US" dirty="0"/>
          </a:p>
          <a:p>
            <a:pPr lvl="1"/>
            <a:endParaRPr lang="en-US" dirty="0"/>
          </a:p>
        </p:txBody>
      </p:sp>
    </p:spTree>
    <p:extLst>
      <p:ext uri="{BB962C8B-B14F-4D97-AF65-F5344CB8AC3E}">
        <p14:creationId xmlns:p14="http://schemas.microsoft.com/office/powerpoint/2010/main" val="41173573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Timeline – Software Development</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34</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34</a:t>
            </a:fld>
            <a:endParaRPr lang="en-US">
              <a:solidFill>
                <a:srgbClr val="000000"/>
              </a:solidFill>
            </a:endParaRPr>
          </a:p>
        </p:txBody>
      </p:sp>
      <p:sp>
        <p:nvSpPr>
          <p:cNvPr id="30" name="Rectangle 29"/>
          <p:cNvSpPr/>
          <p:nvPr/>
        </p:nvSpPr>
        <p:spPr>
          <a:xfrm>
            <a:off x="122721" y="747983"/>
            <a:ext cx="4108084" cy="217283"/>
          </a:xfrm>
          <a:prstGeom prst="rect">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Board Port Development – U-Boot/Linux</a:t>
            </a:r>
          </a:p>
        </p:txBody>
      </p:sp>
      <p:sp>
        <p:nvSpPr>
          <p:cNvPr id="23" name="Rectangle 22"/>
          <p:cNvSpPr/>
          <p:nvPr/>
        </p:nvSpPr>
        <p:spPr>
          <a:xfrm>
            <a:off x="2758047" y="2379100"/>
            <a:ext cx="2337828"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rgbClr val="0070C0"/>
                </a:solidFill>
              </a:rPr>
              <a:t>EMIF Tool</a:t>
            </a:r>
          </a:p>
        </p:txBody>
      </p:sp>
      <p:sp>
        <p:nvSpPr>
          <p:cNvPr id="24" name="Rectangle 23"/>
          <p:cNvSpPr/>
          <p:nvPr/>
        </p:nvSpPr>
        <p:spPr>
          <a:xfrm>
            <a:off x="1824594" y="1641522"/>
            <a:ext cx="2337828"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rgbClr val="0070C0"/>
                </a:solidFill>
              </a:rPr>
              <a:t>Porting U-Boot</a:t>
            </a:r>
          </a:p>
        </p:txBody>
      </p:sp>
      <p:sp>
        <p:nvSpPr>
          <p:cNvPr id="25" name="Rectangle 24"/>
          <p:cNvSpPr/>
          <p:nvPr/>
        </p:nvSpPr>
        <p:spPr>
          <a:xfrm>
            <a:off x="2758047" y="2722868"/>
            <a:ext cx="2337828"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rgbClr val="0070C0"/>
                </a:solidFill>
              </a:rPr>
              <a:t>SYSCONFIG</a:t>
            </a:r>
          </a:p>
        </p:txBody>
      </p:sp>
      <p:sp>
        <p:nvSpPr>
          <p:cNvPr id="21" name="Rectangle 20">
            <a:extLst>
              <a:ext uri="{FF2B5EF4-FFF2-40B4-BE49-F238E27FC236}">
                <a16:creationId xmlns:a16="http://schemas.microsoft.com/office/drawing/2014/main" xmlns="" id="{5A9272DA-3556-44E5-828B-A492BF9FF125}"/>
              </a:ext>
            </a:extLst>
          </p:cNvPr>
          <p:cNvSpPr/>
          <p:nvPr/>
        </p:nvSpPr>
        <p:spPr>
          <a:xfrm>
            <a:off x="2758047" y="2045048"/>
            <a:ext cx="2337828"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rgbClr val="0070C0"/>
                </a:solidFill>
              </a:rPr>
              <a:t>TI U-Boot Code in SDK</a:t>
            </a:r>
          </a:p>
        </p:txBody>
      </p:sp>
      <p:pic>
        <p:nvPicPr>
          <p:cNvPr id="3" name="Picture 2">
            <a:extLst>
              <a:ext uri="{FF2B5EF4-FFF2-40B4-BE49-F238E27FC236}">
                <a16:creationId xmlns:a16="http://schemas.microsoft.com/office/drawing/2014/main" xmlns="" id="{51550CF6-7DB3-40BA-8046-4DADBEF1D5C4}"/>
              </a:ext>
            </a:extLst>
          </p:cNvPr>
          <p:cNvPicPr>
            <a:picLocks noChangeAspect="1"/>
          </p:cNvPicPr>
          <p:nvPr/>
        </p:nvPicPr>
        <p:blipFill>
          <a:blip r:embed="rId2"/>
          <a:stretch>
            <a:fillRect/>
          </a:stretch>
        </p:blipFill>
        <p:spPr>
          <a:xfrm>
            <a:off x="5349498" y="1637917"/>
            <a:ext cx="1581597" cy="1272616"/>
          </a:xfrm>
          <a:prstGeom prst="rect">
            <a:avLst/>
          </a:prstGeom>
          <a:ln>
            <a:solidFill>
              <a:schemeClr val="tx1"/>
            </a:solidFill>
          </a:ln>
        </p:spPr>
      </p:pic>
      <p:sp>
        <p:nvSpPr>
          <p:cNvPr id="18" name="TextBox 17">
            <a:extLst>
              <a:ext uri="{FF2B5EF4-FFF2-40B4-BE49-F238E27FC236}">
                <a16:creationId xmlns:a16="http://schemas.microsoft.com/office/drawing/2014/main" xmlns="" id="{AE02866A-7D29-44DA-B59E-747495DB333E}"/>
              </a:ext>
            </a:extLst>
          </p:cNvPr>
          <p:cNvSpPr txBox="1"/>
          <p:nvPr/>
        </p:nvSpPr>
        <p:spPr>
          <a:xfrm>
            <a:off x="5268029" y="2933409"/>
            <a:ext cx="1091966" cy="276999"/>
          </a:xfrm>
          <a:prstGeom prst="rect">
            <a:avLst/>
          </a:prstGeom>
          <a:noFill/>
        </p:spPr>
        <p:txBody>
          <a:bodyPr wrap="none" rtlCol="0">
            <a:spAutoFit/>
          </a:bodyPr>
          <a:lstStyle/>
          <a:p>
            <a:r>
              <a:rPr lang="en-US" sz="1200" dirty="0"/>
              <a:t>SYSCONFIG</a:t>
            </a:r>
          </a:p>
        </p:txBody>
      </p:sp>
      <p:pic>
        <p:nvPicPr>
          <p:cNvPr id="12" name="Picture 11">
            <a:extLst>
              <a:ext uri="{FF2B5EF4-FFF2-40B4-BE49-F238E27FC236}">
                <a16:creationId xmlns:a16="http://schemas.microsoft.com/office/drawing/2014/main" xmlns="" id="{81B2F836-673B-4271-BA4E-66497B762787}"/>
              </a:ext>
            </a:extLst>
          </p:cNvPr>
          <p:cNvPicPr>
            <a:picLocks noChangeAspect="1"/>
          </p:cNvPicPr>
          <p:nvPr/>
        </p:nvPicPr>
        <p:blipFill>
          <a:blip r:embed="rId3"/>
          <a:stretch>
            <a:fillRect/>
          </a:stretch>
        </p:blipFill>
        <p:spPr>
          <a:xfrm>
            <a:off x="7063596" y="541728"/>
            <a:ext cx="1876572" cy="1385798"/>
          </a:xfrm>
          <a:prstGeom prst="rect">
            <a:avLst/>
          </a:prstGeom>
          <a:ln>
            <a:solidFill>
              <a:schemeClr val="tx1"/>
            </a:solidFill>
          </a:ln>
        </p:spPr>
      </p:pic>
      <p:sp>
        <p:nvSpPr>
          <p:cNvPr id="20" name="TextBox 19">
            <a:extLst>
              <a:ext uri="{FF2B5EF4-FFF2-40B4-BE49-F238E27FC236}">
                <a16:creationId xmlns:a16="http://schemas.microsoft.com/office/drawing/2014/main" xmlns="" id="{9C4DCA32-0CD8-41B9-B655-75299B51A532}"/>
              </a:ext>
            </a:extLst>
          </p:cNvPr>
          <p:cNvSpPr txBox="1"/>
          <p:nvPr/>
        </p:nvSpPr>
        <p:spPr>
          <a:xfrm>
            <a:off x="7006710" y="1939706"/>
            <a:ext cx="874983" cy="276999"/>
          </a:xfrm>
          <a:prstGeom prst="rect">
            <a:avLst/>
          </a:prstGeom>
          <a:noFill/>
        </p:spPr>
        <p:txBody>
          <a:bodyPr wrap="none" rtlCol="0">
            <a:spAutoFit/>
          </a:bodyPr>
          <a:lstStyle/>
          <a:p>
            <a:r>
              <a:rPr lang="en-US" sz="1200" dirty="0"/>
              <a:t>EMIF Tool</a:t>
            </a:r>
          </a:p>
        </p:txBody>
      </p:sp>
      <p:pic>
        <p:nvPicPr>
          <p:cNvPr id="13" name="Picture 12">
            <a:extLst>
              <a:ext uri="{FF2B5EF4-FFF2-40B4-BE49-F238E27FC236}">
                <a16:creationId xmlns:a16="http://schemas.microsoft.com/office/drawing/2014/main" xmlns="" id="{77221342-B91B-4C1B-BE93-60288A994B40}"/>
              </a:ext>
            </a:extLst>
          </p:cNvPr>
          <p:cNvPicPr>
            <a:picLocks noChangeAspect="1"/>
          </p:cNvPicPr>
          <p:nvPr/>
        </p:nvPicPr>
        <p:blipFill>
          <a:blip r:embed="rId4"/>
          <a:stretch>
            <a:fillRect/>
          </a:stretch>
        </p:blipFill>
        <p:spPr>
          <a:xfrm>
            <a:off x="7063596" y="2196720"/>
            <a:ext cx="1866783" cy="1423988"/>
          </a:xfrm>
          <a:prstGeom prst="rect">
            <a:avLst/>
          </a:prstGeom>
        </p:spPr>
      </p:pic>
      <p:sp>
        <p:nvSpPr>
          <p:cNvPr id="22" name="TextBox 21">
            <a:extLst>
              <a:ext uri="{FF2B5EF4-FFF2-40B4-BE49-F238E27FC236}">
                <a16:creationId xmlns:a16="http://schemas.microsoft.com/office/drawing/2014/main" xmlns="" id="{08160C70-DEE9-4FB9-9285-DC495AFAB225}"/>
              </a:ext>
            </a:extLst>
          </p:cNvPr>
          <p:cNvSpPr txBox="1"/>
          <p:nvPr/>
        </p:nvSpPr>
        <p:spPr>
          <a:xfrm>
            <a:off x="7063596" y="3620708"/>
            <a:ext cx="1901483" cy="276999"/>
          </a:xfrm>
          <a:prstGeom prst="rect">
            <a:avLst/>
          </a:prstGeom>
          <a:noFill/>
        </p:spPr>
        <p:txBody>
          <a:bodyPr wrap="none" rtlCol="0">
            <a:spAutoFit/>
          </a:bodyPr>
          <a:lstStyle/>
          <a:p>
            <a:r>
              <a:rPr lang="en-US" sz="1200" dirty="0"/>
              <a:t>TI Processors SDK Linux</a:t>
            </a:r>
          </a:p>
        </p:txBody>
      </p:sp>
      <p:sp>
        <p:nvSpPr>
          <p:cNvPr id="6" name="TextBox 5">
            <a:extLst>
              <a:ext uri="{FF2B5EF4-FFF2-40B4-BE49-F238E27FC236}">
                <a16:creationId xmlns:a16="http://schemas.microsoft.com/office/drawing/2014/main" xmlns="" id="{9825D1F9-3ABD-4C2A-A05E-FB93962F36D6}"/>
              </a:ext>
            </a:extLst>
          </p:cNvPr>
          <p:cNvSpPr txBox="1"/>
          <p:nvPr/>
        </p:nvSpPr>
        <p:spPr>
          <a:xfrm>
            <a:off x="618021" y="2331556"/>
            <a:ext cx="1167307" cy="276999"/>
          </a:xfrm>
          <a:prstGeom prst="rect">
            <a:avLst/>
          </a:prstGeom>
          <a:noFill/>
        </p:spPr>
        <p:txBody>
          <a:bodyPr wrap="none" rtlCol="0">
            <a:spAutoFit/>
          </a:bodyPr>
          <a:lstStyle/>
          <a:p>
            <a:r>
              <a:rPr lang="en-US" sz="1200" b="1" dirty="0"/>
              <a:t>DDR Settings</a:t>
            </a:r>
          </a:p>
        </p:txBody>
      </p:sp>
      <p:sp>
        <p:nvSpPr>
          <p:cNvPr id="26" name="TextBox 25">
            <a:extLst>
              <a:ext uri="{FF2B5EF4-FFF2-40B4-BE49-F238E27FC236}">
                <a16:creationId xmlns:a16="http://schemas.microsoft.com/office/drawing/2014/main" xmlns="" id="{4DD1FA19-A891-4B7A-9182-7E721222D92B}"/>
              </a:ext>
            </a:extLst>
          </p:cNvPr>
          <p:cNvSpPr txBox="1"/>
          <p:nvPr/>
        </p:nvSpPr>
        <p:spPr>
          <a:xfrm>
            <a:off x="618021" y="2674473"/>
            <a:ext cx="1830950" cy="276999"/>
          </a:xfrm>
          <a:prstGeom prst="rect">
            <a:avLst/>
          </a:prstGeom>
          <a:noFill/>
        </p:spPr>
        <p:txBody>
          <a:bodyPr wrap="none" rtlCol="0">
            <a:spAutoFit/>
          </a:bodyPr>
          <a:lstStyle/>
          <a:p>
            <a:r>
              <a:rPr lang="en-US" sz="1200" b="1" dirty="0"/>
              <a:t>Pin Mux Configuration</a:t>
            </a:r>
          </a:p>
        </p:txBody>
      </p:sp>
      <p:sp>
        <p:nvSpPr>
          <p:cNvPr id="27" name="TextBox 26">
            <a:extLst>
              <a:ext uri="{FF2B5EF4-FFF2-40B4-BE49-F238E27FC236}">
                <a16:creationId xmlns:a16="http://schemas.microsoft.com/office/drawing/2014/main" xmlns="" id="{923000F2-8CA1-453E-B825-ABA289B84176}"/>
              </a:ext>
            </a:extLst>
          </p:cNvPr>
          <p:cNvSpPr txBox="1"/>
          <p:nvPr/>
        </p:nvSpPr>
        <p:spPr>
          <a:xfrm>
            <a:off x="618021" y="2009545"/>
            <a:ext cx="1467068" cy="276999"/>
          </a:xfrm>
          <a:prstGeom prst="rect">
            <a:avLst/>
          </a:prstGeom>
          <a:noFill/>
        </p:spPr>
        <p:txBody>
          <a:bodyPr wrap="none" rtlCol="0">
            <a:spAutoFit/>
          </a:bodyPr>
          <a:lstStyle/>
          <a:p>
            <a:r>
              <a:rPr lang="en-US" sz="1200" b="1" dirty="0"/>
              <a:t>Leverage TI Code</a:t>
            </a:r>
          </a:p>
        </p:txBody>
      </p:sp>
    </p:spTree>
    <p:extLst>
      <p:ext uri="{BB962C8B-B14F-4D97-AF65-F5344CB8AC3E}">
        <p14:creationId xmlns:p14="http://schemas.microsoft.com/office/powerpoint/2010/main" val="3693017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1" grpId="0" animBg="1"/>
      <p:bldP spid="18" grpId="0"/>
      <p:bldP spid="20" grpId="0"/>
      <p:bldP spid="22" grpId="0"/>
      <p:bldP spid="6" grpId="0"/>
      <p:bldP spid="26" grpId="0"/>
      <p:bldP spid="2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Timeline – U-Boot Board Port </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35</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35</a:t>
            </a:fld>
            <a:endParaRPr lang="en-US">
              <a:solidFill>
                <a:srgbClr val="000000"/>
              </a:solidFill>
            </a:endParaRPr>
          </a:p>
        </p:txBody>
      </p:sp>
      <p:pic>
        <p:nvPicPr>
          <p:cNvPr id="13" name="Picture 12">
            <a:extLst>
              <a:ext uri="{FF2B5EF4-FFF2-40B4-BE49-F238E27FC236}">
                <a16:creationId xmlns:a16="http://schemas.microsoft.com/office/drawing/2014/main" xmlns="" id="{77221342-B91B-4C1B-BE93-60288A994B40}"/>
              </a:ext>
            </a:extLst>
          </p:cNvPr>
          <p:cNvPicPr>
            <a:picLocks noChangeAspect="1"/>
          </p:cNvPicPr>
          <p:nvPr/>
        </p:nvPicPr>
        <p:blipFill>
          <a:blip r:embed="rId2"/>
          <a:stretch>
            <a:fillRect/>
          </a:stretch>
        </p:blipFill>
        <p:spPr>
          <a:xfrm>
            <a:off x="155802" y="749045"/>
            <a:ext cx="2551184" cy="1946051"/>
          </a:xfrm>
          <a:prstGeom prst="rect">
            <a:avLst/>
          </a:prstGeom>
        </p:spPr>
      </p:pic>
      <p:sp>
        <p:nvSpPr>
          <p:cNvPr id="22" name="TextBox 21">
            <a:extLst>
              <a:ext uri="{FF2B5EF4-FFF2-40B4-BE49-F238E27FC236}">
                <a16:creationId xmlns:a16="http://schemas.microsoft.com/office/drawing/2014/main" xmlns="" id="{08160C70-DEE9-4FB9-9285-DC495AFAB225}"/>
              </a:ext>
            </a:extLst>
          </p:cNvPr>
          <p:cNvSpPr txBox="1"/>
          <p:nvPr/>
        </p:nvSpPr>
        <p:spPr>
          <a:xfrm>
            <a:off x="155802" y="2684702"/>
            <a:ext cx="1901483" cy="276999"/>
          </a:xfrm>
          <a:prstGeom prst="rect">
            <a:avLst/>
          </a:prstGeom>
          <a:noFill/>
        </p:spPr>
        <p:txBody>
          <a:bodyPr wrap="none" rtlCol="0">
            <a:spAutoFit/>
          </a:bodyPr>
          <a:lstStyle/>
          <a:p>
            <a:r>
              <a:rPr lang="en-US" sz="1200" dirty="0"/>
              <a:t>TI Processors SDK Linux</a:t>
            </a:r>
          </a:p>
        </p:txBody>
      </p:sp>
      <p:sp>
        <p:nvSpPr>
          <p:cNvPr id="26" name="Rectangle 25">
            <a:extLst>
              <a:ext uri="{FF2B5EF4-FFF2-40B4-BE49-F238E27FC236}">
                <a16:creationId xmlns:a16="http://schemas.microsoft.com/office/drawing/2014/main" xmlns="" id="{2D7141AD-BA9D-4B77-9CE8-91FC874FB6CA}"/>
              </a:ext>
            </a:extLst>
          </p:cNvPr>
          <p:cNvSpPr/>
          <p:nvPr/>
        </p:nvSpPr>
        <p:spPr>
          <a:xfrm>
            <a:off x="3265339" y="1047804"/>
            <a:ext cx="1139352" cy="182270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xmlns="" id="{2F4C9725-4C4A-4D77-B0FA-61A25BFDE513}"/>
              </a:ext>
            </a:extLst>
          </p:cNvPr>
          <p:cNvSpPr txBox="1"/>
          <p:nvPr/>
        </p:nvSpPr>
        <p:spPr>
          <a:xfrm>
            <a:off x="3223055" y="1039659"/>
            <a:ext cx="696024" cy="276999"/>
          </a:xfrm>
          <a:prstGeom prst="rect">
            <a:avLst/>
          </a:prstGeom>
          <a:noFill/>
        </p:spPr>
        <p:txBody>
          <a:bodyPr wrap="none" rtlCol="0">
            <a:spAutoFit/>
          </a:bodyPr>
          <a:lstStyle/>
          <a:p>
            <a:r>
              <a:rPr lang="en-US" sz="1200" dirty="0" err="1"/>
              <a:t>board.c</a:t>
            </a:r>
            <a:endParaRPr lang="en-US" sz="1200" dirty="0"/>
          </a:p>
        </p:txBody>
      </p:sp>
      <p:pic>
        <p:nvPicPr>
          <p:cNvPr id="6" name="Picture 5">
            <a:extLst>
              <a:ext uri="{FF2B5EF4-FFF2-40B4-BE49-F238E27FC236}">
                <a16:creationId xmlns:a16="http://schemas.microsoft.com/office/drawing/2014/main" xmlns="" id="{79CBD4F4-3295-4549-9F11-D9CCBDE07477}"/>
              </a:ext>
            </a:extLst>
          </p:cNvPr>
          <p:cNvPicPr>
            <a:picLocks noChangeAspect="1"/>
          </p:cNvPicPr>
          <p:nvPr/>
        </p:nvPicPr>
        <p:blipFill>
          <a:blip r:embed="rId3"/>
          <a:stretch>
            <a:fillRect/>
          </a:stretch>
        </p:blipFill>
        <p:spPr>
          <a:xfrm>
            <a:off x="4739310" y="542212"/>
            <a:ext cx="4019874" cy="3406571"/>
          </a:xfrm>
          <a:prstGeom prst="rect">
            <a:avLst/>
          </a:prstGeom>
        </p:spPr>
      </p:pic>
      <p:cxnSp>
        <p:nvCxnSpPr>
          <p:cNvPr id="14" name="Straight Arrow Connector 13">
            <a:extLst>
              <a:ext uri="{FF2B5EF4-FFF2-40B4-BE49-F238E27FC236}">
                <a16:creationId xmlns:a16="http://schemas.microsoft.com/office/drawing/2014/main" xmlns="" id="{52F8DAC0-0407-4A4F-AF75-109E8A04497D}"/>
              </a:ext>
            </a:extLst>
          </p:cNvPr>
          <p:cNvCxnSpPr/>
          <p:nvPr/>
        </p:nvCxnSpPr>
        <p:spPr>
          <a:xfrm flipV="1">
            <a:off x="1222218" y="1258432"/>
            <a:ext cx="2000837" cy="8510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xmlns="" id="{66A8E6B0-D449-46C7-A565-6A9220B2BC0D}"/>
              </a:ext>
            </a:extLst>
          </p:cNvPr>
          <p:cNvSpPr txBox="1"/>
          <p:nvPr/>
        </p:nvSpPr>
        <p:spPr>
          <a:xfrm>
            <a:off x="3054229" y="711193"/>
            <a:ext cx="1838965" cy="276999"/>
          </a:xfrm>
          <a:prstGeom prst="rect">
            <a:avLst/>
          </a:prstGeom>
          <a:noFill/>
        </p:spPr>
        <p:txBody>
          <a:bodyPr wrap="none" rtlCol="0">
            <a:spAutoFit/>
          </a:bodyPr>
          <a:lstStyle/>
          <a:p>
            <a:r>
              <a:rPr lang="en-US" sz="1200" dirty="0"/>
              <a:t>board/</a:t>
            </a:r>
            <a:r>
              <a:rPr lang="en-US" sz="1200" dirty="0" err="1"/>
              <a:t>ti</a:t>
            </a:r>
            <a:r>
              <a:rPr lang="en-US" sz="1200" dirty="0"/>
              <a:t>/am335x/</a:t>
            </a:r>
            <a:r>
              <a:rPr lang="en-US" sz="1200" dirty="0" err="1"/>
              <a:t>board.c</a:t>
            </a:r>
            <a:endParaRPr lang="en-US" sz="1200" dirty="0"/>
          </a:p>
        </p:txBody>
      </p:sp>
      <p:sp>
        <p:nvSpPr>
          <p:cNvPr id="3" name="TextBox 2">
            <a:extLst>
              <a:ext uri="{FF2B5EF4-FFF2-40B4-BE49-F238E27FC236}">
                <a16:creationId xmlns:a16="http://schemas.microsoft.com/office/drawing/2014/main" xmlns="" id="{DDCDAFE7-72C6-4DF2-AA5B-58057D206E00}"/>
              </a:ext>
            </a:extLst>
          </p:cNvPr>
          <p:cNvSpPr txBox="1"/>
          <p:nvPr/>
        </p:nvSpPr>
        <p:spPr>
          <a:xfrm>
            <a:off x="1222218" y="3224054"/>
            <a:ext cx="3490289" cy="584775"/>
          </a:xfrm>
          <a:prstGeom prst="rect">
            <a:avLst/>
          </a:prstGeom>
          <a:noFill/>
        </p:spPr>
        <p:txBody>
          <a:bodyPr wrap="square" rtlCol="0">
            <a:spAutoFit/>
          </a:bodyPr>
          <a:lstStyle/>
          <a:p>
            <a:r>
              <a:rPr lang="en-US" sz="1600" b="1" dirty="0"/>
              <a:t>The </a:t>
            </a:r>
            <a:r>
              <a:rPr lang="en-US" sz="1600" b="1" dirty="0" err="1"/>
              <a:t>board.c</a:t>
            </a:r>
            <a:r>
              <a:rPr lang="en-US" sz="1600" b="1" dirty="0"/>
              <a:t> file is a key file for porting U-Boot to a custom board</a:t>
            </a:r>
          </a:p>
        </p:txBody>
      </p:sp>
    </p:spTree>
    <p:extLst>
      <p:ext uri="{BB962C8B-B14F-4D97-AF65-F5344CB8AC3E}">
        <p14:creationId xmlns:p14="http://schemas.microsoft.com/office/powerpoint/2010/main" val="29215817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Timeline – U-Boot Board Port </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36</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36</a:t>
            </a:fld>
            <a:endParaRPr lang="en-US">
              <a:solidFill>
                <a:srgbClr val="000000"/>
              </a:solidFill>
            </a:endParaRPr>
          </a:p>
        </p:txBody>
      </p:sp>
      <p:sp>
        <p:nvSpPr>
          <p:cNvPr id="26" name="Rectangle 25">
            <a:extLst>
              <a:ext uri="{FF2B5EF4-FFF2-40B4-BE49-F238E27FC236}">
                <a16:creationId xmlns:a16="http://schemas.microsoft.com/office/drawing/2014/main" xmlns="" id="{2D7141AD-BA9D-4B77-9CE8-91FC874FB6CA}"/>
              </a:ext>
            </a:extLst>
          </p:cNvPr>
          <p:cNvSpPr/>
          <p:nvPr/>
        </p:nvSpPr>
        <p:spPr>
          <a:xfrm>
            <a:off x="3265339" y="1047804"/>
            <a:ext cx="1139352" cy="182270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xmlns="" id="{2F4C9725-4C4A-4D77-B0FA-61A25BFDE513}"/>
              </a:ext>
            </a:extLst>
          </p:cNvPr>
          <p:cNvSpPr txBox="1"/>
          <p:nvPr/>
        </p:nvSpPr>
        <p:spPr>
          <a:xfrm>
            <a:off x="3223055" y="1039659"/>
            <a:ext cx="696024" cy="276999"/>
          </a:xfrm>
          <a:prstGeom prst="rect">
            <a:avLst/>
          </a:prstGeom>
          <a:noFill/>
        </p:spPr>
        <p:txBody>
          <a:bodyPr wrap="none" rtlCol="0">
            <a:spAutoFit/>
          </a:bodyPr>
          <a:lstStyle/>
          <a:p>
            <a:r>
              <a:rPr lang="en-US" sz="1200" dirty="0" err="1"/>
              <a:t>board.c</a:t>
            </a:r>
            <a:endParaRPr lang="en-US" sz="1200" dirty="0"/>
          </a:p>
        </p:txBody>
      </p:sp>
      <p:pic>
        <p:nvPicPr>
          <p:cNvPr id="6" name="Picture 5">
            <a:extLst>
              <a:ext uri="{FF2B5EF4-FFF2-40B4-BE49-F238E27FC236}">
                <a16:creationId xmlns:a16="http://schemas.microsoft.com/office/drawing/2014/main" xmlns="" id="{79CBD4F4-3295-4549-9F11-D9CCBDE07477}"/>
              </a:ext>
            </a:extLst>
          </p:cNvPr>
          <p:cNvPicPr>
            <a:picLocks noChangeAspect="1"/>
          </p:cNvPicPr>
          <p:nvPr/>
        </p:nvPicPr>
        <p:blipFill>
          <a:blip r:embed="rId2"/>
          <a:stretch>
            <a:fillRect/>
          </a:stretch>
        </p:blipFill>
        <p:spPr>
          <a:xfrm>
            <a:off x="4739310" y="542212"/>
            <a:ext cx="4019874" cy="3406571"/>
          </a:xfrm>
          <a:prstGeom prst="rect">
            <a:avLst/>
          </a:prstGeom>
        </p:spPr>
      </p:pic>
      <p:sp>
        <p:nvSpPr>
          <p:cNvPr id="21" name="TextBox 20">
            <a:extLst>
              <a:ext uri="{FF2B5EF4-FFF2-40B4-BE49-F238E27FC236}">
                <a16:creationId xmlns:a16="http://schemas.microsoft.com/office/drawing/2014/main" xmlns="" id="{66A8E6B0-D449-46C7-A565-6A9220B2BC0D}"/>
              </a:ext>
            </a:extLst>
          </p:cNvPr>
          <p:cNvSpPr txBox="1"/>
          <p:nvPr/>
        </p:nvSpPr>
        <p:spPr>
          <a:xfrm>
            <a:off x="3054229" y="711193"/>
            <a:ext cx="1838965" cy="276999"/>
          </a:xfrm>
          <a:prstGeom prst="rect">
            <a:avLst/>
          </a:prstGeom>
          <a:noFill/>
        </p:spPr>
        <p:txBody>
          <a:bodyPr wrap="none" rtlCol="0">
            <a:spAutoFit/>
          </a:bodyPr>
          <a:lstStyle/>
          <a:p>
            <a:r>
              <a:rPr lang="en-US" sz="1200" dirty="0"/>
              <a:t>board/</a:t>
            </a:r>
            <a:r>
              <a:rPr lang="en-US" sz="1200" dirty="0" err="1"/>
              <a:t>ti</a:t>
            </a:r>
            <a:r>
              <a:rPr lang="en-US" sz="1200" dirty="0"/>
              <a:t>/am335x/</a:t>
            </a:r>
            <a:r>
              <a:rPr lang="en-US" sz="1200" dirty="0" err="1"/>
              <a:t>board.c</a:t>
            </a:r>
            <a:endParaRPr lang="en-US" sz="1200" dirty="0"/>
          </a:p>
        </p:txBody>
      </p:sp>
      <p:pic>
        <p:nvPicPr>
          <p:cNvPr id="17" name="Picture 16">
            <a:extLst>
              <a:ext uri="{FF2B5EF4-FFF2-40B4-BE49-F238E27FC236}">
                <a16:creationId xmlns:a16="http://schemas.microsoft.com/office/drawing/2014/main" xmlns="" id="{B2BBC1B4-EBC5-435B-BF72-3899A2D7EFDE}"/>
              </a:ext>
            </a:extLst>
          </p:cNvPr>
          <p:cNvPicPr>
            <a:picLocks noChangeAspect="1"/>
          </p:cNvPicPr>
          <p:nvPr/>
        </p:nvPicPr>
        <p:blipFill>
          <a:blip r:embed="rId3"/>
          <a:stretch>
            <a:fillRect/>
          </a:stretch>
        </p:blipFill>
        <p:spPr>
          <a:xfrm>
            <a:off x="102367" y="764856"/>
            <a:ext cx="2993962" cy="2210961"/>
          </a:xfrm>
          <a:prstGeom prst="rect">
            <a:avLst/>
          </a:prstGeom>
          <a:ln>
            <a:solidFill>
              <a:schemeClr val="tx1"/>
            </a:solidFill>
          </a:ln>
        </p:spPr>
      </p:pic>
      <p:sp>
        <p:nvSpPr>
          <p:cNvPr id="18" name="TextBox 17">
            <a:extLst>
              <a:ext uri="{FF2B5EF4-FFF2-40B4-BE49-F238E27FC236}">
                <a16:creationId xmlns:a16="http://schemas.microsoft.com/office/drawing/2014/main" xmlns="" id="{E061C5AF-D6A9-47E0-B0D2-1236D4094A09}"/>
              </a:ext>
            </a:extLst>
          </p:cNvPr>
          <p:cNvSpPr txBox="1"/>
          <p:nvPr/>
        </p:nvSpPr>
        <p:spPr>
          <a:xfrm>
            <a:off x="62529" y="3022719"/>
            <a:ext cx="873334" cy="276999"/>
          </a:xfrm>
          <a:prstGeom prst="rect">
            <a:avLst/>
          </a:prstGeom>
          <a:noFill/>
        </p:spPr>
        <p:txBody>
          <a:bodyPr wrap="square" rtlCol="0">
            <a:spAutoFit/>
          </a:bodyPr>
          <a:lstStyle/>
          <a:p>
            <a:r>
              <a:rPr lang="en-US" sz="1200" dirty="0"/>
              <a:t>EMIF Tool</a:t>
            </a:r>
          </a:p>
        </p:txBody>
      </p:sp>
      <p:sp>
        <p:nvSpPr>
          <p:cNvPr id="19" name="TextBox 18">
            <a:extLst>
              <a:ext uri="{FF2B5EF4-FFF2-40B4-BE49-F238E27FC236}">
                <a16:creationId xmlns:a16="http://schemas.microsoft.com/office/drawing/2014/main" xmlns="" id="{3D622EDC-856A-401C-BB00-447DD7F90241}"/>
              </a:ext>
            </a:extLst>
          </p:cNvPr>
          <p:cNvSpPr txBox="1"/>
          <p:nvPr/>
        </p:nvSpPr>
        <p:spPr>
          <a:xfrm>
            <a:off x="3370785" y="1460088"/>
            <a:ext cx="928459" cy="461665"/>
          </a:xfrm>
          <a:prstGeom prst="rect">
            <a:avLst/>
          </a:prstGeom>
          <a:noFill/>
          <a:ln>
            <a:solidFill>
              <a:schemeClr val="tx1"/>
            </a:solidFill>
          </a:ln>
        </p:spPr>
        <p:txBody>
          <a:bodyPr wrap="none" rtlCol="0">
            <a:spAutoFit/>
          </a:bodyPr>
          <a:lstStyle/>
          <a:p>
            <a:r>
              <a:rPr lang="en-US" sz="1200" dirty="0">
                <a:latin typeface="Courier New" panose="02070309020205020404" pitchFamily="49" charset="0"/>
                <a:cs typeface="Courier New" panose="02070309020205020404" pitchFamily="49" charset="0"/>
              </a:rPr>
              <a:t>EMIF </a:t>
            </a:r>
          </a:p>
          <a:p>
            <a:r>
              <a:rPr lang="en-US" sz="1200" dirty="0">
                <a:latin typeface="Courier New" panose="02070309020205020404" pitchFamily="49" charset="0"/>
                <a:cs typeface="Courier New" panose="02070309020205020404" pitchFamily="49" charset="0"/>
              </a:rPr>
              <a:t>Settings</a:t>
            </a:r>
          </a:p>
        </p:txBody>
      </p:sp>
      <p:sp>
        <p:nvSpPr>
          <p:cNvPr id="3" name="Rectangle 2">
            <a:extLst>
              <a:ext uri="{FF2B5EF4-FFF2-40B4-BE49-F238E27FC236}">
                <a16:creationId xmlns:a16="http://schemas.microsoft.com/office/drawing/2014/main" xmlns="" id="{C9F0D6FB-3599-4A50-AB29-1625A6C79D2D}"/>
              </a:ext>
            </a:extLst>
          </p:cNvPr>
          <p:cNvSpPr/>
          <p:nvPr/>
        </p:nvSpPr>
        <p:spPr>
          <a:xfrm>
            <a:off x="5863433" y="801610"/>
            <a:ext cx="280657" cy="6107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a:extLst>
              <a:ext uri="{FF2B5EF4-FFF2-40B4-BE49-F238E27FC236}">
                <a16:creationId xmlns:a16="http://schemas.microsoft.com/office/drawing/2014/main" xmlns="" id="{7EA4CEEF-7BF0-4E6A-8703-2CABFF66823C}"/>
              </a:ext>
            </a:extLst>
          </p:cNvPr>
          <p:cNvCxnSpPr>
            <a:cxnSpLocks/>
            <a:endCxn id="19" idx="1"/>
          </p:cNvCxnSpPr>
          <p:nvPr/>
        </p:nvCxnSpPr>
        <p:spPr>
          <a:xfrm flipV="1">
            <a:off x="2095910" y="1690921"/>
            <a:ext cx="1274875" cy="5073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3753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Timeline – U-Boot Board Port </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37</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37</a:t>
            </a:fld>
            <a:endParaRPr lang="en-US">
              <a:solidFill>
                <a:srgbClr val="000000"/>
              </a:solidFill>
            </a:endParaRPr>
          </a:p>
        </p:txBody>
      </p:sp>
      <p:sp>
        <p:nvSpPr>
          <p:cNvPr id="26" name="Rectangle 25">
            <a:extLst>
              <a:ext uri="{FF2B5EF4-FFF2-40B4-BE49-F238E27FC236}">
                <a16:creationId xmlns:a16="http://schemas.microsoft.com/office/drawing/2014/main" xmlns="" id="{2D7141AD-BA9D-4B77-9CE8-91FC874FB6CA}"/>
              </a:ext>
            </a:extLst>
          </p:cNvPr>
          <p:cNvSpPr/>
          <p:nvPr/>
        </p:nvSpPr>
        <p:spPr>
          <a:xfrm>
            <a:off x="3265339" y="1047804"/>
            <a:ext cx="1139352" cy="182270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xmlns="" id="{2F4C9725-4C4A-4D77-B0FA-61A25BFDE513}"/>
              </a:ext>
            </a:extLst>
          </p:cNvPr>
          <p:cNvSpPr txBox="1"/>
          <p:nvPr/>
        </p:nvSpPr>
        <p:spPr>
          <a:xfrm>
            <a:off x="3223055" y="1039659"/>
            <a:ext cx="696024" cy="276999"/>
          </a:xfrm>
          <a:prstGeom prst="rect">
            <a:avLst/>
          </a:prstGeom>
          <a:noFill/>
        </p:spPr>
        <p:txBody>
          <a:bodyPr wrap="none" rtlCol="0">
            <a:spAutoFit/>
          </a:bodyPr>
          <a:lstStyle/>
          <a:p>
            <a:r>
              <a:rPr lang="en-US" sz="1200" dirty="0" err="1"/>
              <a:t>board.c</a:t>
            </a:r>
            <a:endParaRPr lang="en-US" sz="1200" dirty="0"/>
          </a:p>
        </p:txBody>
      </p:sp>
      <p:pic>
        <p:nvPicPr>
          <p:cNvPr id="6" name="Picture 5">
            <a:extLst>
              <a:ext uri="{FF2B5EF4-FFF2-40B4-BE49-F238E27FC236}">
                <a16:creationId xmlns:a16="http://schemas.microsoft.com/office/drawing/2014/main" xmlns="" id="{79CBD4F4-3295-4549-9F11-D9CCBDE07477}"/>
              </a:ext>
            </a:extLst>
          </p:cNvPr>
          <p:cNvPicPr>
            <a:picLocks noChangeAspect="1"/>
          </p:cNvPicPr>
          <p:nvPr/>
        </p:nvPicPr>
        <p:blipFill>
          <a:blip r:embed="rId2"/>
          <a:stretch>
            <a:fillRect/>
          </a:stretch>
        </p:blipFill>
        <p:spPr>
          <a:xfrm>
            <a:off x="4739310" y="542212"/>
            <a:ext cx="4019874" cy="3406571"/>
          </a:xfrm>
          <a:prstGeom prst="rect">
            <a:avLst/>
          </a:prstGeom>
        </p:spPr>
      </p:pic>
      <p:sp>
        <p:nvSpPr>
          <p:cNvPr id="21" name="TextBox 20">
            <a:extLst>
              <a:ext uri="{FF2B5EF4-FFF2-40B4-BE49-F238E27FC236}">
                <a16:creationId xmlns:a16="http://schemas.microsoft.com/office/drawing/2014/main" xmlns="" id="{66A8E6B0-D449-46C7-A565-6A9220B2BC0D}"/>
              </a:ext>
            </a:extLst>
          </p:cNvPr>
          <p:cNvSpPr txBox="1"/>
          <p:nvPr/>
        </p:nvSpPr>
        <p:spPr>
          <a:xfrm>
            <a:off x="3054229" y="711193"/>
            <a:ext cx="1838965" cy="276999"/>
          </a:xfrm>
          <a:prstGeom prst="rect">
            <a:avLst/>
          </a:prstGeom>
          <a:noFill/>
        </p:spPr>
        <p:txBody>
          <a:bodyPr wrap="none" rtlCol="0">
            <a:spAutoFit/>
          </a:bodyPr>
          <a:lstStyle/>
          <a:p>
            <a:r>
              <a:rPr lang="en-US" sz="1200" dirty="0"/>
              <a:t>board/</a:t>
            </a:r>
            <a:r>
              <a:rPr lang="en-US" sz="1200" dirty="0" err="1"/>
              <a:t>ti</a:t>
            </a:r>
            <a:r>
              <a:rPr lang="en-US" sz="1200" dirty="0"/>
              <a:t>/am335x/</a:t>
            </a:r>
            <a:r>
              <a:rPr lang="en-US" sz="1200" dirty="0" err="1"/>
              <a:t>board.c</a:t>
            </a:r>
            <a:endParaRPr lang="en-US" sz="1200" dirty="0"/>
          </a:p>
        </p:txBody>
      </p:sp>
      <p:sp>
        <p:nvSpPr>
          <p:cNvPr id="19" name="TextBox 18">
            <a:extLst>
              <a:ext uri="{FF2B5EF4-FFF2-40B4-BE49-F238E27FC236}">
                <a16:creationId xmlns:a16="http://schemas.microsoft.com/office/drawing/2014/main" xmlns="" id="{3D622EDC-856A-401C-BB00-447DD7F90241}"/>
              </a:ext>
            </a:extLst>
          </p:cNvPr>
          <p:cNvSpPr txBox="1"/>
          <p:nvPr/>
        </p:nvSpPr>
        <p:spPr>
          <a:xfrm>
            <a:off x="3370785" y="1460088"/>
            <a:ext cx="928459" cy="461665"/>
          </a:xfrm>
          <a:prstGeom prst="rect">
            <a:avLst/>
          </a:prstGeom>
          <a:noFill/>
          <a:ln>
            <a:solidFill>
              <a:schemeClr val="tx1"/>
            </a:solidFill>
          </a:ln>
        </p:spPr>
        <p:txBody>
          <a:bodyPr wrap="none" rtlCol="0">
            <a:spAutoFit/>
          </a:bodyPr>
          <a:lstStyle/>
          <a:p>
            <a:r>
              <a:rPr lang="en-US" sz="1200" dirty="0">
                <a:latin typeface="Courier New" panose="02070309020205020404" pitchFamily="49" charset="0"/>
                <a:cs typeface="Courier New" panose="02070309020205020404" pitchFamily="49" charset="0"/>
              </a:rPr>
              <a:t>EMIF </a:t>
            </a:r>
          </a:p>
          <a:p>
            <a:r>
              <a:rPr lang="en-US" sz="1200" dirty="0">
                <a:latin typeface="Courier New" panose="02070309020205020404" pitchFamily="49" charset="0"/>
                <a:cs typeface="Courier New" panose="02070309020205020404" pitchFamily="49" charset="0"/>
              </a:rPr>
              <a:t>Settings</a:t>
            </a:r>
          </a:p>
        </p:txBody>
      </p:sp>
      <p:sp>
        <p:nvSpPr>
          <p:cNvPr id="3" name="Rectangle 2">
            <a:extLst>
              <a:ext uri="{FF2B5EF4-FFF2-40B4-BE49-F238E27FC236}">
                <a16:creationId xmlns:a16="http://schemas.microsoft.com/office/drawing/2014/main" xmlns="" id="{C9F0D6FB-3599-4A50-AB29-1625A6C79D2D}"/>
              </a:ext>
            </a:extLst>
          </p:cNvPr>
          <p:cNvSpPr/>
          <p:nvPr/>
        </p:nvSpPr>
        <p:spPr>
          <a:xfrm>
            <a:off x="5702165" y="1893474"/>
            <a:ext cx="280657" cy="6107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xmlns="" id="{7EA4AEE1-5C82-4BFD-BE9C-CE8BB3E90989}"/>
              </a:ext>
            </a:extLst>
          </p:cNvPr>
          <p:cNvSpPr txBox="1"/>
          <p:nvPr/>
        </p:nvSpPr>
        <p:spPr>
          <a:xfrm>
            <a:off x="3369282" y="2083265"/>
            <a:ext cx="928459" cy="461665"/>
          </a:xfrm>
          <a:prstGeom prst="rect">
            <a:avLst/>
          </a:prstGeom>
          <a:noFill/>
          <a:ln>
            <a:solidFill>
              <a:schemeClr val="tx1"/>
            </a:solidFill>
          </a:ln>
        </p:spPr>
        <p:txBody>
          <a:bodyPr wrap="none" rtlCol="0">
            <a:spAutoFit/>
          </a:bodyPr>
          <a:lstStyle/>
          <a:p>
            <a:r>
              <a:rPr lang="en-US" sz="1200" dirty="0">
                <a:latin typeface="Courier New" panose="02070309020205020404" pitchFamily="49" charset="0"/>
                <a:cs typeface="Courier New" panose="02070309020205020404" pitchFamily="49" charset="0"/>
              </a:rPr>
              <a:t>Pin Mux </a:t>
            </a:r>
          </a:p>
          <a:p>
            <a:r>
              <a:rPr lang="en-US" sz="1200" dirty="0">
                <a:latin typeface="Courier New" panose="02070309020205020404" pitchFamily="49" charset="0"/>
                <a:cs typeface="Courier New" panose="02070309020205020404" pitchFamily="49" charset="0"/>
              </a:rPr>
              <a:t>Settings</a:t>
            </a:r>
          </a:p>
        </p:txBody>
      </p:sp>
      <p:pic>
        <p:nvPicPr>
          <p:cNvPr id="22" name="Picture 21">
            <a:extLst>
              <a:ext uri="{FF2B5EF4-FFF2-40B4-BE49-F238E27FC236}">
                <a16:creationId xmlns:a16="http://schemas.microsoft.com/office/drawing/2014/main" xmlns="" id="{6F6FFECE-D593-453C-A4CA-F10DC66F7159}"/>
              </a:ext>
            </a:extLst>
          </p:cNvPr>
          <p:cNvPicPr>
            <a:picLocks noChangeAspect="1"/>
          </p:cNvPicPr>
          <p:nvPr/>
        </p:nvPicPr>
        <p:blipFill>
          <a:blip r:embed="rId3"/>
          <a:stretch>
            <a:fillRect/>
          </a:stretch>
        </p:blipFill>
        <p:spPr>
          <a:xfrm>
            <a:off x="114978" y="725232"/>
            <a:ext cx="2949616" cy="2373379"/>
          </a:xfrm>
          <a:prstGeom prst="rect">
            <a:avLst/>
          </a:prstGeom>
          <a:ln>
            <a:solidFill>
              <a:schemeClr val="tx1"/>
            </a:solidFill>
          </a:ln>
        </p:spPr>
      </p:pic>
      <p:sp>
        <p:nvSpPr>
          <p:cNvPr id="23" name="TextBox 22">
            <a:extLst>
              <a:ext uri="{FF2B5EF4-FFF2-40B4-BE49-F238E27FC236}">
                <a16:creationId xmlns:a16="http://schemas.microsoft.com/office/drawing/2014/main" xmlns="" id="{17FBED54-DBAA-4368-9DF9-36DF14E46E57}"/>
              </a:ext>
            </a:extLst>
          </p:cNvPr>
          <p:cNvSpPr txBox="1"/>
          <p:nvPr/>
        </p:nvSpPr>
        <p:spPr>
          <a:xfrm>
            <a:off x="114978" y="3120313"/>
            <a:ext cx="1091966" cy="276999"/>
          </a:xfrm>
          <a:prstGeom prst="rect">
            <a:avLst/>
          </a:prstGeom>
          <a:noFill/>
        </p:spPr>
        <p:txBody>
          <a:bodyPr wrap="none" rtlCol="0">
            <a:spAutoFit/>
          </a:bodyPr>
          <a:lstStyle/>
          <a:p>
            <a:r>
              <a:rPr lang="en-US" sz="1200" dirty="0"/>
              <a:t>SYSCONFIG</a:t>
            </a:r>
          </a:p>
        </p:txBody>
      </p:sp>
      <p:sp>
        <p:nvSpPr>
          <p:cNvPr id="24" name="Rectangle 23">
            <a:extLst>
              <a:ext uri="{FF2B5EF4-FFF2-40B4-BE49-F238E27FC236}">
                <a16:creationId xmlns:a16="http://schemas.microsoft.com/office/drawing/2014/main" xmlns="" id="{6DB65951-3434-4F7B-B83F-089325B98746}"/>
              </a:ext>
            </a:extLst>
          </p:cNvPr>
          <p:cNvSpPr/>
          <p:nvPr/>
        </p:nvSpPr>
        <p:spPr>
          <a:xfrm>
            <a:off x="7022462" y="2101371"/>
            <a:ext cx="419487" cy="71425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xmlns="" id="{226153AC-D6D7-4236-94ED-6E076C3D194B}"/>
              </a:ext>
            </a:extLst>
          </p:cNvPr>
          <p:cNvSpPr/>
          <p:nvPr/>
        </p:nvSpPr>
        <p:spPr>
          <a:xfrm>
            <a:off x="7161291" y="1311285"/>
            <a:ext cx="181069" cy="1488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Arrow Connector 27">
            <a:extLst>
              <a:ext uri="{FF2B5EF4-FFF2-40B4-BE49-F238E27FC236}">
                <a16:creationId xmlns:a16="http://schemas.microsoft.com/office/drawing/2014/main" xmlns="" id="{869872FC-7204-4F22-9919-5351D2CBB36A}"/>
              </a:ext>
            </a:extLst>
          </p:cNvPr>
          <p:cNvCxnSpPr>
            <a:cxnSpLocks/>
          </p:cNvCxnSpPr>
          <p:nvPr/>
        </p:nvCxnSpPr>
        <p:spPr>
          <a:xfrm flipV="1">
            <a:off x="2775098" y="2318085"/>
            <a:ext cx="594184" cy="1359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20643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Timeline – Software Development</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38</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38</a:t>
            </a:fld>
            <a:endParaRPr lang="en-US">
              <a:solidFill>
                <a:srgbClr val="000000"/>
              </a:solidFill>
            </a:endParaRPr>
          </a:p>
        </p:txBody>
      </p:sp>
      <p:sp>
        <p:nvSpPr>
          <p:cNvPr id="30" name="Rectangle 29"/>
          <p:cNvSpPr/>
          <p:nvPr/>
        </p:nvSpPr>
        <p:spPr>
          <a:xfrm>
            <a:off x="122721" y="1088223"/>
            <a:ext cx="4108084" cy="217283"/>
          </a:xfrm>
          <a:prstGeom prst="rect">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Board Port Development – U-Boot/Linux</a:t>
            </a:r>
          </a:p>
        </p:txBody>
      </p:sp>
      <p:sp>
        <p:nvSpPr>
          <p:cNvPr id="24" name="Rectangle 23"/>
          <p:cNvSpPr/>
          <p:nvPr/>
        </p:nvSpPr>
        <p:spPr>
          <a:xfrm>
            <a:off x="1824594" y="1641522"/>
            <a:ext cx="2337828"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rgbClr val="0070C0"/>
                </a:solidFill>
              </a:rPr>
              <a:t>Porting Linux</a:t>
            </a:r>
          </a:p>
        </p:txBody>
      </p:sp>
      <p:sp>
        <p:nvSpPr>
          <p:cNvPr id="25" name="Rectangle 24"/>
          <p:cNvSpPr/>
          <p:nvPr/>
        </p:nvSpPr>
        <p:spPr>
          <a:xfrm>
            <a:off x="2758047" y="2305541"/>
            <a:ext cx="2337828"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rgbClr val="0070C0"/>
                </a:solidFill>
              </a:rPr>
              <a:t>SYSCONFIG</a:t>
            </a:r>
          </a:p>
        </p:txBody>
      </p:sp>
      <p:sp>
        <p:nvSpPr>
          <p:cNvPr id="21" name="Rectangle 20">
            <a:extLst>
              <a:ext uri="{FF2B5EF4-FFF2-40B4-BE49-F238E27FC236}">
                <a16:creationId xmlns:a16="http://schemas.microsoft.com/office/drawing/2014/main" xmlns="" id="{5A9272DA-3556-44E5-828B-A492BF9FF125}"/>
              </a:ext>
            </a:extLst>
          </p:cNvPr>
          <p:cNvSpPr/>
          <p:nvPr/>
        </p:nvSpPr>
        <p:spPr>
          <a:xfrm>
            <a:off x="2758047" y="1999858"/>
            <a:ext cx="2337828"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rgbClr val="0070C0"/>
                </a:solidFill>
              </a:rPr>
              <a:t>TI DTS Code</a:t>
            </a:r>
          </a:p>
        </p:txBody>
      </p:sp>
      <p:pic>
        <p:nvPicPr>
          <p:cNvPr id="3" name="Picture 2">
            <a:extLst>
              <a:ext uri="{FF2B5EF4-FFF2-40B4-BE49-F238E27FC236}">
                <a16:creationId xmlns:a16="http://schemas.microsoft.com/office/drawing/2014/main" xmlns="" id="{E44A6E61-6D16-4A35-A43D-EE441374337C}"/>
              </a:ext>
            </a:extLst>
          </p:cNvPr>
          <p:cNvPicPr>
            <a:picLocks noChangeAspect="1"/>
          </p:cNvPicPr>
          <p:nvPr/>
        </p:nvPicPr>
        <p:blipFill>
          <a:blip r:embed="rId2"/>
          <a:stretch>
            <a:fillRect/>
          </a:stretch>
        </p:blipFill>
        <p:spPr>
          <a:xfrm>
            <a:off x="6967432" y="717954"/>
            <a:ext cx="1944793" cy="1652159"/>
          </a:xfrm>
          <a:prstGeom prst="rect">
            <a:avLst/>
          </a:prstGeom>
        </p:spPr>
      </p:pic>
      <p:sp>
        <p:nvSpPr>
          <p:cNvPr id="15" name="TextBox 14">
            <a:extLst>
              <a:ext uri="{FF2B5EF4-FFF2-40B4-BE49-F238E27FC236}">
                <a16:creationId xmlns:a16="http://schemas.microsoft.com/office/drawing/2014/main" xmlns="" id="{71706E46-C10F-4178-A531-BBDA6D690C01}"/>
              </a:ext>
            </a:extLst>
          </p:cNvPr>
          <p:cNvSpPr txBox="1"/>
          <p:nvPr/>
        </p:nvSpPr>
        <p:spPr>
          <a:xfrm>
            <a:off x="618021" y="1977652"/>
            <a:ext cx="1467068" cy="276999"/>
          </a:xfrm>
          <a:prstGeom prst="rect">
            <a:avLst/>
          </a:prstGeom>
          <a:noFill/>
        </p:spPr>
        <p:txBody>
          <a:bodyPr wrap="none" rtlCol="0">
            <a:spAutoFit/>
          </a:bodyPr>
          <a:lstStyle/>
          <a:p>
            <a:r>
              <a:rPr lang="en-US" sz="1200" b="1" dirty="0"/>
              <a:t>Leverage TI Code</a:t>
            </a:r>
          </a:p>
        </p:txBody>
      </p:sp>
      <p:sp>
        <p:nvSpPr>
          <p:cNvPr id="16" name="TextBox 15">
            <a:extLst>
              <a:ext uri="{FF2B5EF4-FFF2-40B4-BE49-F238E27FC236}">
                <a16:creationId xmlns:a16="http://schemas.microsoft.com/office/drawing/2014/main" xmlns="" id="{F5298DE0-96D6-4938-98B8-AD42B8E97A16}"/>
              </a:ext>
            </a:extLst>
          </p:cNvPr>
          <p:cNvSpPr txBox="1"/>
          <p:nvPr/>
        </p:nvSpPr>
        <p:spPr>
          <a:xfrm>
            <a:off x="618021" y="2259796"/>
            <a:ext cx="1830950" cy="276999"/>
          </a:xfrm>
          <a:prstGeom prst="rect">
            <a:avLst/>
          </a:prstGeom>
          <a:noFill/>
        </p:spPr>
        <p:txBody>
          <a:bodyPr wrap="none" rtlCol="0">
            <a:spAutoFit/>
          </a:bodyPr>
          <a:lstStyle/>
          <a:p>
            <a:r>
              <a:rPr lang="en-US" sz="1200" b="1" dirty="0"/>
              <a:t>Pin Mux Configuration</a:t>
            </a:r>
          </a:p>
        </p:txBody>
      </p:sp>
    </p:spTree>
    <p:extLst>
      <p:ext uri="{BB962C8B-B14F-4D97-AF65-F5344CB8AC3E}">
        <p14:creationId xmlns:p14="http://schemas.microsoft.com/office/powerpoint/2010/main" val="2356318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1" grpId="0" animBg="1"/>
      <p:bldP spid="15" grpId="0"/>
      <p:bldP spid="1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Timeline – Linux Board Port </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39</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39</a:t>
            </a:fld>
            <a:endParaRPr lang="en-US">
              <a:solidFill>
                <a:srgbClr val="000000"/>
              </a:solidFill>
            </a:endParaRPr>
          </a:p>
        </p:txBody>
      </p:sp>
      <p:sp>
        <p:nvSpPr>
          <p:cNvPr id="26" name="Rectangle 25">
            <a:extLst>
              <a:ext uri="{FF2B5EF4-FFF2-40B4-BE49-F238E27FC236}">
                <a16:creationId xmlns:a16="http://schemas.microsoft.com/office/drawing/2014/main" xmlns="" id="{2D7141AD-BA9D-4B77-9CE8-91FC874FB6CA}"/>
              </a:ext>
            </a:extLst>
          </p:cNvPr>
          <p:cNvSpPr/>
          <p:nvPr/>
        </p:nvSpPr>
        <p:spPr>
          <a:xfrm>
            <a:off x="3223056" y="1047804"/>
            <a:ext cx="1516254" cy="182270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xmlns="" id="{2F4C9725-4C4A-4D77-B0FA-61A25BFDE513}"/>
              </a:ext>
            </a:extLst>
          </p:cNvPr>
          <p:cNvSpPr txBox="1"/>
          <p:nvPr/>
        </p:nvSpPr>
        <p:spPr>
          <a:xfrm>
            <a:off x="3223055" y="1039659"/>
            <a:ext cx="1003801" cy="276999"/>
          </a:xfrm>
          <a:prstGeom prst="rect">
            <a:avLst/>
          </a:prstGeom>
          <a:noFill/>
        </p:spPr>
        <p:txBody>
          <a:bodyPr wrap="none" rtlCol="0">
            <a:spAutoFit/>
          </a:bodyPr>
          <a:lstStyle/>
          <a:p>
            <a:r>
              <a:rPr lang="en-US" sz="1200" dirty="0"/>
              <a:t>&lt;board&gt;.</a:t>
            </a:r>
            <a:r>
              <a:rPr lang="en-US" sz="1200" dirty="0" err="1"/>
              <a:t>dts</a:t>
            </a:r>
            <a:endParaRPr lang="en-US" sz="1200" dirty="0"/>
          </a:p>
        </p:txBody>
      </p:sp>
      <p:pic>
        <p:nvPicPr>
          <p:cNvPr id="6" name="Picture 5">
            <a:extLst>
              <a:ext uri="{FF2B5EF4-FFF2-40B4-BE49-F238E27FC236}">
                <a16:creationId xmlns:a16="http://schemas.microsoft.com/office/drawing/2014/main" xmlns="" id="{79CBD4F4-3295-4549-9F11-D9CCBDE07477}"/>
              </a:ext>
            </a:extLst>
          </p:cNvPr>
          <p:cNvPicPr>
            <a:picLocks noChangeAspect="1"/>
          </p:cNvPicPr>
          <p:nvPr/>
        </p:nvPicPr>
        <p:blipFill>
          <a:blip r:embed="rId2"/>
          <a:stretch>
            <a:fillRect/>
          </a:stretch>
        </p:blipFill>
        <p:spPr>
          <a:xfrm>
            <a:off x="4739310" y="542212"/>
            <a:ext cx="4019874" cy="3406571"/>
          </a:xfrm>
          <a:prstGeom prst="rect">
            <a:avLst/>
          </a:prstGeom>
        </p:spPr>
      </p:pic>
      <p:sp>
        <p:nvSpPr>
          <p:cNvPr id="21" name="TextBox 20">
            <a:extLst>
              <a:ext uri="{FF2B5EF4-FFF2-40B4-BE49-F238E27FC236}">
                <a16:creationId xmlns:a16="http://schemas.microsoft.com/office/drawing/2014/main" xmlns="" id="{66A8E6B0-D449-46C7-A565-6A9220B2BC0D}"/>
              </a:ext>
            </a:extLst>
          </p:cNvPr>
          <p:cNvSpPr txBox="1"/>
          <p:nvPr/>
        </p:nvSpPr>
        <p:spPr>
          <a:xfrm>
            <a:off x="3054229" y="711193"/>
            <a:ext cx="2242922" cy="276999"/>
          </a:xfrm>
          <a:prstGeom prst="rect">
            <a:avLst/>
          </a:prstGeom>
          <a:noFill/>
        </p:spPr>
        <p:txBody>
          <a:bodyPr wrap="none" rtlCol="0">
            <a:spAutoFit/>
          </a:bodyPr>
          <a:lstStyle/>
          <a:p>
            <a:r>
              <a:rPr lang="en-US" sz="1200" dirty="0"/>
              <a:t>arch/arm/boot/</a:t>
            </a:r>
            <a:r>
              <a:rPr lang="en-US" sz="1200" dirty="0" err="1"/>
              <a:t>dts</a:t>
            </a:r>
            <a:r>
              <a:rPr lang="en-US" sz="1200" dirty="0"/>
              <a:t>/&lt;board&gt;.</a:t>
            </a:r>
            <a:r>
              <a:rPr lang="en-US" sz="1200" dirty="0" err="1"/>
              <a:t>dts</a:t>
            </a:r>
            <a:endParaRPr lang="en-US" sz="1200" dirty="0"/>
          </a:p>
        </p:txBody>
      </p:sp>
      <p:pic>
        <p:nvPicPr>
          <p:cNvPr id="29" name="Picture 28">
            <a:extLst>
              <a:ext uri="{FF2B5EF4-FFF2-40B4-BE49-F238E27FC236}">
                <a16:creationId xmlns:a16="http://schemas.microsoft.com/office/drawing/2014/main" xmlns="" id="{81F77957-EDE7-4D7B-A2CC-176DE27F6D4B}"/>
              </a:ext>
            </a:extLst>
          </p:cNvPr>
          <p:cNvPicPr>
            <a:picLocks noChangeAspect="1"/>
          </p:cNvPicPr>
          <p:nvPr/>
        </p:nvPicPr>
        <p:blipFill>
          <a:blip r:embed="rId3"/>
          <a:stretch>
            <a:fillRect/>
          </a:stretch>
        </p:blipFill>
        <p:spPr>
          <a:xfrm>
            <a:off x="155801" y="749045"/>
            <a:ext cx="2800091" cy="2135918"/>
          </a:xfrm>
          <a:prstGeom prst="rect">
            <a:avLst/>
          </a:prstGeom>
        </p:spPr>
      </p:pic>
      <p:sp>
        <p:nvSpPr>
          <p:cNvPr id="30" name="TextBox 29">
            <a:extLst>
              <a:ext uri="{FF2B5EF4-FFF2-40B4-BE49-F238E27FC236}">
                <a16:creationId xmlns:a16="http://schemas.microsoft.com/office/drawing/2014/main" xmlns="" id="{A8BFDD3D-BD7C-4531-AC10-14BE3D416360}"/>
              </a:ext>
            </a:extLst>
          </p:cNvPr>
          <p:cNvSpPr txBox="1"/>
          <p:nvPr/>
        </p:nvSpPr>
        <p:spPr>
          <a:xfrm>
            <a:off x="155801" y="2925405"/>
            <a:ext cx="1901483" cy="276999"/>
          </a:xfrm>
          <a:prstGeom prst="rect">
            <a:avLst/>
          </a:prstGeom>
          <a:noFill/>
        </p:spPr>
        <p:txBody>
          <a:bodyPr wrap="none" rtlCol="0">
            <a:spAutoFit/>
          </a:bodyPr>
          <a:lstStyle/>
          <a:p>
            <a:r>
              <a:rPr lang="en-US" sz="1200" dirty="0"/>
              <a:t>TI Processors SDK Linux</a:t>
            </a:r>
          </a:p>
        </p:txBody>
      </p:sp>
      <p:cxnSp>
        <p:nvCxnSpPr>
          <p:cNvPr id="31" name="Straight Arrow Connector 30">
            <a:extLst>
              <a:ext uri="{FF2B5EF4-FFF2-40B4-BE49-F238E27FC236}">
                <a16:creationId xmlns:a16="http://schemas.microsoft.com/office/drawing/2014/main" xmlns="" id="{F77CC733-4447-4058-8E33-A1813020317E}"/>
              </a:ext>
            </a:extLst>
          </p:cNvPr>
          <p:cNvCxnSpPr/>
          <p:nvPr/>
        </p:nvCxnSpPr>
        <p:spPr>
          <a:xfrm flipV="1">
            <a:off x="1222218" y="1258432"/>
            <a:ext cx="2000837" cy="8510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xmlns="" id="{1C60FD4A-8D36-4C7F-9CBB-3C901A875668}"/>
              </a:ext>
            </a:extLst>
          </p:cNvPr>
          <p:cNvSpPr txBox="1"/>
          <p:nvPr/>
        </p:nvSpPr>
        <p:spPr>
          <a:xfrm>
            <a:off x="1210747" y="3425804"/>
            <a:ext cx="3712127" cy="584775"/>
          </a:xfrm>
          <a:prstGeom prst="rect">
            <a:avLst/>
          </a:prstGeom>
          <a:noFill/>
        </p:spPr>
        <p:txBody>
          <a:bodyPr wrap="square" rtlCol="0">
            <a:spAutoFit/>
          </a:bodyPr>
          <a:lstStyle/>
          <a:p>
            <a:r>
              <a:rPr lang="en-US" sz="1600" b="1" dirty="0"/>
              <a:t>The &lt;board&gt;.</a:t>
            </a:r>
            <a:r>
              <a:rPr lang="en-US" sz="1600" b="1" dirty="0" err="1"/>
              <a:t>dts</a:t>
            </a:r>
            <a:r>
              <a:rPr lang="en-US" sz="1600" b="1" dirty="0"/>
              <a:t> file is the key file for porting Linux to a custom board</a:t>
            </a:r>
          </a:p>
        </p:txBody>
      </p:sp>
    </p:spTree>
    <p:extLst>
      <p:ext uri="{BB962C8B-B14F-4D97-AF65-F5344CB8AC3E}">
        <p14:creationId xmlns:p14="http://schemas.microsoft.com/office/powerpoint/2010/main" val="42365220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Connector 43"/>
          <p:cNvCxnSpPr/>
          <p:nvPr/>
        </p:nvCxnSpPr>
        <p:spPr>
          <a:xfrm>
            <a:off x="7325308" y="2603917"/>
            <a:ext cx="0" cy="262617"/>
          </a:xfrm>
          <a:prstGeom prst="line">
            <a:avLst/>
          </a:prstGeom>
          <a:ln w="31750">
            <a:solidFill>
              <a:schemeClr val="tx1">
                <a:alpha val="90000"/>
              </a:schemeClr>
            </a:solidFill>
            <a:headEnd type="stealth"/>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One Example of a Product Development Timeline</a:t>
            </a:r>
          </a:p>
        </p:txBody>
      </p:sp>
      <p:sp>
        <p:nvSpPr>
          <p:cNvPr id="4" name="Slide Number Placeholder 3"/>
          <p:cNvSpPr>
            <a:spLocks noGrp="1"/>
          </p:cNvSpPr>
          <p:nvPr>
            <p:ph type="sldNum" sz="quarter" idx="10"/>
          </p:nvPr>
        </p:nvSpPr>
        <p:spPr>
          <a:xfrm>
            <a:off x="6642100" y="4555381"/>
            <a:ext cx="2133600" cy="154782"/>
          </a:xfrm>
        </p:spPr>
        <p:txBody>
          <a:bodyPr/>
          <a:lstStyle/>
          <a:p>
            <a:pPr>
              <a:defRPr/>
            </a:pPr>
            <a:fld id="{2B97888F-6AF7-4263-B69D-592D8C33BAC7}" type="slidenum">
              <a:rPr lang="en-US" smtClean="0"/>
              <a:pPr>
                <a:defRPr/>
              </a:pPr>
              <a:t>4</a:t>
            </a:fld>
            <a:endParaRPr lang="en-US" dirty="0"/>
          </a:p>
        </p:txBody>
      </p:sp>
      <p:sp>
        <p:nvSpPr>
          <p:cNvPr id="7" name="Right Arrow 6"/>
          <p:cNvSpPr/>
          <p:nvPr/>
        </p:nvSpPr>
        <p:spPr>
          <a:xfrm>
            <a:off x="62529" y="2213291"/>
            <a:ext cx="8970859" cy="426946"/>
          </a:xfrm>
          <a:prstGeom prst="rightArrow">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Timeline</a:t>
            </a:r>
            <a:r>
              <a:rPr lang="en-US" b="1" dirty="0"/>
              <a:t> </a:t>
            </a:r>
          </a:p>
        </p:txBody>
      </p:sp>
      <p:sp>
        <p:nvSpPr>
          <p:cNvPr id="8" name="TextBox 7"/>
          <p:cNvSpPr txBox="1"/>
          <p:nvPr/>
        </p:nvSpPr>
        <p:spPr>
          <a:xfrm>
            <a:off x="5890851" y="2603917"/>
            <a:ext cx="1391728" cy="307777"/>
          </a:xfrm>
          <a:prstGeom prst="rect">
            <a:avLst/>
          </a:prstGeom>
          <a:noFill/>
        </p:spPr>
        <p:txBody>
          <a:bodyPr wrap="none" rtlCol="0">
            <a:spAutoFit/>
          </a:bodyPr>
          <a:lstStyle/>
          <a:p>
            <a:pPr algn="r"/>
            <a:r>
              <a:rPr lang="en-US" sz="1400" b="1" dirty="0"/>
              <a:t>t = Production</a:t>
            </a:r>
          </a:p>
        </p:txBody>
      </p:sp>
      <p:cxnSp>
        <p:nvCxnSpPr>
          <p:cNvPr id="9" name="Straight Connector 8"/>
          <p:cNvCxnSpPr/>
          <p:nvPr/>
        </p:nvCxnSpPr>
        <p:spPr>
          <a:xfrm>
            <a:off x="71077" y="2603917"/>
            <a:ext cx="0" cy="262617"/>
          </a:xfrm>
          <a:prstGeom prst="line">
            <a:avLst/>
          </a:prstGeom>
          <a:ln w="31750">
            <a:solidFill>
              <a:schemeClr val="tx1">
                <a:alpha val="90000"/>
              </a:schemeClr>
            </a:solidFill>
            <a:headEnd type="stealt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1076" y="2603917"/>
            <a:ext cx="546945" cy="307777"/>
          </a:xfrm>
          <a:prstGeom prst="rect">
            <a:avLst/>
          </a:prstGeom>
          <a:noFill/>
        </p:spPr>
        <p:txBody>
          <a:bodyPr wrap="none" rtlCol="0">
            <a:spAutoFit/>
          </a:bodyPr>
          <a:lstStyle/>
          <a:p>
            <a:r>
              <a:rPr lang="en-US" sz="1400" b="1" dirty="0"/>
              <a:t>t = 0</a:t>
            </a:r>
          </a:p>
        </p:txBody>
      </p:sp>
    </p:spTree>
    <p:extLst>
      <p:ext uri="{BB962C8B-B14F-4D97-AF65-F5344CB8AC3E}">
        <p14:creationId xmlns:p14="http://schemas.microsoft.com/office/powerpoint/2010/main" val="1801952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Timeline – Linux Board Port </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40</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40</a:t>
            </a:fld>
            <a:endParaRPr lang="en-US">
              <a:solidFill>
                <a:srgbClr val="000000"/>
              </a:solidFill>
            </a:endParaRPr>
          </a:p>
        </p:txBody>
      </p:sp>
      <p:sp>
        <p:nvSpPr>
          <p:cNvPr id="26" name="Rectangle 25">
            <a:extLst>
              <a:ext uri="{FF2B5EF4-FFF2-40B4-BE49-F238E27FC236}">
                <a16:creationId xmlns:a16="http://schemas.microsoft.com/office/drawing/2014/main" xmlns="" id="{2D7141AD-BA9D-4B77-9CE8-91FC874FB6CA}"/>
              </a:ext>
            </a:extLst>
          </p:cNvPr>
          <p:cNvSpPr/>
          <p:nvPr/>
        </p:nvSpPr>
        <p:spPr>
          <a:xfrm>
            <a:off x="3223056" y="1047804"/>
            <a:ext cx="1516254" cy="182270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xmlns="" id="{2F4C9725-4C4A-4D77-B0FA-61A25BFDE513}"/>
              </a:ext>
            </a:extLst>
          </p:cNvPr>
          <p:cNvSpPr txBox="1"/>
          <p:nvPr/>
        </p:nvSpPr>
        <p:spPr>
          <a:xfrm>
            <a:off x="3223055" y="1039659"/>
            <a:ext cx="1003801" cy="276999"/>
          </a:xfrm>
          <a:prstGeom prst="rect">
            <a:avLst/>
          </a:prstGeom>
          <a:noFill/>
        </p:spPr>
        <p:txBody>
          <a:bodyPr wrap="none" rtlCol="0">
            <a:spAutoFit/>
          </a:bodyPr>
          <a:lstStyle/>
          <a:p>
            <a:r>
              <a:rPr lang="en-US" sz="1200" dirty="0"/>
              <a:t>&lt;board&gt;.</a:t>
            </a:r>
            <a:r>
              <a:rPr lang="en-US" sz="1200" dirty="0" err="1"/>
              <a:t>dts</a:t>
            </a:r>
            <a:endParaRPr lang="en-US" sz="1200" dirty="0"/>
          </a:p>
        </p:txBody>
      </p:sp>
      <p:pic>
        <p:nvPicPr>
          <p:cNvPr id="6" name="Picture 5">
            <a:extLst>
              <a:ext uri="{FF2B5EF4-FFF2-40B4-BE49-F238E27FC236}">
                <a16:creationId xmlns:a16="http://schemas.microsoft.com/office/drawing/2014/main" xmlns="" id="{79CBD4F4-3295-4549-9F11-D9CCBDE07477}"/>
              </a:ext>
            </a:extLst>
          </p:cNvPr>
          <p:cNvPicPr>
            <a:picLocks noChangeAspect="1"/>
          </p:cNvPicPr>
          <p:nvPr/>
        </p:nvPicPr>
        <p:blipFill>
          <a:blip r:embed="rId2"/>
          <a:stretch>
            <a:fillRect/>
          </a:stretch>
        </p:blipFill>
        <p:spPr>
          <a:xfrm>
            <a:off x="4739310" y="542212"/>
            <a:ext cx="4019874" cy="3406571"/>
          </a:xfrm>
          <a:prstGeom prst="rect">
            <a:avLst/>
          </a:prstGeom>
        </p:spPr>
      </p:pic>
      <p:sp>
        <p:nvSpPr>
          <p:cNvPr id="21" name="TextBox 20">
            <a:extLst>
              <a:ext uri="{FF2B5EF4-FFF2-40B4-BE49-F238E27FC236}">
                <a16:creationId xmlns:a16="http://schemas.microsoft.com/office/drawing/2014/main" xmlns="" id="{66A8E6B0-D449-46C7-A565-6A9220B2BC0D}"/>
              </a:ext>
            </a:extLst>
          </p:cNvPr>
          <p:cNvSpPr txBox="1"/>
          <p:nvPr/>
        </p:nvSpPr>
        <p:spPr>
          <a:xfrm>
            <a:off x="3054229" y="711193"/>
            <a:ext cx="2242922" cy="276999"/>
          </a:xfrm>
          <a:prstGeom prst="rect">
            <a:avLst/>
          </a:prstGeom>
          <a:noFill/>
        </p:spPr>
        <p:txBody>
          <a:bodyPr wrap="none" rtlCol="0">
            <a:spAutoFit/>
          </a:bodyPr>
          <a:lstStyle/>
          <a:p>
            <a:r>
              <a:rPr lang="en-US" sz="1200" dirty="0"/>
              <a:t>arch/arm/boot/</a:t>
            </a:r>
            <a:r>
              <a:rPr lang="en-US" sz="1200" dirty="0" err="1"/>
              <a:t>dts</a:t>
            </a:r>
            <a:r>
              <a:rPr lang="en-US" sz="1200" dirty="0"/>
              <a:t>/&lt;board&gt;.</a:t>
            </a:r>
            <a:r>
              <a:rPr lang="en-US" sz="1200" dirty="0" err="1"/>
              <a:t>dts</a:t>
            </a:r>
            <a:endParaRPr lang="en-US" sz="1200" dirty="0"/>
          </a:p>
        </p:txBody>
      </p:sp>
      <p:pic>
        <p:nvPicPr>
          <p:cNvPr id="22" name="Picture 21">
            <a:extLst>
              <a:ext uri="{FF2B5EF4-FFF2-40B4-BE49-F238E27FC236}">
                <a16:creationId xmlns:a16="http://schemas.microsoft.com/office/drawing/2014/main" xmlns="" id="{6F6FFECE-D593-453C-A4CA-F10DC66F7159}"/>
              </a:ext>
            </a:extLst>
          </p:cNvPr>
          <p:cNvPicPr>
            <a:picLocks noChangeAspect="1"/>
          </p:cNvPicPr>
          <p:nvPr/>
        </p:nvPicPr>
        <p:blipFill>
          <a:blip r:embed="rId3"/>
          <a:stretch>
            <a:fillRect/>
          </a:stretch>
        </p:blipFill>
        <p:spPr>
          <a:xfrm>
            <a:off x="114978" y="725232"/>
            <a:ext cx="2949616" cy="2373379"/>
          </a:xfrm>
          <a:prstGeom prst="rect">
            <a:avLst/>
          </a:prstGeom>
          <a:ln>
            <a:solidFill>
              <a:schemeClr val="tx1"/>
            </a:solidFill>
          </a:ln>
        </p:spPr>
      </p:pic>
      <p:sp>
        <p:nvSpPr>
          <p:cNvPr id="23" name="TextBox 22">
            <a:extLst>
              <a:ext uri="{FF2B5EF4-FFF2-40B4-BE49-F238E27FC236}">
                <a16:creationId xmlns:a16="http://schemas.microsoft.com/office/drawing/2014/main" xmlns="" id="{17FBED54-DBAA-4368-9DF9-36DF14E46E57}"/>
              </a:ext>
            </a:extLst>
          </p:cNvPr>
          <p:cNvSpPr txBox="1"/>
          <p:nvPr/>
        </p:nvSpPr>
        <p:spPr>
          <a:xfrm>
            <a:off x="114978" y="3120313"/>
            <a:ext cx="1091966" cy="276999"/>
          </a:xfrm>
          <a:prstGeom prst="rect">
            <a:avLst/>
          </a:prstGeom>
          <a:noFill/>
        </p:spPr>
        <p:txBody>
          <a:bodyPr wrap="none" rtlCol="0">
            <a:spAutoFit/>
          </a:bodyPr>
          <a:lstStyle/>
          <a:p>
            <a:r>
              <a:rPr lang="en-US" sz="1200" dirty="0"/>
              <a:t>SYSCONFIG</a:t>
            </a:r>
          </a:p>
        </p:txBody>
      </p:sp>
      <p:sp>
        <p:nvSpPr>
          <p:cNvPr id="25" name="Rectangle 24">
            <a:extLst>
              <a:ext uri="{FF2B5EF4-FFF2-40B4-BE49-F238E27FC236}">
                <a16:creationId xmlns:a16="http://schemas.microsoft.com/office/drawing/2014/main" xmlns="" id="{226153AC-D6D7-4236-94ED-6E076C3D194B}"/>
              </a:ext>
            </a:extLst>
          </p:cNvPr>
          <p:cNvSpPr/>
          <p:nvPr/>
        </p:nvSpPr>
        <p:spPr>
          <a:xfrm>
            <a:off x="5721791" y="1311285"/>
            <a:ext cx="1665838" cy="165825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xmlns="" id="{60572BC1-B180-441B-8EFB-4117FB71CE15}"/>
              </a:ext>
            </a:extLst>
          </p:cNvPr>
          <p:cNvPicPr>
            <a:picLocks noChangeAspect="1"/>
          </p:cNvPicPr>
          <p:nvPr/>
        </p:nvPicPr>
        <p:blipFill>
          <a:blip r:embed="rId4"/>
          <a:stretch>
            <a:fillRect/>
          </a:stretch>
        </p:blipFill>
        <p:spPr>
          <a:xfrm>
            <a:off x="1600503" y="2946833"/>
            <a:ext cx="3765286" cy="1778875"/>
          </a:xfrm>
          <a:prstGeom prst="rect">
            <a:avLst/>
          </a:prstGeom>
          <a:ln>
            <a:solidFill>
              <a:schemeClr val="tx1"/>
            </a:solidFill>
          </a:ln>
        </p:spPr>
      </p:pic>
      <p:sp>
        <p:nvSpPr>
          <p:cNvPr id="12" name="TextBox 11">
            <a:extLst>
              <a:ext uri="{FF2B5EF4-FFF2-40B4-BE49-F238E27FC236}">
                <a16:creationId xmlns:a16="http://schemas.microsoft.com/office/drawing/2014/main" xmlns="" id="{A18361D0-0C5B-4CA3-B17C-4CAD37F1829F}"/>
              </a:ext>
            </a:extLst>
          </p:cNvPr>
          <p:cNvSpPr txBox="1"/>
          <p:nvPr/>
        </p:nvSpPr>
        <p:spPr>
          <a:xfrm>
            <a:off x="3191115" y="1386232"/>
            <a:ext cx="1579278" cy="276999"/>
          </a:xfrm>
          <a:prstGeom prst="rect">
            <a:avLst/>
          </a:prstGeom>
          <a:noFill/>
        </p:spPr>
        <p:txBody>
          <a:bodyPr wrap="none" rtlCol="0">
            <a:spAutoFit/>
          </a:bodyPr>
          <a:lstStyle/>
          <a:p>
            <a:r>
              <a:rPr lang="en-US" sz="1200" b="1" dirty="0" err="1">
                <a:latin typeface="Courier New" panose="02070309020205020404" pitchFamily="49" charset="0"/>
                <a:cs typeface="Courier New" panose="02070309020205020404" pitchFamily="49" charset="0"/>
              </a:rPr>
              <a:t>devicetree.dtsi</a:t>
            </a:r>
            <a:endParaRPr lang="en-US" sz="1200" b="1" dirty="0">
              <a:latin typeface="Courier New" panose="02070309020205020404" pitchFamily="49" charset="0"/>
              <a:cs typeface="Courier New" panose="02070309020205020404" pitchFamily="49" charset="0"/>
            </a:endParaRPr>
          </a:p>
        </p:txBody>
      </p:sp>
      <p:sp>
        <p:nvSpPr>
          <p:cNvPr id="28" name="Rectangle 27">
            <a:extLst>
              <a:ext uri="{FF2B5EF4-FFF2-40B4-BE49-F238E27FC236}">
                <a16:creationId xmlns:a16="http://schemas.microsoft.com/office/drawing/2014/main" xmlns="" id="{EAB5E3E2-E0F3-49B1-BA07-6256EF629E54}"/>
              </a:ext>
            </a:extLst>
          </p:cNvPr>
          <p:cNvSpPr/>
          <p:nvPr/>
        </p:nvSpPr>
        <p:spPr>
          <a:xfrm>
            <a:off x="1764549" y="3836270"/>
            <a:ext cx="3532602" cy="18883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a:extLst>
              <a:ext uri="{FF2B5EF4-FFF2-40B4-BE49-F238E27FC236}">
                <a16:creationId xmlns:a16="http://schemas.microsoft.com/office/drawing/2014/main" xmlns="" id="{E4BAEF54-4C1B-4854-BE75-C7303199430F}"/>
              </a:ext>
            </a:extLst>
          </p:cNvPr>
          <p:cNvCxnSpPr/>
          <p:nvPr/>
        </p:nvCxnSpPr>
        <p:spPr>
          <a:xfrm flipV="1">
            <a:off x="2888055" y="1651728"/>
            <a:ext cx="706171" cy="21089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77936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5600601-6E63-495F-8D4B-4B7D7AF81828}"/>
              </a:ext>
            </a:extLst>
          </p:cNvPr>
          <p:cNvSpPr>
            <a:spLocks noGrp="1"/>
          </p:cNvSpPr>
          <p:nvPr>
            <p:ph type="title"/>
          </p:nvPr>
        </p:nvSpPr>
        <p:spPr/>
        <p:txBody>
          <a:bodyPr/>
          <a:lstStyle/>
          <a:p>
            <a:r>
              <a:rPr lang="en-US" dirty="0"/>
              <a:t>Software Development Summary</a:t>
            </a:r>
          </a:p>
        </p:txBody>
      </p:sp>
      <p:sp>
        <p:nvSpPr>
          <p:cNvPr id="3" name="Content Placeholder 2">
            <a:extLst>
              <a:ext uri="{FF2B5EF4-FFF2-40B4-BE49-F238E27FC236}">
                <a16:creationId xmlns:a16="http://schemas.microsoft.com/office/drawing/2014/main" xmlns="" id="{A34016D0-DDCD-4D0C-933E-21BAFB23F36D}"/>
              </a:ext>
            </a:extLst>
          </p:cNvPr>
          <p:cNvSpPr>
            <a:spLocks noGrp="1"/>
          </p:cNvSpPr>
          <p:nvPr>
            <p:ph idx="1"/>
          </p:nvPr>
        </p:nvSpPr>
        <p:spPr/>
        <p:txBody>
          <a:bodyPr/>
          <a:lstStyle/>
          <a:p>
            <a:r>
              <a:rPr lang="en-US" dirty="0"/>
              <a:t>TI Provides an RTOS and Linux SDK operating system for each processor</a:t>
            </a:r>
          </a:p>
          <a:p>
            <a:r>
              <a:rPr lang="en-US" dirty="0"/>
              <a:t>The SDKs provide the starting point for application development</a:t>
            </a:r>
          </a:p>
          <a:p>
            <a:r>
              <a:rPr lang="en-US" dirty="0"/>
              <a:t>The SYSCONFIG and EMIF Tools should be used to accelerate porting operating systems to a new board</a:t>
            </a:r>
          </a:p>
          <a:p>
            <a:endParaRPr lang="en-US" dirty="0"/>
          </a:p>
        </p:txBody>
      </p:sp>
      <p:sp>
        <p:nvSpPr>
          <p:cNvPr id="4" name="Slide Number Placeholder 3">
            <a:extLst>
              <a:ext uri="{FF2B5EF4-FFF2-40B4-BE49-F238E27FC236}">
                <a16:creationId xmlns:a16="http://schemas.microsoft.com/office/drawing/2014/main" xmlns="" id="{BF0F3093-A8DE-4236-A011-8BC2548C4798}"/>
              </a:ext>
            </a:extLst>
          </p:cNvPr>
          <p:cNvSpPr>
            <a:spLocks noGrp="1"/>
          </p:cNvSpPr>
          <p:nvPr>
            <p:ph type="sldNum" sz="quarter" idx="10"/>
          </p:nvPr>
        </p:nvSpPr>
        <p:spPr/>
        <p:txBody>
          <a:bodyPr/>
          <a:lstStyle/>
          <a:p>
            <a:pPr>
              <a:defRPr/>
            </a:pPr>
            <a:fld id="{2B97888F-6AF7-4263-B69D-592D8C33BAC7}" type="slidenum">
              <a:rPr lang="en-US" smtClean="0"/>
              <a:pPr>
                <a:defRPr/>
              </a:pPr>
              <a:t>41</a:t>
            </a:fld>
            <a:endParaRPr lang="en-US"/>
          </a:p>
        </p:txBody>
      </p:sp>
    </p:spTree>
    <p:extLst>
      <p:ext uri="{BB962C8B-B14F-4D97-AF65-F5344CB8AC3E}">
        <p14:creationId xmlns:p14="http://schemas.microsoft.com/office/powerpoint/2010/main" val="27467331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p:txBody>
          <a:bodyPr/>
          <a:lstStyle/>
          <a:p>
            <a:pPr eaLnBrk="1" hangingPunct="1"/>
            <a:r>
              <a:rPr lang="en-US" dirty="0"/>
              <a:t>Production and Lifecycle </a:t>
            </a:r>
          </a:p>
        </p:txBody>
      </p:sp>
      <p:sp>
        <p:nvSpPr>
          <p:cNvPr id="8196" name="Slide Number Placeholder 3"/>
          <p:cNvSpPr>
            <a:spLocks noGrp="1"/>
          </p:cNvSpPr>
          <p:nvPr>
            <p:ph type="sldNum" sz="quarter" idx="10"/>
          </p:nvPr>
        </p:nvSpPr>
        <p:spPr>
          <a:noFill/>
        </p:spPr>
        <p:txBody>
          <a:bodyPr/>
          <a:lstStyle/>
          <a:p>
            <a:fld id="{C7215F0D-92E5-4128-9B70-CC7518499649}" type="slidenum">
              <a:rPr lang="en-US" smtClean="0"/>
              <a:pPr/>
              <a:t>42</a:t>
            </a:fld>
            <a:endParaRPr lang="en-US"/>
          </a:p>
        </p:txBody>
      </p:sp>
    </p:spTree>
    <p:extLst>
      <p:ext uri="{BB962C8B-B14F-4D97-AF65-F5344CB8AC3E}">
        <p14:creationId xmlns:p14="http://schemas.microsoft.com/office/powerpoint/2010/main" val="16977597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Timeline – Production  </a:t>
            </a:r>
            <a:r>
              <a:rPr lang="en-US" dirty="0" err="1"/>
              <a:t>UniFlash</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solidFill>
                  <a:srgbClr val="000000"/>
                </a:solidFill>
              </a:rPr>
              <a:pPr>
                <a:defRPr/>
              </a:pPr>
              <a:t>43</a:t>
            </a:fld>
            <a:endParaRPr lang="en-US">
              <a:solidFill>
                <a:srgbClr val="000000"/>
              </a:solidFill>
            </a:endParaRPr>
          </a:p>
        </p:txBody>
      </p:sp>
      <p:pic>
        <p:nvPicPr>
          <p:cNvPr id="3" name="Picture 2">
            <a:extLst>
              <a:ext uri="{FF2B5EF4-FFF2-40B4-BE49-F238E27FC236}">
                <a16:creationId xmlns:a16="http://schemas.microsoft.com/office/drawing/2014/main" xmlns="" id="{B94567AC-92CA-410D-B943-63A319D1FC44}"/>
              </a:ext>
            </a:extLst>
          </p:cNvPr>
          <p:cNvPicPr>
            <a:picLocks noChangeAspect="1"/>
          </p:cNvPicPr>
          <p:nvPr/>
        </p:nvPicPr>
        <p:blipFill>
          <a:blip r:embed="rId3"/>
          <a:stretch>
            <a:fillRect/>
          </a:stretch>
        </p:blipFill>
        <p:spPr>
          <a:xfrm>
            <a:off x="5581650" y="651279"/>
            <a:ext cx="3444875" cy="2023181"/>
          </a:xfrm>
          <a:prstGeom prst="rect">
            <a:avLst/>
          </a:prstGeom>
        </p:spPr>
      </p:pic>
      <p:pic>
        <p:nvPicPr>
          <p:cNvPr id="6" name="Picture 5">
            <a:extLst>
              <a:ext uri="{FF2B5EF4-FFF2-40B4-BE49-F238E27FC236}">
                <a16:creationId xmlns:a16="http://schemas.microsoft.com/office/drawing/2014/main" xmlns="" id="{2DECEA91-D044-41A0-9690-D39438D95505}"/>
              </a:ext>
            </a:extLst>
          </p:cNvPr>
          <p:cNvPicPr>
            <a:picLocks noChangeAspect="1"/>
          </p:cNvPicPr>
          <p:nvPr/>
        </p:nvPicPr>
        <p:blipFill>
          <a:blip r:embed="rId4"/>
          <a:stretch>
            <a:fillRect/>
          </a:stretch>
        </p:blipFill>
        <p:spPr>
          <a:xfrm>
            <a:off x="117475" y="651279"/>
            <a:ext cx="5361808" cy="3881430"/>
          </a:xfrm>
          <a:prstGeom prst="rect">
            <a:avLst/>
          </a:prstGeom>
        </p:spPr>
      </p:pic>
    </p:spTree>
    <p:extLst>
      <p:ext uri="{BB962C8B-B14F-4D97-AF65-F5344CB8AC3E}">
        <p14:creationId xmlns:p14="http://schemas.microsoft.com/office/powerpoint/2010/main" val="33600625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Timeline – Lifecycle</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solidFill>
                  <a:srgbClr val="000000"/>
                </a:solidFill>
              </a:rPr>
              <a:pPr>
                <a:defRPr/>
              </a:pPr>
              <a:t>44</a:t>
            </a:fld>
            <a:endParaRPr lang="en-US">
              <a:solidFill>
                <a:srgbClr val="000000"/>
              </a:solidFill>
            </a:endParaRPr>
          </a:p>
        </p:txBody>
      </p:sp>
      <p:sp>
        <p:nvSpPr>
          <p:cNvPr id="5" name="Rounded Rectangle 4"/>
          <p:cNvSpPr/>
          <p:nvPr/>
        </p:nvSpPr>
        <p:spPr>
          <a:xfrm>
            <a:off x="68357" y="1709079"/>
            <a:ext cx="2013183" cy="819150"/>
          </a:xfrm>
          <a:prstGeom prst="roundRect">
            <a:avLst/>
          </a:prstGeom>
          <a:solidFill>
            <a:srgbClr val="FFC000"/>
          </a:solidFill>
          <a:ln>
            <a:solidFill>
              <a:srgbClr val="FFC000"/>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panose="020F0502020204030204" pitchFamily="34" charset="0"/>
              </a:rPr>
              <a:t>TI Processors Linux SDK</a:t>
            </a:r>
          </a:p>
          <a:p>
            <a:pPr algn="ctr"/>
            <a:r>
              <a:rPr lang="en-US" sz="1400" b="1" dirty="0">
                <a:latin typeface="Calibri" panose="020F0502020204030204" pitchFamily="34" charset="0"/>
              </a:rPr>
              <a:t>Current Annual LTS </a:t>
            </a:r>
          </a:p>
        </p:txBody>
      </p:sp>
      <p:sp>
        <p:nvSpPr>
          <p:cNvPr id="7" name="TextBox 6"/>
          <p:cNvSpPr txBox="1"/>
          <p:nvPr/>
        </p:nvSpPr>
        <p:spPr>
          <a:xfrm>
            <a:off x="946351" y="4142946"/>
            <a:ext cx="1595309" cy="307777"/>
          </a:xfrm>
          <a:prstGeom prst="rect">
            <a:avLst/>
          </a:prstGeom>
          <a:noFill/>
        </p:spPr>
        <p:txBody>
          <a:bodyPr wrap="none" rtlCol="0">
            <a:spAutoFit/>
          </a:bodyPr>
          <a:lstStyle/>
          <a:p>
            <a:pPr algn="ctr"/>
            <a:r>
              <a:rPr lang="en-US" sz="1400" b="1" dirty="0"/>
              <a:t>Initial board port</a:t>
            </a:r>
          </a:p>
        </p:txBody>
      </p:sp>
      <p:sp>
        <p:nvSpPr>
          <p:cNvPr id="8" name="Right Arrow 7"/>
          <p:cNvSpPr/>
          <p:nvPr/>
        </p:nvSpPr>
        <p:spPr>
          <a:xfrm>
            <a:off x="68357" y="3004473"/>
            <a:ext cx="8977655" cy="661308"/>
          </a:xfrm>
          <a:prstGeom prst="rightArrow">
            <a:avLst/>
          </a:prstGeom>
          <a:solidFill>
            <a:schemeClr val="accent1">
              <a:alpha val="75000"/>
            </a:schemeClr>
          </a:solidFill>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Time</a:t>
            </a:r>
          </a:p>
        </p:txBody>
      </p:sp>
      <p:sp>
        <p:nvSpPr>
          <p:cNvPr id="11" name="Rounded Rectangle 10"/>
          <p:cNvSpPr/>
          <p:nvPr/>
        </p:nvSpPr>
        <p:spPr>
          <a:xfrm>
            <a:off x="6233240" y="1701558"/>
            <a:ext cx="2013183" cy="819150"/>
          </a:xfrm>
          <a:prstGeom prst="roundRect">
            <a:avLst/>
          </a:prstGeom>
          <a:solidFill>
            <a:schemeClr val="bg1">
              <a:lumMod val="75000"/>
            </a:schemeClr>
          </a:solidFill>
          <a:ln>
            <a:solidFill>
              <a:schemeClr val="accent4">
                <a:lumMod val="40000"/>
                <a:lumOff val="60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panose="020F0502020204030204" pitchFamily="34" charset="0"/>
              </a:rPr>
              <a:t>TI Processors Linux SDK</a:t>
            </a:r>
          </a:p>
          <a:p>
            <a:pPr algn="ctr"/>
            <a:r>
              <a:rPr lang="en-US" sz="1400" b="1" dirty="0">
                <a:latin typeface="Calibri" panose="020F0502020204030204" pitchFamily="34" charset="0"/>
              </a:rPr>
              <a:t>Next LTS</a:t>
            </a:r>
          </a:p>
        </p:txBody>
      </p:sp>
      <p:sp>
        <p:nvSpPr>
          <p:cNvPr id="12" name="TextBox 11"/>
          <p:cNvSpPr txBox="1"/>
          <p:nvPr/>
        </p:nvSpPr>
        <p:spPr>
          <a:xfrm>
            <a:off x="7714214" y="3837462"/>
            <a:ext cx="1128835" cy="307777"/>
          </a:xfrm>
          <a:prstGeom prst="rect">
            <a:avLst/>
          </a:prstGeom>
          <a:noFill/>
        </p:spPr>
        <p:txBody>
          <a:bodyPr wrap="none" rtlCol="0">
            <a:spAutoFit/>
          </a:bodyPr>
          <a:lstStyle/>
          <a:p>
            <a:pPr algn="ctr"/>
            <a:r>
              <a:rPr lang="en-US" sz="1400" b="1" dirty="0"/>
              <a:t>Production</a:t>
            </a:r>
          </a:p>
        </p:txBody>
      </p:sp>
      <p:sp>
        <p:nvSpPr>
          <p:cNvPr id="15" name="Rounded Rectangle 14"/>
          <p:cNvSpPr/>
          <p:nvPr/>
        </p:nvSpPr>
        <p:spPr>
          <a:xfrm>
            <a:off x="2123318" y="1708486"/>
            <a:ext cx="2013183" cy="819150"/>
          </a:xfrm>
          <a:prstGeom prst="roundRect">
            <a:avLst/>
          </a:prstGeom>
          <a:solidFill>
            <a:srgbClr val="92D050"/>
          </a:solidFill>
          <a:ln>
            <a:solidFill>
              <a:srgbClr val="92D050"/>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panose="020F0502020204030204" pitchFamily="34" charset="0"/>
              </a:rPr>
              <a:t>TI Processors Linux SDK</a:t>
            </a:r>
          </a:p>
          <a:p>
            <a:pPr algn="ctr"/>
            <a:r>
              <a:rPr lang="en-US" sz="1400" b="1" dirty="0">
                <a:latin typeface="Calibri" panose="020F0502020204030204" pitchFamily="34" charset="0"/>
              </a:rPr>
              <a:t>Next LTS</a:t>
            </a:r>
          </a:p>
        </p:txBody>
      </p:sp>
      <p:cxnSp>
        <p:nvCxnSpPr>
          <p:cNvPr id="20" name="Straight Connector 19"/>
          <p:cNvCxnSpPr/>
          <p:nvPr/>
        </p:nvCxnSpPr>
        <p:spPr>
          <a:xfrm>
            <a:off x="68357" y="3553225"/>
            <a:ext cx="0" cy="262617"/>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4178279" y="1708486"/>
            <a:ext cx="2013183" cy="819150"/>
          </a:xfrm>
          <a:prstGeom prst="roundRect">
            <a:avLst/>
          </a:prstGeom>
          <a:solidFill>
            <a:srgbClr val="0070C0"/>
          </a:solidFill>
          <a:ln>
            <a:solidFill>
              <a:srgbClr val="0070C0"/>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Calibri" panose="020F0502020204030204" pitchFamily="34" charset="0"/>
              </a:rPr>
              <a:t>TI Processors Linux SDK</a:t>
            </a:r>
          </a:p>
          <a:p>
            <a:pPr algn="ctr"/>
            <a:r>
              <a:rPr lang="en-US" sz="1400" b="1" dirty="0">
                <a:latin typeface="Calibri" panose="020F0502020204030204" pitchFamily="34" charset="0"/>
              </a:rPr>
              <a:t>Next LTS</a:t>
            </a:r>
          </a:p>
        </p:txBody>
      </p:sp>
      <p:sp>
        <p:nvSpPr>
          <p:cNvPr id="23" name="Left Brace 22"/>
          <p:cNvSpPr/>
          <p:nvPr/>
        </p:nvSpPr>
        <p:spPr>
          <a:xfrm rot="5400000">
            <a:off x="1955148" y="936164"/>
            <a:ext cx="297280" cy="4065424"/>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TextBox 24"/>
          <p:cNvSpPr txBox="1"/>
          <p:nvPr/>
        </p:nvSpPr>
        <p:spPr>
          <a:xfrm>
            <a:off x="15648" y="3750992"/>
            <a:ext cx="1648208" cy="307777"/>
          </a:xfrm>
          <a:prstGeom prst="rect">
            <a:avLst/>
          </a:prstGeom>
          <a:noFill/>
        </p:spPr>
        <p:txBody>
          <a:bodyPr wrap="none" rtlCol="0">
            <a:spAutoFit/>
          </a:bodyPr>
          <a:lstStyle/>
          <a:p>
            <a:r>
              <a:rPr lang="en-US" sz="1400" b="1" dirty="0"/>
              <a:t>SDK release date</a:t>
            </a:r>
          </a:p>
        </p:txBody>
      </p:sp>
      <p:sp>
        <p:nvSpPr>
          <p:cNvPr id="26" name="TextBox 25"/>
          <p:cNvSpPr txBox="1"/>
          <p:nvPr/>
        </p:nvSpPr>
        <p:spPr>
          <a:xfrm>
            <a:off x="915674" y="2550601"/>
            <a:ext cx="2376228" cy="276999"/>
          </a:xfrm>
          <a:prstGeom prst="rect">
            <a:avLst/>
          </a:prstGeom>
          <a:noFill/>
        </p:spPr>
        <p:txBody>
          <a:bodyPr wrap="none" rtlCol="0">
            <a:spAutoFit/>
          </a:bodyPr>
          <a:lstStyle/>
          <a:p>
            <a:r>
              <a:rPr lang="en-US" sz="1200" b="1" dirty="0"/>
              <a:t>Current SDK Support Window</a:t>
            </a:r>
          </a:p>
        </p:txBody>
      </p:sp>
      <p:cxnSp>
        <p:nvCxnSpPr>
          <p:cNvPr id="27" name="Straight Connector 26"/>
          <p:cNvCxnSpPr/>
          <p:nvPr/>
        </p:nvCxnSpPr>
        <p:spPr>
          <a:xfrm>
            <a:off x="1744006" y="3565206"/>
            <a:ext cx="0" cy="525235"/>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8278631" y="3543849"/>
            <a:ext cx="0" cy="262617"/>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5125903" y="4145239"/>
            <a:ext cx="2775119" cy="523220"/>
          </a:xfrm>
          <a:prstGeom prst="rect">
            <a:avLst/>
          </a:prstGeom>
          <a:noFill/>
        </p:spPr>
        <p:txBody>
          <a:bodyPr wrap="none" rtlCol="0">
            <a:spAutoFit/>
          </a:bodyPr>
          <a:lstStyle/>
          <a:p>
            <a:pPr algn="ctr"/>
            <a:r>
              <a:rPr lang="en-US" sz="1400" b="1" dirty="0"/>
              <a:t>Issue detected during testing; </a:t>
            </a:r>
          </a:p>
          <a:p>
            <a:pPr algn="ctr"/>
            <a:r>
              <a:rPr lang="en-US" sz="1400" b="1" dirty="0"/>
              <a:t>Fixed in later SDK version</a:t>
            </a:r>
          </a:p>
        </p:txBody>
      </p:sp>
      <p:cxnSp>
        <p:nvCxnSpPr>
          <p:cNvPr id="32" name="Straight Connector 31"/>
          <p:cNvCxnSpPr/>
          <p:nvPr/>
        </p:nvCxnSpPr>
        <p:spPr>
          <a:xfrm>
            <a:off x="6513460" y="3567499"/>
            <a:ext cx="0" cy="52523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15386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BEB57D29-D69C-41C0-A7E7-B29E359B6B13}"/>
              </a:ext>
            </a:extLst>
          </p:cNvPr>
          <p:cNvSpPr txBox="1"/>
          <p:nvPr/>
        </p:nvSpPr>
        <p:spPr>
          <a:xfrm>
            <a:off x="1159559" y="3790142"/>
            <a:ext cx="6824882" cy="861774"/>
          </a:xfrm>
          <a:prstGeom prst="rect">
            <a:avLst/>
          </a:prstGeom>
          <a:noFill/>
        </p:spPr>
        <p:txBody>
          <a:bodyPr wrap="none" rtlCol="0">
            <a:spAutoFit/>
          </a:bodyPr>
          <a:lstStyle/>
          <a:p>
            <a:pPr algn="ctr"/>
            <a:r>
              <a:rPr lang="en-US" sz="1400" b="1" dirty="0"/>
              <a:t>©Copyright 2020 Texas Instruments Incorporated. All rights reserved.</a:t>
            </a:r>
          </a:p>
          <a:p>
            <a:endParaRPr lang="en-US" sz="1200" dirty="0"/>
          </a:p>
          <a:p>
            <a:pPr algn="ctr"/>
            <a:r>
              <a:rPr lang="en-US" sz="1200" dirty="0"/>
              <a:t>This material is provided strictly “as-is”, for informational purposes only, and without any warranty.</a:t>
            </a:r>
          </a:p>
          <a:p>
            <a:pPr algn="ctr"/>
            <a:r>
              <a:rPr lang="en-US" sz="1200" dirty="0"/>
              <a:t>Use of this material is subject to TI’s </a:t>
            </a:r>
            <a:r>
              <a:rPr lang="en-US" sz="1200" b="1" dirty="0"/>
              <a:t>Terms of Use</a:t>
            </a:r>
            <a:r>
              <a:rPr lang="en-US" sz="1200" dirty="0"/>
              <a:t>, viewable at TI.com</a:t>
            </a:r>
          </a:p>
        </p:txBody>
      </p:sp>
      <p:pic>
        <p:nvPicPr>
          <p:cNvPr id="4" name="Picture 3">
            <a:extLst>
              <a:ext uri="{FF2B5EF4-FFF2-40B4-BE49-F238E27FC236}">
                <a16:creationId xmlns:a16="http://schemas.microsoft.com/office/drawing/2014/main" xmlns="" id="{E1F8FF0C-14D6-40A8-9D6C-35C5C898A4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5331" y="750570"/>
            <a:ext cx="5479870" cy="2739935"/>
          </a:xfrm>
          <a:prstGeom prst="rect">
            <a:avLst/>
          </a:prstGeom>
        </p:spPr>
      </p:pic>
      <p:sp>
        <p:nvSpPr>
          <p:cNvPr id="2" name="Rectangle 1"/>
          <p:cNvSpPr/>
          <p:nvPr/>
        </p:nvSpPr>
        <p:spPr>
          <a:xfrm>
            <a:off x="8319918" y="0"/>
            <a:ext cx="721672" cy="246221"/>
          </a:xfrm>
          <a:prstGeom prst="rect">
            <a:avLst/>
          </a:prstGeom>
        </p:spPr>
        <p:txBody>
          <a:bodyPr wrap="none">
            <a:spAutoFit/>
          </a:bodyPr>
          <a:lstStyle/>
          <a:p>
            <a:r>
              <a:rPr lang="en-US" sz="1000" dirty="0"/>
              <a:t>SLYP729</a:t>
            </a:r>
            <a:endParaRPr lang="en-US" sz="1000" dirty="0"/>
          </a:p>
        </p:txBody>
      </p:sp>
    </p:spTree>
    <p:extLst>
      <p:ext uri="{BB962C8B-B14F-4D97-AF65-F5344CB8AC3E}">
        <p14:creationId xmlns:p14="http://schemas.microsoft.com/office/powerpoint/2010/main" val="41762115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Connector 43"/>
          <p:cNvCxnSpPr/>
          <p:nvPr/>
        </p:nvCxnSpPr>
        <p:spPr>
          <a:xfrm>
            <a:off x="7325307" y="4348119"/>
            <a:ext cx="0" cy="262617"/>
          </a:xfrm>
          <a:prstGeom prst="line">
            <a:avLst/>
          </a:prstGeom>
          <a:ln w="31750">
            <a:solidFill>
              <a:schemeClr val="tx1">
                <a:alpha val="90000"/>
              </a:schemeClr>
            </a:solidFill>
            <a:headEnd type="stealth"/>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One Example of a Product Development Timeline</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5</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5</a:t>
            </a:fld>
            <a:endParaRPr lang="en-US">
              <a:solidFill>
                <a:srgbClr val="000000"/>
              </a:solidFill>
            </a:endParaRPr>
          </a:p>
        </p:txBody>
      </p:sp>
      <p:sp>
        <p:nvSpPr>
          <p:cNvPr id="6" name="TextBox 5"/>
          <p:cNvSpPr txBox="1"/>
          <p:nvPr/>
        </p:nvSpPr>
        <p:spPr>
          <a:xfrm>
            <a:off x="11086" y="2826290"/>
            <a:ext cx="1986441" cy="307777"/>
          </a:xfrm>
          <a:prstGeom prst="rect">
            <a:avLst/>
          </a:prstGeom>
          <a:noFill/>
        </p:spPr>
        <p:txBody>
          <a:bodyPr wrap="none" rtlCol="0">
            <a:spAutoFit/>
          </a:bodyPr>
          <a:lstStyle/>
          <a:p>
            <a:r>
              <a:rPr lang="en-US" sz="1400" b="1" dirty="0"/>
              <a:t>HW Platform Options</a:t>
            </a:r>
          </a:p>
        </p:txBody>
      </p:sp>
      <p:sp>
        <p:nvSpPr>
          <p:cNvPr id="7" name="Right Arrow 6"/>
          <p:cNvSpPr/>
          <p:nvPr/>
        </p:nvSpPr>
        <p:spPr>
          <a:xfrm>
            <a:off x="62529" y="3948784"/>
            <a:ext cx="8970859" cy="426946"/>
          </a:xfrm>
          <a:prstGeom prst="rightArrow">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Timeline</a:t>
            </a:r>
            <a:r>
              <a:rPr lang="en-US" b="1" dirty="0"/>
              <a:t> </a:t>
            </a:r>
          </a:p>
        </p:txBody>
      </p:sp>
      <p:sp>
        <p:nvSpPr>
          <p:cNvPr id="8" name="TextBox 7"/>
          <p:cNvSpPr txBox="1"/>
          <p:nvPr/>
        </p:nvSpPr>
        <p:spPr>
          <a:xfrm>
            <a:off x="5890850" y="4348119"/>
            <a:ext cx="1391728" cy="307777"/>
          </a:xfrm>
          <a:prstGeom prst="rect">
            <a:avLst/>
          </a:prstGeom>
          <a:noFill/>
        </p:spPr>
        <p:txBody>
          <a:bodyPr wrap="none" rtlCol="0">
            <a:spAutoFit/>
          </a:bodyPr>
          <a:lstStyle/>
          <a:p>
            <a:pPr algn="r"/>
            <a:r>
              <a:rPr lang="en-US" sz="1400" b="1" dirty="0"/>
              <a:t>t = Production</a:t>
            </a:r>
          </a:p>
        </p:txBody>
      </p:sp>
      <p:cxnSp>
        <p:nvCxnSpPr>
          <p:cNvPr id="9" name="Straight Connector 8"/>
          <p:cNvCxnSpPr/>
          <p:nvPr/>
        </p:nvCxnSpPr>
        <p:spPr>
          <a:xfrm>
            <a:off x="71077" y="4348119"/>
            <a:ext cx="0" cy="262617"/>
          </a:xfrm>
          <a:prstGeom prst="line">
            <a:avLst/>
          </a:prstGeom>
          <a:ln w="31750">
            <a:solidFill>
              <a:schemeClr val="tx1">
                <a:alpha val="90000"/>
              </a:schemeClr>
            </a:solidFill>
            <a:headEnd type="stealt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1076" y="4348119"/>
            <a:ext cx="546945" cy="307777"/>
          </a:xfrm>
          <a:prstGeom prst="rect">
            <a:avLst/>
          </a:prstGeom>
          <a:noFill/>
        </p:spPr>
        <p:txBody>
          <a:bodyPr wrap="none" rtlCol="0">
            <a:spAutoFit/>
          </a:bodyPr>
          <a:lstStyle/>
          <a:p>
            <a:r>
              <a:rPr lang="en-US" sz="1400" b="1" dirty="0"/>
              <a:t>t = 0</a:t>
            </a:r>
          </a:p>
        </p:txBody>
      </p:sp>
      <p:sp>
        <p:nvSpPr>
          <p:cNvPr id="33" name="Rectangle 32"/>
          <p:cNvSpPr/>
          <p:nvPr/>
        </p:nvSpPr>
        <p:spPr>
          <a:xfrm>
            <a:off x="71076" y="3633500"/>
            <a:ext cx="8893613" cy="217283"/>
          </a:xfrm>
          <a:prstGeom prst="rect">
            <a:avLst/>
          </a:prstGeom>
          <a:solidFill>
            <a:srgbClr val="0070C0">
              <a:alpha val="75000"/>
            </a:srgb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TI EVM</a:t>
            </a:r>
          </a:p>
        </p:txBody>
      </p:sp>
      <p:cxnSp>
        <p:nvCxnSpPr>
          <p:cNvPr id="35" name="Straight Connector 34"/>
          <p:cNvCxnSpPr/>
          <p:nvPr/>
        </p:nvCxnSpPr>
        <p:spPr>
          <a:xfrm flipH="1">
            <a:off x="62529" y="2866778"/>
            <a:ext cx="8902161" cy="0"/>
          </a:xfrm>
          <a:prstGeom prst="line">
            <a:avLst/>
          </a:prstGeom>
          <a:ln w="31750">
            <a:solidFill>
              <a:schemeClr val="tx1">
                <a:alpha val="90000"/>
              </a:schemeClr>
            </a:solidFill>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108250" y="1006257"/>
            <a:ext cx="2964180" cy="217283"/>
          </a:xfrm>
          <a:prstGeom prst="rect">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Sitara Processor Evaluation</a:t>
            </a:r>
          </a:p>
        </p:txBody>
      </p:sp>
      <p:sp>
        <p:nvSpPr>
          <p:cNvPr id="40" name="Rectangle 39"/>
          <p:cNvSpPr/>
          <p:nvPr/>
        </p:nvSpPr>
        <p:spPr>
          <a:xfrm>
            <a:off x="3072430" y="1960559"/>
            <a:ext cx="4252877"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0070C0"/>
                </a:solidFill>
              </a:rPr>
              <a:t>Software Development</a:t>
            </a:r>
          </a:p>
        </p:txBody>
      </p:sp>
      <p:sp>
        <p:nvSpPr>
          <p:cNvPr id="53" name="Rectangle 52"/>
          <p:cNvSpPr/>
          <p:nvPr/>
        </p:nvSpPr>
        <p:spPr>
          <a:xfrm>
            <a:off x="3072430" y="1521338"/>
            <a:ext cx="2553307"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00B050"/>
                </a:solidFill>
              </a:rPr>
              <a:t>Board  Development</a:t>
            </a:r>
          </a:p>
        </p:txBody>
      </p:sp>
      <p:sp>
        <p:nvSpPr>
          <p:cNvPr id="23" name="Rectangle 22">
            <a:extLst>
              <a:ext uri="{FF2B5EF4-FFF2-40B4-BE49-F238E27FC236}">
                <a16:creationId xmlns:a16="http://schemas.microsoft.com/office/drawing/2014/main" xmlns="" id="{490C36BE-9C51-4D06-8CFC-112E9C616E7B}"/>
              </a:ext>
            </a:extLst>
          </p:cNvPr>
          <p:cNvSpPr/>
          <p:nvPr/>
        </p:nvSpPr>
        <p:spPr>
          <a:xfrm>
            <a:off x="4099560" y="3361141"/>
            <a:ext cx="4865130" cy="217283"/>
          </a:xfrm>
          <a:prstGeom prst="rect">
            <a:avLst/>
          </a:prstGeom>
          <a:solidFill>
            <a:srgbClr val="00B050">
              <a:alpha val="75000"/>
            </a:srgb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Custom (Product) Board</a:t>
            </a:r>
          </a:p>
        </p:txBody>
      </p:sp>
      <p:sp>
        <p:nvSpPr>
          <p:cNvPr id="24" name="Rectangle 23">
            <a:extLst>
              <a:ext uri="{FF2B5EF4-FFF2-40B4-BE49-F238E27FC236}">
                <a16:creationId xmlns:a16="http://schemas.microsoft.com/office/drawing/2014/main" xmlns="" id="{BEB0CE01-34B9-4D2E-8245-34BBB8373E3B}"/>
              </a:ext>
            </a:extLst>
          </p:cNvPr>
          <p:cNvSpPr/>
          <p:nvPr/>
        </p:nvSpPr>
        <p:spPr>
          <a:xfrm>
            <a:off x="6866220" y="2389060"/>
            <a:ext cx="2154994" cy="217283"/>
          </a:xfrm>
          <a:prstGeom prst="rect">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Product Lifecyle</a:t>
            </a:r>
          </a:p>
        </p:txBody>
      </p:sp>
    </p:spTree>
    <p:extLst>
      <p:ext uri="{BB962C8B-B14F-4D97-AF65-F5344CB8AC3E}">
        <p14:creationId xmlns:p14="http://schemas.microsoft.com/office/powerpoint/2010/main" val="1127552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wipe(left)">
                                      <p:cBhvr>
                                        <p:cTn id="12" dur="500"/>
                                        <p:tgtEl>
                                          <p:spTgt spid="5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left)">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wipe(left)">
                                      <p:cBhvr>
                                        <p:cTn id="33" dur="500"/>
                                        <p:tgtEl>
                                          <p:spTgt spid="33"/>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wipe(left)">
                                      <p:cBhvr>
                                        <p:cTn id="3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3" grpId="0" animBg="1"/>
      <p:bldP spid="39" grpId="0" animBg="1"/>
      <p:bldP spid="40" grpId="0" animBg="1"/>
      <p:bldP spid="53" grpId="0" animBg="1"/>
      <p:bldP spid="23" grpId="0" animBg="1"/>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p:txBody>
          <a:bodyPr/>
          <a:lstStyle/>
          <a:p>
            <a:pPr eaLnBrk="1" hangingPunct="1"/>
            <a:r>
              <a:rPr lang="en-US" dirty="0"/>
              <a:t>Processor Evaluation</a:t>
            </a:r>
          </a:p>
        </p:txBody>
      </p:sp>
      <p:sp>
        <p:nvSpPr>
          <p:cNvPr id="8196" name="Slide Number Placeholder 3"/>
          <p:cNvSpPr>
            <a:spLocks noGrp="1"/>
          </p:cNvSpPr>
          <p:nvPr>
            <p:ph type="sldNum" sz="quarter" idx="10"/>
          </p:nvPr>
        </p:nvSpPr>
        <p:spPr>
          <a:noFill/>
        </p:spPr>
        <p:txBody>
          <a:bodyPr/>
          <a:lstStyle/>
          <a:p>
            <a:fld id="{C7215F0D-92E5-4128-9B70-CC7518499649}" type="slidenum">
              <a:rPr lang="en-US" smtClean="0"/>
              <a:pPr/>
              <a:t>6</a:t>
            </a:fld>
            <a:endParaRPr lang="en-US"/>
          </a:p>
        </p:txBody>
      </p:sp>
    </p:spTree>
    <p:extLst>
      <p:ext uri="{BB962C8B-B14F-4D97-AF65-F5344CB8AC3E}">
        <p14:creationId xmlns:p14="http://schemas.microsoft.com/office/powerpoint/2010/main" val="8805409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Connector 43"/>
          <p:cNvCxnSpPr/>
          <p:nvPr/>
        </p:nvCxnSpPr>
        <p:spPr>
          <a:xfrm>
            <a:off x="7325307" y="4348119"/>
            <a:ext cx="0" cy="262617"/>
          </a:xfrm>
          <a:prstGeom prst="line">
            <a:avLst/>
          </a:prstGeom>
          <a:ln w="31750">
            <a:solidFill>
              <a:schemeClr val="tx1">
                <a:alpha val="90000"/>
              </a:schemeClr>
            </a:solidFill>
            <a:headEnd type="stealth"/>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Product Development Timeline - Evaluation</a:t>
            </a:r>
          </a:p>
        </p:txBody>
      </p:sp>
      <p:sp>
        <p:nvSpPr>
          <p:cNvPr id="4" name="Slide Number Placeholder 3"/>
          <p:cNvSpPr>
            <a:spLocks noGrp="1"/>
          </p:cNvSpPr>
          <p:nvPr>
            <p:ph type="sldNum" sz="quarter" idx="10"/>
          </p:nvPr>
        </p:nvSpPr>
        <p:spPr>
          <a:xfrm>
            <a:off x="6642100" y="4563848"/>
            <a:ext cx="2133600" cy="154782"/>
          </a:xfrm>
        </p:spPr>
        <p:txBody>
          <a:bodyPr/>
          <a:lstStyle/>
          <a:p>
            <a:pPr>
              <a:defRPr/>
            </a:pPr>
            <a:fld id="{2B97888F-6AF7-4263-B69D-592D8C33BAC7}" type="slidenum">
              <a:rPr lang="en-US" smtClean="0"/>
              <a:pPr>
                <a:defRPr/>
              </a:pPr>
              <a:t>7</a:t>
            </a:fld>
            <a:endParaRPr lang="en-US"/>
          </a:p>
        </p:txBody>
      </p:sp>
      <p:sp>
        <p:nvSpPr>
          <p:cNvPr id="5" name="Slide Number Placeholder 3"/>
          <p:cNvSpPr txBox="1">
            <a:spLocks/>
          </p:cNvSpPr>
          <p:nvPr/>
        </p:nvSpPr>
        <p:spPr bwMode="auto">
          <a:xfrm>
            <a:off x="6642100" y="4563848"/>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a:lstStyle>
          <a:p>
            <a:pPr>
              <a:defRPr/>
            </a:pPr>
            <a:fld id="{2B97888F-6AF7-4263-B69D-592D8C33BAC7}" type="slidenum">
              <a:rPr lang="en-US" smtClean="0">
                <a:solidFill>
                  <a:srgbClr val="000000"/>
                </a:solidFill>
              </a:rPr>
              <a:pPr>
                <a:defRPr/>
              </a:pPr>
              <a:t>7</a:t>
            </a:fld>
            <a:endParaRPr lang="en-US">
              <a:solidFill>
                <a:srgbClr val="000000"/>
              </a:solidFill>
            </a:endParaRPr>
          </a:p>
        </p:txBody>
      </p:sp>
      <p:sp>
        <p:nvSpPr>
          <p:cNvPr id="6" name="TextBox 5"/>
          <p:cNvSpPr txBox="1"/>
          <p:nvPr/>
        </p:nvSpPr>
        <p:spPr>
          <a:xfrm>
            <a:off x="11086" y="2826290"/>
            <a:ext cx="1986441" cy="307777"/>
          </a:xfrm>
          <a:prstGeom prst="rect">
            <a:avLst/>
          </a:prstGeom>
          <a:noFill/>
        </p:spPr>
        <p:txBody>
          <a:bodyPr wrap="none" rtlCol="0">
            <a:spAutoFit/>
          </a:bodyPr>
          <a:lstStyle/>
          <a:p>
            <a:r>
              <a:rPr lang="en-US" sz="1400" b="1" dirty="0"/>
              <a:t>HW Platform Options</a:t>
            </a:r>
          </a:p>
        </p:txBody>
      </p:sp>
      <p:sp>
        <p:nvSpPr>
          <p:cNvPr id="7" name="Right Arrow 6"/>
          <p:cNvSpPr/>
          <p:nvPr/>
        </p:nvSpPr>
        <p:spPr>
          <a:xfrm>
            <a:off x="62529" y="3948784"/>
            <a:ext cx="8970859" cy="426946"/>
          </a:xfrm>
          <a:prstGeom prst="rightArrow">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Timeline</a:t>
            </a:r>
            <a:r>
              <a:rPr lang="en-US" b="1" dirty="0"/>
              <a:t> </a:t>
            </a:r>
          </a:p>
        </p:txBody>
      </p:sp>
      <p:sp>
        <p:nvSpPr>
          <p:cNvPr id="8" name="TextBox 7"/>
          <p:cNvSpPr txBox="1"/>
          <p:nvPr/>
        </p:nvSpPr>
        <p:spPr>
          <a:xfrm>
            <a:off x="5890850" y="4348119"/>
            <a:ext cx="1391728" cy="307777"/>
          </a:xfrm>
          <a:prstGeom prst="rect">
            <a:avLst/>
          </a:prstGeom>
          <a:noFill/>
        </p:spPr>
        <p:txBody>
          <a:bodyPr wrap="none" rtlCol="0">
            <a:spAutoFit/>
          </a:bodyPr>
          <a:lstStyle/>
          <a:p>
            <a:pPr algn="r"/>
            <a:r>
              <a:rPr lang="en-US" sz="1400" b="1" dirty="0"/>
              <a:t>t = Production</a:t>
            </a:r>
          </a:p>
        </p:txBody>
      </p:sp>
      <p:cxnSp>
        <p:nvCxnSpPr>
          <p:cNvPr id="9" name="Straight Connector 8"/>
          <p:cNvCxnSpPr/>
          <p:nvPr/>
        </p:nvCxnSpPr>
        <p:spPr>
          <a:xfrm>
            <a:off x="71077" y="4348119"/>
            <a:ext cx="0" cy="262617"/>
          </a:xfrm>
          <a:prstGeom prst="line">
            <a:avLst/>
          </a:prstGeom>
          <a:ln w="31750">
            <a:solidFill>
              <a:schemeClr val="tx1">
                <a:alpha val="90000"/>
              </a:schemeClr>
            </a:solidFill>
            <a:headEnd type="stealt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1076" y="4348119"/>
            <a:ext cx="546945" cy="307777"/>
          </a:xfrm>
          <a:prstGeom prst="rect">
            <a:avLst/>
          </a:prstGeom>
          <a:noFill/>
        </p:spPr>
        <p:txBody>
          <a:bodyPr wrap="none" rtlCol="0">
            <a:spAutoFit/>
          </a:bodyPr>
          <a:lstStyle/>
          <a:p>
            <a:r>
              <a:rPr lang="en-US" sz="1400" b="1" dirty="0"/>
              <a:t>t = 0</a:t>
            </a:r>
          </a:p>
        </p:txBody>
      </p:sp>
      <p:sp>
        <p:nvSpPr>
          <p:cNvPr id="33" name="Rectangle 32"/>
          <p:cNvSpPr/>
          <p:nvPr/>
        </p:nvSpPr>
        <p:spPr>
          <a:xfrm>
            <a:off x="71076" y="3633500"/>
            <a:ext cx="8893613" cy="217283"/>
          </a:xfrm>
          <a:prstGeom prst="rect">
            <a:avLst/>
          </a:prstGeom>
          <a:solidFill>
            <a:srgbClr val="0070C0">
              <a:alpha val="75000"/>
            </a:srgb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TI EVM</a:t>
            </a:r>
          </a:p>
        </p:txBody>
      </p:sp>
      <p:cxnSp>
        <p:nvCxnSpPr>
          <p:cNvPr id="35" name="Straight Connector 34"/>
          <p:cNvCxnSpPr/>
          <p:nvPr/>
        </p:nvCxnSpPr>
        <p:spPr>
          <a:xfrm flipH="1">
            <a:off x="62529" y="2866778"/>
            <a:ext cx="8902161" cy="0"/>
          </a:xfrm>
          <a:prstGeom prst="line">
            <a:avLst/>
          </a:prstGeom>
          <a:ln w="31750">
            <a:solidFill>
              <a:schemeClr val="tx1">
                <a:alpha val="90000"/>
              </a:schemeClr>
            </a:solidFill>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108250" y="1006257"/>
            <a:ext cx="2964180" cy="217283"/>
          </a:xfrm>
          <a:prstGeom prst="rect">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Sitara Processor Evaluation</a:t>
            </a:r>
          </a:p>
        </p:txBody>
      </p:sp>
      <p:sp>
        <p:nvSpPr>
          <p:cNvPr id="40" name="Rectangle 39"/>
          <p:cNvSpPr/>
          <p:nvPr/>
        </p:nvSpPr>
        <p:spPr>
          <a:xfrm>
            <a:off x="3072430" y="1960559"/>
            <a:ext cx="4252877"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0070C0"/>
                </a:solidFill>
              </a:rPr>
              <a:t>Software Development</a:t>
            </a:r>
          </a:p>
        </p:txBody>
      </p:sp>
      <p:sp>
        <p:nvSpPr>
          <p:cNvPr id="53" name="Rectangle 52"/>
          <p:cNvSpPr/>
          <p:nvPr/>
        </p:nvSpPr>
        <p:spPr>
          <a:xfrm>
            <a:off x="3072430" y="1521338"/>
            <a:ext cx="2553307" cy="217283"/>
          </a:xfrm>
          <a:prstGeom prst="rect">
            <a:avLst/>
          </a:prstGeom>
          <a:solidFill>
            <a:schemeClr val="accent6">
              <a:lumMod val="75000"/>
              <a:alpha val="28000"/>
            </a:schemeClr>
          </a:solidFill>
          <a:ln>
            <a:solidFill>
              <a:schemeClr val="tx1">
                <a:alpha val="75000"/>
              </a:schemeClr>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00B050"/>
                </a:solidFill>
              </a:rPr>
              <a:t>Board  Development</a:t>
            </a:r>
          </a:p>
        </p:txBody>
      </p:sp>
      <p:sp>
        <p:nvSpPr>
          <p:cNvPr id="23" name="Rectangle 22">
            <a:extLst>
              <a:ext uri="{FF2B5EF4-FFF2-40B4-BE49-F238E27FC236}">
                <a16:creationId xmlns:a16="http://schemas.microsoft.com/office/drawing/2014/main" xmlns="" id="{490C36BE-9C51-4D06-8CFC-112E9C616E7B}"/>
              </a:ext>
            </a:extLst>
          </p:cNvPr>
          <p:cNvSpPr/>
          <p:nvPr/>
        </p:nvSpPr>
        <p:spPr>
          <a:xfrm>
            <a:off x="4099560" y="3361141"/>
            <a:ext cx="4865130" cy="217283"/>
          </a:xfrm>
          <a:prstGeom prst="rect">
            <a:avLst/>
          </a:prstGeom>
          <a:solidFill>
            <a:srgbClr val="00B050">
              <a:alpha val="75000"/>
            </a:srgb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Custom (Product) Board</a:t>
            </a:r>
          </a:p>
        </p:txBody>
      </p:sp>
      <p:sp>
        <p:nvSpPr>
          <p:cNvPr id="24" name="Rectangle 23">
            <a:extLst>
              <a:ext uri="{FF2B5EF4-FFF2-40B4-BE49-F238E27FC236}">
                <a16:creationId xmlns:a16="http://schemas.microsoft.com/office/drawing/2014/main" xmlns="" id="{BEB0CE01-34B9-4D2E-8245-34BBB8373E3B}"/>
              </a:ext>
            </a:extLst>
          </p:cNvPr>
          <p:cNvSpPr/>
          <p:nvPr/>
        </p:nvSpPr>
        <p:spPr>
          <a:xfrm>
            <a:off x="6866220" y="2389060"/>
            <a:ext cx="2154994" cy="217283"/>
          </a:xfrm>
          <a:prstGeom prst="rect">
            <a:avLst/>
          </a:prstGeom>
          <a:solidFill>
            <a:schemeClr val="accent6">
              <a:lumMod val="75000"/>
              <a:alpha val="75000"/>
            </a:schemeClr>
          </a:solidFill>
          <a:ln>
            <a:solidFill>
              <a:schemeClr val="tx1"/>
            </a:solidFill>
          </a:ln>
          <a:scene3d>
            <a:camera prst="orthographicFront"/>
            <a:lightRig rig="threePt" dir="t"/>
          </a:scene3d>
          <a:sp3d>
            <a:bevelT w="63500" h="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Product Lifecyle</a:t>
            </a:r>
          </a:p>
        </p:txBody>
      </p:sp>
      <p:sp>
        <p:nvSpPr>
          <p:cNvPr id="12" name="Callout: Line 11">
            <a:extLst>
              <a:ext uri="{FF2B5EF4-FFF2-40B4-BE49-F238E27FC236}">
                <a16:creationId xmlns:a16="http://schemas.microsoft.com/office/drawing/2014/main" xmlns="" id="{2499CFD4-6B85-4F28-851C-BB7B21339DD5}"/>
              </a:ext>
            </a:extLst>
          </p:cNvPr>
          <p:cNvSpPr/>
          <p:nvPr/>
        </p:nvSpPr>
        <p:spPr>
          <a:xfrm>
            <a:off x="4735084" y="855496"/>
            <a:ext cx="4229605" cy="2442911"/>
          </a:xfrm>
          <a:prstGeom prst="borderCallout1">
            <a:avLst>
              <a:gd name="adj1" fmla="val 49390"/>
              <a:gd name="adj2" fmla="val -65"/>
              <a:gd name="adj3" fmla="val 10255"/>
              <a:gd name="adj4" fmla="val -39344"/>
            </a:avLst>
          </a:prstGeom>
          <a:solidFill>
            <a:schemeClr val="accent3">
              <a:lumMod val="20000"/>
              <a:lumOff val="8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lumMod val="85000"/>
                    <a:lumOff val="15000"/>
                  </a:schemeClr>
                </a:solidFill>
              </a:rPr>
              <a:t>Processor Data Sheet</a:t>
            </a:r>
          </a:p>
          <a:p>
            <a:r>
              <a:rPr lang="en-US" dirty="0">
                <a:solidFill>
                  <a:schemeClr val="tx1">
                    <a:lumMod val="85000"/>
                    <a:lumOff val="15000"/>
                  </a:schemeClr>
                </a:solidFill>
              </a:rPr>
              <a:t>Processor Technical Reference Manual</a:t>
            </a:r>
          </a:p>
          <a:p>
            <a:r>
              <a:rPr lang="en-US" dirty="0">
                <a:solidFill>
                  <a:schemeClr val="tx1">
                    <a:lumMod val="85000"/>
                    <a:lumOff val="15000"/>
                  </a:schemeClr>
                </a:solidFill>
              </a:rPr>
              <a:t>White Papers / Application Notes</a:t>
            </a:r>
          </a:p>
          <a:p>
            <a:r>
              <a:rPr lang="en-US" dirty="0">
                <a:solidFill>
                  <a:schemeClr val="tx1">
                    <a:lumMod val="85000"/>
                    <a:lumOff val="15000"/>
                  </a:schemeClr>
                </a:solidFill>
              </a:rPr>
              <a:t>SYSCONFIG Tool</a:t>
            </a:r>
          </a:p>
          <a:p>
            <a:r>
              <a:rPr lang="en-US" dirty="0">
                <a:solidFill>
                  <a:schemeClr val="tx1">
                    <a:lumMod val="85000"/>
                    <a:lumOff val="15000"/>
                  </a:schemeClr>
                </a:solidFill>
              </a:rPr>
              <a:t>Power Estimation tool</a:t>
            </a:r>
          </a:p>
          <a:p>
            <a:r>
              <a:rPr lang="en-US" dirty="0">
                <a:solidFill>
                  <a:schemeClr val="tx1">
                    <a:lumMod val="85000"/>
                    <a:lumOff val="15000"/>
                  </a:schemeClr>
                </a:solidFill>
              </a:rPr>
              <a:t>EVM with RTOS or Linux SDK</a:t>
            </a:r>
          </a:p>
          <a:p>
            <a:r>
              <a:rPr lang="en-US" dirty="0">
                <a:solidFill>
                  <a:schemeClr val="tx1">
                    <a:lumMod val="85000"/>
                    <a:lumOff val="15000"/>
                  </a:schemeClr>
                </a:solidFill>
              </a:rPr>
              <a:t>TI Reference Designs</a:t>
            </a:r>
          </a:p>
          <a:p>
            <a:r>
              <a:rPr lang="en-US" dirty="0">
                <a:solidFill>
                  <a:schemeClr val="tx1">
                    <a:lumMod val="85000"/>
                    <a:lumOff val="15000"/>
                  </a:schemeClr>
                </a:solidFill>
              </a:rPr>
              <a:t>Training</a:t>
            </a:r>
          </a:p>
          <a:p>
            <a:r>
              <a:rPr lang="en-US" dirty="0">
                <a:solidFill>
                  <a:schemeClr val="tx1">
                    <a:lumMod val="85000"/>
                    <a:lumOff val="15000"/>
                  </a:schemeClr>
                </a:solidFill>
              </a:rPr>
              <a:t>e2e Forums</a:t>
            </a:r>
          </a:p>
        </p:txBody>
      </p:sp>
    </p:spTree>
    <p:extLst>
      <p:ext uri="{BB962C8B-B14F-4D97-AF65-F5344CB8AC3E}">
        <p14:creationId xmlns:p14="http://schemas.microsoft.com/office/powerpoint/2010/main" val="2260577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FE07A8A-C057-484F-96D8-0DFDC6171DDE}"/>
              </a:ext>
            </a:extLst>
          </p:cNvPr>
          <p:cNvSpPr>
            <a:spLocks noGrp="1"/>
          </p:cNvSpPr>
          <p:nvPr>
            <p:ph type="title"/>
          </p:nvPr>
        </p:nvSpPr>
        <p:spPr/>
        <p:txBody>
          <a:bodyPr/>
          <a:lstStyle/>
          <a:p>
            <a:r>
              <a:rPr lang="en-US" dirty="0"/>
              <a:t>Processor Evaluation – Datasheet &amp; TRM</a:t>
            </a:r>
          </a:p>
        </p:txBody>
      </p:sp>
      <p:sp>
        <p:nvSpPr>
          <p:cNvPr id="4" name="Slide Number Placeholder 3">
            <a:extLst>
              <a:ext uri="{FF2B5EF4-FFF2-40B4-BE49-F238E27FC236}">
                <a16:creationId xmlns:a16="http://schemas.microsoft.com/office/drawing/2014/main" xmlns="" id="{0567DB65-31E3-4CCC-974E-A8A10D4B4E03}"/>
              </a:ext>
            </a:extLst>
          </p:cNvPr>
          <p:cNvSpPr>
            <a:spLocks noGrp="1"/>
          </p:cNvSpPr>
          <p:nvPr>
            <p:ph type="sldNum" sz="quarter" idx="10"/>
          </p:nvPr>
        </p:nvSpPr>
        <p:spPr/>
        <p:txBody>
          <a:bodyPr/>
          <a:lstStyle/>
          <a:p>
            <a:pPr>
              <a:defRPr/>
            </a:pPr>
            <a:fld id="{2B97888F-6AF7-4263-B69D-592D8C33BAC7}" type="slidenum">
              <a:rPr lang="en-US" smtClean="0"/>
              <a:pPr>
                <a:defRPr/>
              </a:pPr>
              <a:t>8</a:t>
            </a:fld>
            <a:endParaRPr lang="en-US"/>
          </a:p>
        </p:txBody>
      </p:sp>
      <p:pic>
        <p:nvPicPr>
          <p:cNvPr id="5" name="Picture 4">
            <a:extLst>
              <a:ext uri="{FF2B5EF4-FFF2-40B4-BE49-F238E27FC236}">
                <a16:creationId xmlns:a16="http://schemas.microsoft.com/office/drawing/2014/main" xmlns="" id="{E0E76909-B5FB-41F9-B44B-5047A9510AAC}"/>
              </a:ext>
            </a:extLst>
          </p:cNvPr>
          <p:cNvPicPr>
            <a:picLocks noChangeAspect="1"/>
          </p:cNvPicPr>
          <p:nvPr/>
        </p:nvPicPr>
        <p:blipFill>
          <a:blip r:embed="rId2"/>
          <a:stretch>
            <a:fillRect/>
          </a:stretch>
        </p:blipFill>
        <p:spPr>
          <a:xfrm>
            <a:off x="231775" y="739686"/>
            <a:ext cx="2258086" cy="2916841"/>
          </a:xfrm>
          <a:prstGeom prst="rect">
            <a:avLst/>
          </a:prstGeom>
          <a:ln w="12700">
            <a:solidFill>
              <a:schemeClr val="tx1">
                <a:lumMod val="95000"/>
                <a:lumOff val="5000"/>
              </a:schemeClr>
            </a:solidFill>
          </a:ln>
        </p:spPr>
      </p:pic>
      <p:pic>
        <p:nvPicPr>
          <p:cNvPr id="12" name="Picture 11">
            <a:extLst>
              <a:ext uri="{FF2B5EF4-FFF2-40B4-BE49-F238E27FC236}">
                <a16:creationId xmlns:a16="http://schemas.microsoft.com/office/drawing/2014/main" xmlns="" id="{6A2EE951-D48F-46BC-9A2A-A1546CE312AB}"/>
              </a:ext>
            </a:extLst>
          </p:cNvPr>
          <p:cNvPicPr>
            <a:picLocks noChangeAspect="1"/>
          </p:cNvPicPr>
          <p:nvPr/>
        </p:nvPicPr>
        <p:blipFill>
          <a:blip r:embed="rId3"/>
          <a:stretch>
            <a:fillRect/>
          </a:stretch>
        </p:blipFill>
        <p:spPr>
          <a:xfrm>
            <a:off x="2632833" y="739686"/>
            <a:ext cx="2297980" cy="2933753"/>
          </a:xfrm>
          <a:prstGeom prst="rect">
            <a:avLst/>
          </a:prstGeom>
          <a:ln w="12700">
            <a:solidFill>
              <a:schemeClr val="tx1"/>
            </a:solidFill>
          </a:ln>
        </p:spPr>
      </p:pic>
      <p:sp>
        <p:nvSpPr>
          <p:cNvPr id="8" name="Content Placeholder 2">
            <a:extLst>
              <a:ext uri="{FF2B5EF4-FFF2-40B4-BE49-F238E27FC236}">
                <a16:creationId xmlns:a16="http://schemas.microsoft.com/office/drawing/2014/main" xmlns="" id="{DE97E77E-168D-4CD3-B0AD-3F19234EE598}"/>
              </a:ext>
            </a:extLst>
          </p:cNvPr>
          <p:cNvSpPr>
            <a:spLocks noGrp="1"/>
          </p:cNvSpPr>
          <p:nvPr>
            <p:ph idx="1"/>
          </p:nvPr>
        </p:nvSpPr>
        <p:spPr>
          <a:xfrm>
            <a:off x="4930813" y="786357"/>
            <a:ext cx="4106861" cy="3709449"/>
          </a:xfrm>
        </p:spPr>
        <p:txBody>
          <a:bodyPr/>
          <a:lstStyle/>
          <a:p>
            <a:r>
              <a:rPr lang="en-US" dirty="0"/>
              <a:t>Datasheet</a:t>
            </a:r>
          </a:p>
          <a:p>
            <a:pPr lvl="1"/>
            <a:r>
              <a:rPr lang="en-US" dirty="0"/>
              <a:t>ARM processor frequencies supported </a:t>
            </a:r>
          </a:p>
          <a:p>
            <a:pPr lvl="1"/>
            <a:r>
              <a:rPr lang="en-US" dirty="0"/>
              <a:t>Available Peripherals </a:t>
            </a:r>
          </a:p>
          <a:p>
            <a:pPr lvl="1"/>
            <a:r>
              <a:rPr lang="en-US" dirty="0"/>
              <a:t>DDR Memory types supported</a:t>
            </a:r>
          </a:p>
          <a:p>
            <a:pPr lvl="1"/>
            <a:r>
              <a:rPr lang="en-US" dirty="0"/>
              <a:t>Power, Clocking Capabilities</a:t>
            </a:r>
          </a:p>
          <a:p>
            <a:pPr lvl="1"/>
            <a:endParaRPr lang="en-US" dirty="0"/>
          </a:p>
          <a:p>
            <a:r>
              <a:rPr lang="en-US" dirty="0"/>
              <a:t>Technical Reference Manual (TRM)</a:t>
            </a:r>
          </a:p>
          <a:p>
            <a:pPr lvl="1"/>
            <a:r>
              <a:rPr lang="en-US" dirty="0"/>
              <a:t>Companion guide to Datasheet</a:t>
            </a:r>
          </a:p>
          <a:p>
            <a:pPr lvl="1"/>
            <a:r>
              <a:rPr lang="en-US" dirty="0"/>
              <a:t>details the integration, environment, functional description, programming models for each peripheral and subsystem in the device </a:t>
            </a:r>
          </a:p>
          <a:p>
            <a:pPr lvl="1"/>
            <a:endParaRPr lang="en-US" dirty="0"/>
          </a:p>
          <a:p>
            <a:endParaRPr lang="en-US" dirty="0"/>
          </a:p>
        </p:txBody>
      </p:sp>
    </p:spTree>
    <p:extLst>
      <p:ext uri="{BB962C8B-B14F-4D97-AF65-F5344CB8AC3E}">
        <p14:creationId xmlns:p14="http://schemas.microsoft.com/office/powerpoint/2010/main" val="23554018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FE07A8A-C057-484F-96D8-0DFDC6171DDE}"/>
              </a:ext>
            </a:extLst>
          </p:cNvPr>
          <p:cNvSpPr>
            <a:spLocks noGrp="1"/>
          </p:cNvSpPr>
          <p:nvPr>
            <p:ph type="title"/>
          </p:nvPr>
        </p:nvSpPr>
        <p:spPr/>
        <p:txBody>
          <a:bodyPr/>
          <a:lstStyle/>
          <a:p>
            <a:r>
              <a:rPr lang="en-US" dirty="0"/>
              <a:t>Processor Evaluation – Technical Documentation</a:t>
            </a:r>
          </a:p>
        </p:txBody>
      </p:sp>
      <p:sp>
        <p:nvSpPr>
          <p:cNvPr id="4" name="Slide Number Placeholder 3">
            <a:extLst>
              <a:ext uri="{FF2B5EF4-FFF2-40B4-BE49-F238E27FC236}">
                <a16:creationId xmlns:a16="http://schemas.microsoft.com/office/drawing/2014/main" xmlns="" id="{0567DB65-31E3-4CCC-974E-A8A10D4B4E03}"/>
              </a:ext>
            </a:extLst>
          </p:cNvPr>
          <p:cNvSpPr>
            <a:spLocks noGrp="1"/>
          </p:cNvSpPr>
          <p:nvPr>
            <p:ph type="sldNum" sz="quarter" idx="10"/>
          </p:nvPr>
        </p:nvSpPr>
        <p:spPr/>
        <p:txBody>
          <a:bodyPr/>
          <a:lstStyle/>
          <a:p>
            <a:pPr>
              <a:defRPr/>
            </a:pPr>
            <a:fld id="{2B97888F-6AF7-4263-B69D-592D8C33BAC7}" type="slidenum">
              <a:rPr lang="en-US" smtClean="0"/>
              <a:pPr>
                <a:defRPr/>
              </a:pPr>
              <a:t>9</a:t>
            </a:fld>
            <a:endParaRPr lang="en-US"/>
          </a:p>
        </p:txBody>
      </p:sp>
      <p:pic>
        <p:nvPicPr>
          <p:cNvPr id="13" name="Picture 12">
            <a:extLst>
              <a:ext uri="{FF2B5EF4-FFF2-40B4-BE49-F238E27FC236}">
                <a16:creationId xmlns:a16="http://schemas.microsoft.com/office/drawing/2014/main" xmlns="" id="{BBD0F9AB-E4C9-4509-803C-B7A7C32B35B3}"/>
              </a:ext>
            </a:extLst>
          </p:cNvPr>
          <p:cNvPicPr>
            <a:picLocks noChangeAspect="1"/>
          </p:cNvPicPr>
          <p:nvPr/>
        </p:nvPicPr>
        <p:blipFill>
          <a:blip r:embed="rId2"/>
          <a:stretch>
            <a:fillRect/>
          </a:stretch>
        </p:blipFill>
        <p:spPr>
          <a:xfrm>
            <a:off x="231776" y="717955"/>
            <a:ext cx="4797424" cy="3766449"/>
          </a:xfrm>
          <a:prstGeom prst="rect">
            <a:avLst/>
          </a:prstGeom>
          <a:ln w="12700">
            <a:solidFill>
              <a:schemeClr val="tx1"/>
            </a:solidFill>
          </a:ln>
        </p:spPr>
      </p:pic>
      <p:sp>
        <p:nvSpPr>
          <p:cNvPr id="8" name="Content Placeholder 2">
            <a:extLst>
              <a:ext uri="{FF2B5EF4-FFF2-40B4-BE49-F238E27FC236}">
                <a16:creationId xmlns:a16="http://schemas.microsoft.com/office/drawing/2014/main" xmlns="" id="{5044D17D-4665-4A10-9839-7C9B93819D01}"/>
              </a:ext>
            </a:extLst>
          </p:cNvPr>
          <p:cNvSpPr>
            <a:spLocks noGrp="1"/>
          </p:cNvSpPr>
          <p:nvPr>
            <p:ph idx="1"/>
          </p:nvPr>
        </p:nvSpPr>
        <p:spPr>
          <a:xfrm>
            <a:off x="5029200" y="786357"/>
            <a:ext cx="3746500" cy="3709449"/>
          </a:xfrm>
        </p:spPr>
        <p:txBody>
          <a:bodyPr/>
          <a:lstStyle/>
          <a:p>
            <a:r>
              <a:rPr lang="en-US" dirty="0"/>
              <a:t>White papers</a:t>
            </a:r>
          </a:p>
          <a:p>
            <a:pPr lvl="1"/>
            <a:r>
              <a:rPr lang="en-US" dirty="0"/>
              <a:t>Power Optimization Techniques</a:t>
            </a:r>
          </a:p>
          <a:p>
            <a:pPr lvl="1"/>
            <a:r>
              <a:rPr lang="en-US" dirty="0"/>
              <a:t>Sitara Processor Security </a:t>
            </a:r>
          </a:p>
          <a:p>
            <a:r>
              <a:rPr lang="en-US" dirty="0"/>
              <a:t>Application Notes </a:t>
            </a:r>
          </a:p>
          <a:p>
            <a:pPr lvl="1"/>
            <a:r>
              <a:rPr lang="en-US" dirty="0"/>
              <a:t>Hardware Design Guide</a:t>
            </a:r>
          </a:p>
          <a:p>
            <a:pPr lvl="1"/>
            <a:r>
              <a:rPr lang="en-US" dirty="0"/>
              <a:t>Schematic Checklist</a:t>
            </a:r>
          </a:p>
          <a:p>
            <a:pPr lvl="1"/>
            <a:r>
              <a:rPr lang="en-US" dirty="0"/>
              <a:t>EMIF Tool</a:t>
            </a:r>
          </a:p>
          <a:p>
            <a:r>
              <a:rPr lang="en-US" dirty="0"/>
              <a:t>E-Books</a:t>
            </a:r>
          </a:p>
          <a:p>
            <a:r>
              <a:rPr lang="en-US" dirty="0"/>
              <a:t>Technical Articles</a:t>
            </a:r>
          </a:p>
          <a:p>
            <a:endParaRPr lang="en-US" dirty="0"/>
          </a:p>
        </p:txBody>
      </p:sp>
    </p:spTree>
    <p:extLst>
      <p:ext uri="{BB962C8B-B14F-4D97-AF65-F5344CB8AC3E}">
        <p14:creationId xmlns:p14="http://schemas.microsoft.com/office/powerpoint/2010/main" val="1611041127"/>
      </p:ext>
    </p:extLst>
  </p:cSld>
  <p:clrMapOvr>
    <a:masterClrMapping/>
  </p:clrMapOvr>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
  <a:themeElements>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2691FC96C779F4295CE9E54B4329376" ma:contentTypeVersion="0" ma:contentTypeDescription="Create a new document." ma:contentTypeScope="" ma:versionID="89193378b3020d1be605bd31ee699fe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9154D4B-1A7C-4373-9786-02FCB7ACFCE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765BED0F-3FA0-4BA7-8547-E51CA1BBA9DC}">
  <ds:schemaRefs>
    <ds:schemaRef ds:uri="http://schemas.microsoft.com/sharepoint/v3/contenttype/forms"/>
  </ds:schemaRefs>
</ds:datastoreItem>
</file>

<file path=customXml/itemProps3.xml><?xml version="1.0" encoding="utf-8"?>
<ds:datastoreItem xmlns:ds="http://schemas.openxmlformats.org/officeDocument/2006/customXml" ds:itemID="{6DFFB428-CD5B-465C-B2E5-9BA885401A3B}">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31693</TotalTime>
  <Words>1796</Words>
  <Application>Microsoft Office PowerPoint</Application>
  <PresentationFormat>On-screen Show (16:9)</PresentationFormat>
  <Paragraphs>387</Paragraphs>
  <Slides>45</Slides>
  <Notes>19</Notes>
  <HiddenSlides>0</HiddenSlides>
  <MMClips>0</MMClips>
  <ScaleCrop>false</ScaleCrop>
  <HeadingPairs>
    <vt:vector size="4" baseType="variant">
      <vt:variant>
        <vt:lpstr>Theme</vt:lpstr>
      </vt:variant>
      <vt:variant>
        <vt:i4>2</vt:i4>
      </vt:variant>
      <vt:variant>
        <vt:lpstr>Slide Titles</vt:lpstr>
      </vt:variant>
      <vt:variant>
        <vt:i4>45</vt:i4>
      </vt:variant>
    </vt:vector>
  </HeadingPairs>
  <TitlesOfParts>
    <vt:vector size="47" baseType="lpstr">
      <vt:lpstr>FinalPowerpoint</vt:lpstr>
      <vt:lpstr>ti</vt:lpstr>
      <vt:lpstr>From start to finish:  A product development roadmap for Sitara™ processors</vt:lpstr>
      <vt:lpstr>Overview</vt:lpstr>
      <vt:lpstr>Phases of Product Development </vt:lpstr>
      <vt:lpstr>One Example of a Product Development Timeline</vt:lpstr>
      <vt:lpstr>One Example of a Product Development Timeline</vt:lpstr>
      <vt:lpstr>Processor Evaluation</vt:lpstr>
      <vt:lpstr>Product Development Timeline - Evaluation</vt:lpstr>
      <vt:lpstr>Processor Evaluation – Datasheet &amp; TRM</vt:lpstr>
      <vt:lpstr>Processor Evaluation – Technical Documentation</vt:lpstr>
      <vt:lpstr>Processor Evaluation -  SYSCONFIG Tool</vt:lpstr>
      <vt:lpstr>Processor Evaluation -  TI Reference Designs</vt:lpstr>
      <vt:lpstr>Product Timeline - Evaluation</vt:lpstr>
      <vt:lpstr>Product Evaluation Summary</vt:lpstr>
      <vt:lpstr>Board Development</vt:lpstr>
      <vt:lpstr>Product Timeline – Board Development</vt:lpstr>
      <vt:lpstr>Product Timeline – Board Development</vt:lpstr>
      <vt:lpstr>Product Timeline – Board Development</vt:lpstr>
      <vt:lpstr>Product Timeline – Board Development</vt:lpstr>
      <vt:lpstr>Board Development – Datasheet &amp; TRM</vt:lpstr>
      <vt:lpstr>Product Timeline – Board Development</vt:lpstr>
      <vt:lpstr>Board Development - SYSCONFIG Tool</vt:lpstr>
      <vt:lpstr>Product Timeline – Board Development</vt:lpstr>
      <vt:lpstr>Product Timeline – Board Development</vt:lpstr>
      <vt:lpstr>Product Timeline – Board Development</vt:lpstr>
      <vt:lpstr>Product Timeline – Board Development</vt:lpstr>
      <vt:lpstr>Board Development Summary</vt:lpstr>
      <vt:lpstr>Software Development</vt:lpstr>
      <vt:lpstr>Product Timeline – Software Development</vt:lpstr>
      <vt:lpstr>Product Timeline – Software Development</vt:lpstr>
      <vt:lpstr>Product Timeline – Software Development</vt:lpstr>
      <vt:lpstr>Product Timeline – Software Development RTOS</vt:lpstr>
      <vt:lpstr>Product Timeline – Software Development Linux</vt:lpstr>
      <vt:lpstr>Product Timeline – Software Development</vt:lpstr>
      <vt:lpstr>Product Timeline – Software Development</vt:lpstr>
      <vt:lpstr>Product Timeline – U-Boot Board Port </vt:lpstr>
      <vt:lpstr>Product Timeline – U-Boot Board Port </vt:lpstr>
      <vt:lpstr>Product Timeline – U-Boot Board Port </vt:lpstr>
      <vt:lpstr>Product Timeline – Software Development</vt:lpstr>
      <vt:lpstr>Product Timeline – Linux Board Port </vt:lpstr>
      <vt:lpstr>Product Timeline – Linux Board Port </vt:lpstr>
      <vt:lpstr>Software Development Summary</vt:lpstr>
      <vt:lpstr>Production and Lifecycle </vt:lpstr>
      <vt:lpstr>Product Timeline – Production  UniFlash</vt:lpstr>
      <vt:lpstr>Product Timeline – Lifecycle</vt:lpstr>
      <vt:lpstr>PowerPoint Presentation</vt:lpstr>
    </vt:vector>
  </TitlesOfParts>
  <Company>Texas Instruments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Here</dc:title>
  <dc:creator>Brollo, Clementina</dc:creator>
  <cp:lastModifiedBy>Speziale, Marisa</cp:lastModifiedBy>
  <cp:revision>442</cp:revision>
  <dcterms:created xsi:type="dcterms:W3CDTF">2007-12-19T20:51:45Z</dcterms:created>
  <dcterms:modified xsi:type="dcterms:W3CDTF">2020-12-16T06:29:46Z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0x01010022691FC96C779F4295CE9E54B4329376</vt:lpwstr>
  </property>
</Properties>
</file>