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89" r:id="rId4"/>
    <p:sldMasterId id="2147483889" r:id="rId5"/>
    <p:sldMasterId id="2147483911" r:id="rId6"/>
    <p:sldMasterId id="2147483956" r:id="rId7"/>
  </p:sldMasterIdLst>
  <p:notesMasterIdLst>
    <p:notesMasterId r:id="rId24"/>
  </p:notesMasterIdLst>
  <p:handoutMasterIdLst>
    <p:handoutMasterId r:id="rId25"/>
  </p:handoutMasterIdLst>
  <p:sldIdLst>
    <p:sldId id="930" r:id="rId8"/>
    <p:sldId id="921" r:id="rId9"/>
    <p:sldId id="928" r:id="rId10"/>
    <p:sldId id="924" r:id="rId11"/>
    <p:sldId id="925" r:id="rId12"/>
    <p:sldId id="923" r:id="rId13"/>
    <p:sldId id="929" r:id="rId14"/>
    <p:sldId id="481" r:id="rId15"/>
    <p:sldId id="438" r:id="rId16"/>
    <p:sldId id="934" r:id="rId17"/>
    <p:sldId id="932" r:id="rId18"/>
    <p:sldId id="933" r:id="rId19"/>
    <p:sldId id="935" r:id="rId20"/>
    <p:sldId id="936" r:id="rId21"/>
    <p:sldId id="266" r:id="rId22"/>
    <p:sldId id="931" r:id="rId23"/>
  </p:sldIdLst>
  <p:sldSz cx="13716000" cy="9144000"/>
  <p:notesSz cx="9296400" cy="14770100"/>
  <p:custDataLst>
    <p:tags r:id="rId2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9120" algn="l" rtl="0" fontAlgn="base">
      <a:spcBef>
        <a:spcPct val="0"/>
      </a:spcBef>
      <a:spcAft>
        <a:spcPct val="0"/>
      </a:spcAft>
      <a:defRPr kern="1200">
        <a:solidFill>
          <a:schemeClr val="tx1"/>
        </a:solidFill>
        <a:latin typeface="Arial" charset="0"/>
        <a:ea typeface="+mn-ea"/>
        <a:cs typeface="+mn-cs"/>
      </a:defRPr>
    </a:lvl2pPr>
    <a:lvl3pPr marL="1218240" algn="l" rtl="0" fontAlgn="base">
      <a:spcBef>
        <a:spcPct val="0"/>
      </a:spcBef>
      <a:spcAft>
        <a:spcPct val="0"/>
      </a:spcAft>
      <a:defRPr kern="1200">
        <a:solidFill>
          <a:schemeClr val="tx1"/>
        </a:solidFill>
        <a:latin typeface="Arial" charset="0"/>
        <a:ea typeface="+mn-ea"/>
        <a:cs typeface="+mn-cs"/>
      </a:defRPr>
    </a:lvl3pPr>
    <a:lvl4pPr marL="1827357" algn="l" rtl="0" fontAlgn="base">
      <a:spcBef>
        <a:spcPct val="0"/>
      </a:spcBef>
      <a:spcAft>
        <a:spcPct val="0"/>
      </a:spcAft>
      <a:defRPr kern="1200">
        <a:solidFill>
          <a:schemeClr val="tx1"/>
        </a:solidFill>
        <a:latin typeface="Arial" charset="0"/>
        <a:ea typeface="+mn-ea"/>
        <a:cs typeface="+mn-cs"/>
      </a:defRPr>
    </a:lvl4pPr>
    <a:lvl5pPr marL="2436448" algn="l" rtl="0" fontAlgn="base">
      <a:spcBef>
        <a:spcPct val="0"/>
      </a:spcBef>
      <a:spcAft>
        <a:spcPct val="0"/>
      </a:spcAft>
      <a:defRPr kern="1200">
        <a:solidFill>
          <a:schemeClr val="tx1"/>
        </a:solidFill>
        <a:latin typeface="Arial" charset="0"/>
        <a:ea typeface="+mn-ea"/>
        <a:cs typeface="+mn-cs"/>
      </a:defRPr>
    </a:lvl5pPr>
    <a:lvl6pPr marL="3045565" algn="l" defTabSz="1218240" rtl="0" eaLnBrk="1" latinLnBrk="0" hangingPunct="1">
      <a:defRPr kern="1200">
        <a:solidFill>
          <a:schemeClr val="tx1"/>
        </a:solidFill>
        <a:latin typeface="Arial" charset="0"/>
        <a:ea typeface="+mn-ea"/>
        <a:cs typeface="+mn-cs"/>
      </a:defRPr>
    </a:lvl6pPr>
    <a:lvl7pPr marL="3654680" algn="l" defTabSz="1218240" rtl="0" eaLnBrk="1" latinLnBrk="0" hangingPunct="1">
      <a:defRPr kern="1200">
        <a:solidFill>
          <a:schemeClr val="tx1"/>
        </a:solidFill>
        <a:latin typeface="Arial" charset="0"/>
        <a:ea typeface="+mn-ea"/>
        <a:cs typeface="+mn-cs"/>
      </a:defRPr>
    </a:lvl7pPr>
    <a:lvl8pPr marL="4263787" algn="l" defTabSz="1218240" rtl="0" eaLnBrk="1" latinLnBrk="0" hangingPunct="1">
      <a:defRPr kern="1200">
        <a:solidFill>
          <a:schemeClr val="tx1"/>
        </a:solidFill>
        <a:latin typeface="Arial" charset="0"/>
        <a:ea typeface="+mn-ea"/>
        <a:cs typeface="+mn-cs"/>
      </a:defRPr>
    </a:lvl8pPr>
    <a:lvl9pPr marL="4872896" algn="l" defTabSz="121824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324" userDrawn="1">
          <p15:clr>
            <a:srgbClr val="A4A3A4"/>
          </p15:clr>
        </p15:guide>
        <p15:guide id="2" pos="192" userDrawn="1">
          <p15:clr>
            <a:srgbClr val="A4A3A4"/>
          </p15:clr>
        </p15:guide>
        <p15:guide id="3" pos="5568" userDrawn="1">
          <p15:clr>
            <a:srgbClr val="A4A3A4"/>
          </p15:clr>
        </p15:guide>
        <p15:guide id="4" orient="horz" pos="468" userDrawn="1">
          <p15:clr>
            <a:srgbClr val="A4A3A4"/>
          </p15:clr>
        </p15:guide>
        <p15:guide id="7" orient="horz" pos="1212" userDrawn="1">
          <p15:clr>
            <a:srgbClr val="A4A3A4"/>
          </p15:clr>
        </p15:guide>
        <p15:guide id="9" orient="horz">
          <p15:clr>
            <a:srgbClr val="A4A3A4"/>
          </p15:clr>
        </p15:guide>
        <p15:guide id="12" orient="horz" pos="1362">
          <p15:clr>
            <a:srgbClr val="A4A3A4"/>
          </p15:clr>
        </p15:guide>
        <p15:guide id="13" orient="horz" pos="576">
          <p15:clr>
            <a:srgbClr val="A4A3A4"/>
          </p15:clr>
        </p15:guide>
        <p15:guide id="14" orient="horz" pos="832">
          <p15:clr>
            <a:srgbClr val="A4A3A4"/>
          </p15:clr>
        </p15:guide>
        <p15:guide id="15" orient="horz" pos="2155">
          <p15:clr>
            <a:srgbClr val="A4A3A4"/>
          </p15:clr>
        </p15:guide>
        <p15:guide id="16" orient="horz" pos="2421">
          <p15:clr>
            <a:srgbClr val="A4A3A4"/>
          </p15:clr>
        </p15:guide>
        <p15:guide id="17" pos="288">
          <p15:clr>
            <a:srgbClr val="A4A3A4"/>
          </p15:clr>
        </p15:guide>
        <p15:guide id="18" pos="8352">
          <p15:clr>
            <a:srgbClr val="A4A3A4"/>
          </p15:clr>
        </p15:guide>
      </p15:sldGuideLst>
    </p:ext>
    <p:ext uri="{2D200454-40CA-4A62-9FC3-DE9A4176ACB9}">
      <p15:notesGuideLst xmlns:p15="http://schemas.microsoft.com/office/powerpoint/2012/main" xmlns="">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38"/>
    <a:srgbClr val="0000FF"/>
    <a:srgbClr val="11692C"/>
    <a:srgbClr val="595959"/>
    <a:srgbClr val="00DE64"/>
    <a:srgbClr val="FFFFFF"/>
    <a:srgbClr val="00FF99"/>
    <a:srgbClr val="FFFF99"/>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63" autoAdjust="0"/>
    <p:restoredTop sz="50000" autoAdjust="0"/>
  </p:normalViewPr>
  <p:slideViewPr>
    <p:cSldViewPr snapToGrid="0">
      <p:cViewPr varScale="1">
        <p:scale>
          <a:sx n="87" d="100"/>
          <a:sy n="87" d="100"/>
        </p:scale>
        <p:origin x="-723" y="-63"/>
      </p:cViewPr>
      <p:guideLst>
        <p:guide orient="horz" pos="324"/>
        <p:guide orient="horz" pos="468"/>
        <p:guide orient="horz" pos="1212"/>
        <p:guide orient="horz"/>
        <p:guide orient="horz" pos="1362"/>
        <p:guide orient="horz" pos="576"/>
        <p:guide orient="horz" pos="832"/>
        <p:guide orient="horz" pos="2155"/>
        <p:guide orient="horz" pos="2421"/>
        <p:guide pos="192"/>
        <p:guide pos="5568"/>
        <p:guide pos="288"/>
        <p:guide pos="8352"/>
      </p:guideLst>
    </p:cSldViewPr>
  </p:slideViewPr>
  <p:outlineViewPr>
    <p:cViewPr>
      <p:scale>
        <a:sx n="33" d="100"/>
        <a:sy n="33" d="100"/>
      </p:scale>
      <p:origin x="36" y="168"/>
    </p:cViewPr>
  </p:outlineViewPr>
  <p:notesTextViewPr>
    <p:cViewPr>
      <p:scale>
        <a:sx n="100" d="100"/>
        <a:sy n="100" d="100"/>
      </p:scale>
      <p:origin x="0" y="0"/>
    </p:cViewPr>
  </p:notesTextViewPr>
  <p:sorterViewPr>
    <p:cViewPr>
      <p:scale>
        <a:sx n="50" d="100"/>
        <a:sy n="50" d="100"/>
      </p:scale>
      <p:origin x="0" y="30"/>
    </p:cViewPr>
  </p:sorterViewPr>
  <p:notesViewPr>
    <p:cSldViewPr snapToGrid="0">
      <p:cViewPr varScale="1">
        <p:scale>
          <a:sx n="56" d="100"/>
          <a:sy n="56" d="100"/>
        </p:scale>
        <p:origin x="-4062" y="-3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493713" y="1108075"/>
            <a:ext cx="8308975"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Arial" charset="0"/>
        <a:ea typeface="+mn-ea"/>
        <a:cs typeface="+mn-cs"/>
      </a:defRPr>
    </a:lvl1pPr>
    <a:lvl2pPr marL="609120" algn="l" rtl="0" eaLnBrk="0" fontAlgn="base" hangingPunct="0">
      <a:spcBef>
        <a:spcPct val="30000"/>
      </a:spcBef>
      <a:spcAft>
        <a:spcPct val="0"/>
      </a:spcAft>
      <a:defRPr sz="1600" kern="1200">
        <a:solidFill>
          <a:schemeClr val="tx1"/>
        </a:solidFill>
        <a:latin typeface="Arial" charset="0"/>
        <a:ea typeface="+mn-ea"/>
        <a:cs typeface="+mn-cs"/>
      </a:defRPr>
    </a:lvl2pPr>
    <a:lvl3pPr marL="1218240" algn="l" rtl="0" eaLnBrk="0" fontAlgn="base" hangingPunct="0">
      <a:spcBef>
        <a:spcPct val="30000"/>
      </a:spcBef>
      <a:spcAft>
        <a:spcPct val="0"/>
      </a:spcAft>
      <a:defRPr sz="1600" kern="1200">
        <a:solidFill>
          <a:schemeClr val="tx1"/>
        </a:solidFill>
        <a:latin typeface="Arial" charset="0"/>
        <a:ea typeface="+mn-ea"/>
        <a:cs typeface="+mn-cs"/>
      </a:defRPr>
    </a:lvl3pPr>
    <a:lvl4pPr marL="1827357" algn="l" rtl="0" eaLnBrk="0" fontAlgn="base" hangingPunct="0">
      <a:spcBef>
        <a:spcPct val="30000"/>
      </a:spcBef>
      <a:spcAft>
        <a:spcPct val="0"/>
      </a:spcAft>
      <a:defRPr sz="1600" kern="1200">
        <a:solidFill>
          <a:schemeClr val="tx1"/>
        </a:solidFill>
        <a:latin typeface="Arial" charset="0"/>
        <a:ea typeface="+mn-ea"/>
        <a:cs typeface="+mn-cs"/>
      </a:defRPr>
    </a:lvl4pPr>
    <a:lvl5pPr marL="2436448" algn="l" rtl="0" eaLnBrk="0" fontAlgn="base" hangingPunct="0">
      <a:spcBef>
        <a:spcPct val="30000"/>
      </a:spcBef>
      <a:spcAft>
        <a:spcPct val="0"/>
      </a:spcAft>
      <a:defRPr sz="1600" kern="1200">
        <a:solidFill>
          <a:schemeClr val="tx1"/>
        </a:solidFill>
        <a:latin typeface="Arial" charset="0"/>
        <a:ea typeface="+mn-ea"/>
        <a:cs typeface="+mn-cs"/>
      </a:defRPr>
    </a:lvl5pPr>
    <a:lvl6pPr marL="3045565" algn="l" defTabSz="1218240" rtl="0" eaLnBrk="1" latinLnBrk="0" hangingPunct="1">
      <a:defRPr sz="1600" kern="1200">
        <a:solidFill>
          <a:schemeClr val="tx1"/>
        </a:solidFill>
        <a:latin typeface="+mn-lt"/>
        <a:ea typeface="+mn-ea"/>
        <a:cs typeface="+mn-cs"/>
      </a:defRPr>
    </a:lvl6pPr>
    <a:lvl7pPr marL="3654680" algn="l" defTabSz="1218240" rtl="0" eaLnBrk="1" latinLnBrk="0" hangingPunct="1">
      <a:defRPr sz="1600" kern="1200">
        <a:solidFill>
          <a:schemeClr val="tx1"/>
        </a:solidFill>
        <a:latin typeface="+mn-lt"/>
        <a:ea typeface="+mn-ea"/>
        <a:cs typeface="+mn-cs"/>
      </a:defRPr>
    </a:lvl7pPr>
    <a:lvl8pPr marL="4263787" algn="l" defTabSz="1218240" rtl="0" eaLnBrk="1" latinLnBrk="0" hangingPunct="1">
      <a:defRPr sz="1600" kern="1200">
        <a:solidFill>
          <a:schemeClr val="tx1"/>
        </a:solidFill>
        <a:latin typeface="+mn-lt"/>
        <a:ea typeface="+mn-ea"/>
        <a:cs typeface="+mn-cs"/>
      </a:defRPr>
    </a:lvl8pPr>
    <a:lvl9pPr marL="4872896" algn="l" defTabSz="12182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a:t>
            </a:fld>
            <a:endParaRPr lang="en-US"/>
          </a:p>
        </p:txBody>
      </p:sp>
    </p:spTree>
    <p:extLst>
      <p:ext uri="{BB962C8B-B14F-4D97-AF65-F5344CB8AC3E}">
        <p14:creationId xmlns:p14="http://schemas.microsoft.com/office/powerpoint/2010/main" val="3812301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7</a:t>
            </a:fld>
            <a:endParaRPr lang="en-US"/>
          </a:p>
        </p:txBody>
      </p:sp>
    </p:spTree>
    <p:extLst>
      <p:ext uri="{BB962C8B-B14F-4D97-AF65-F5344CB8AC3E}">
        <p14:creationId xmlns:p14="http://schemas.microsoft.com/office/powerpoint/2010/main" val="2101638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3713" y="1108075"/>
            <a:ext cx="8308975" cy="55387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8</a:t>
            </a:fld>
            <a:endParaRPr lang="en-US"/>
          </a:p>
        </p:txBody>
      </p:sp>
    </p:spTree>
    <p:extLst>
      <p:ext uri="{BB962C8B-B14F-4D97-AF65-F5344CB8AC3E}">
        <p14:creationId xmlns:p14="http://schemas.microsoft.com/office/powerpoint/2010/main" val="170032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3713" y="1108075"/>
            <a:ext cx="8308975" cy="553878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a:solidFill>
                  <a:schemeClr val="tx1"/>
                </a:solidFill>
                <a:effectLst/>
                <a:latin typeface="Arial" charset="0"/>
                <a:ea typeface="+mn-ea"/>
                <a:cs typeface="+mn-cs"/>
              </a:rPr>
              <a:t>Thanks for watching. Go ahead and try the provided GUI yourself, and check out the code example. The technical note is available to read for much deeper design details. We hope you enjoyed this video and come back for new MSP430 housekeeping topics. Have a great day, and happy engineering.</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15</a:t>
            </a:fld>
            <a:endParaRPr lang="en-US"/>
          </a:p>
        </p:txBody>
      </p:sp>
    </p:spTree>
    <p:extLst>
      <p:ext uri="{BB962C8B-B14F-4D97-AF65-F5344CB8AC3E}">
        <p14:creationId xmlns:p14="http://schemas.microsoft.com/office/powerpoint/2010/main" val="29257696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3716000" cy="91440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8202578"/>
            <a:ext cx="13239750" cy="69088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2719" dirty="0">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737336" y="3915136"/>
            <a:ext cx="11762649" cy="1625929"/>
          </a:xfrm>
        </p:spPr>
        <p:txBody>
          <a:bodyPr anchor="b">
            <a:normAutofit/>
          </a:bodyPr>
          <a:lstStyle>
            <a:lvl1pPr algn="l">
              <a:defRPr sz="4781"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737338" y="6171286"/>
            <a:ext cx="11762648" cy="1777422"/>
          </a:xfrm>
        </p:spPr>
        <p:txBody>
          <a:bodyPr/>
          <a:lstStyle>
            <a:lvl1pPr marL="0" indent="0" algn="l">
              <a:buNone/>
              <a:defRPr sz="2719">
                <a:latin typeface="Arial" panose="020B0604020202020204" pitchFamily="34" charset="0"/>
                <a:cs typeface="Arial" panose="020B0604020202020204" pitchFamily="34" charset="0"/>
              </a:defRPr>
            </a:lvl1pPr>
            <a:lvl2pPr marL="514350" indent="0" algn="ctr">
              <a:buNone/>
              <a:defRPr sz="2250"/>
            </a:lvl2pPr>
            <a:lvl3pPr marL="1028700" indent="0" algn="ctr">
              <a:buNone/>
              <a:defRPr sz="2063"/>
            </a:lvl3pPr>
            <a:lvl4pPr marL="1543050" indent="0" algn="ctr">
              <a:buNone/>
              <a:defRPr sz="1781"/>
            </a:lvl4pPr>
            <a:lvl5pPr marL="2057400" indent="0" algn="ctr">
              <a:buNone/>
              <a:defRPr sz="1781"/>
            </a:lvl5pPr>
            <a:lvl6pPr marL="2571750" indent="0" algn="ctr">
              <a:buNone/>
              <a:defRPr sz="1781"/>
            </a:lvl6pPr>
            <a:lvl7pPr marL="3086100" indent="0" algn="ctr">
              <a:buNone/>
              <a:defRPr sz="1781"/>
            </a:lvl7pPr>
            <a:lvl8pPr marL="3600450" indent="0" algn="ctr">
              <a:buNone/>
              <a:defRPr sz="1781"/>
            </a:lvl8pPr>
            <a:lvl9pPr marL="4114800" indent="0" algn="ctr">
              <a:buNone/>
              <a:defRPr sz="1781"/>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4763" y="257845"/>
            <a:ext cx="7315200" cy="1151467"/>
          </a:xfrm>
          <a:prstGeom prst="rect">
            <a:avLst/>
          </a:prstGeom>
        </p:spPr>
      </p:pic>
    </p:spTree>
    <p:extLst>
      <p:ext uri="{BB962C8B-B14F-4D97-AF65-F5344CB8AC3E}">
        <p14:creationId xmlns:p14="http://schemas.microsoft.com/office/powerpoint/2010/main" val="50383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58649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33731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b="2691"/>
          <a:stretch/>
        </p:blipFill>
        <p:spPr>
          <a:xfrm>
            <a:off x="0" y="1219274"/>
            <a:ext cx="13716000" cy="6990078"/>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335"/>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
        <p:nvSpPr>
          <p:cNvPr id="5" name="TextBox 4"/>
          <p:cNvSpPr txBox="1"/>
          <p:nvPr userDrawn="1"/>
        </p:nvSpPr>
        <p:spPr>
          <a:xfrm>
            <a:off x="414362" y="8544351"/>
            <a:ext cx="6872288" cy="440120"/>
          </a:xfrm>
          <a:prstGeom prst="rect">
            <a:avLst/>
          </a:prstGeom>
          <a:noFill/>
        </p:spPr>
        <p:txBody>
          <a:bodyPr wrap="square" lIns="146304" tIns="73152" rIns="146304" bIns="73152" rtlCol="0">
            <a:spAutoFit/>
          </a:bodyPr>
          <a:lstStyle/>
          <a:p>
            <a:r>
              <a:rPr lang="en-US" sz="1900" dirty="0">
                <a:solidFill>
                  <a:srgbClr val="000000"/>
                </a:solidFill>
              </a:rPr>
              <a:t>TI Confidential – NDA Restrictions</a:t>
            </a:r>
          </a:p>
        </p:txBody>
      </p:sp>
    </p:spTree>
    <p:extLst>
      <p:ext uri="{BB962C8B-B14F-4D97-AF65-F5344CB8AC3E}">
        <p14:creationId xmlns:p14="http://schemas.microsoft.com/office/powerpoint/2010/main" val="251284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6" name="Picture 4" descr="C:\Users\chip.wilson\Desktop\Lego Final.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1685" t="6165" r="8928" b="14447"/>
          <a:stretch/>
        </p:blipFill>
        <p:spPr bwMode="auto">
          <a:xfrm>
            <a:off x="0" y="0"/>
            <a:ext cx="13716000" cy="914964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0"/>
          </p:nvPr>
        </p:nvSpPr>
        <p:spPr/>
        <p:txBody>
          <a:bodyPr/>
          <a:lstStyle/>
          <a:p>
            <a:pPr>
              <a:defRPr/>
            </a:pPr>
            <a:fld id="{B6C70261-DCF8-4A97-9502-E8EEF2364CDE}" type="slidenum">
              <a:rPr lang="en-US" smtClean="0">
                <a:solidFill>
                  <a:srgbClr val="000000"/>
                </a:solidFill>
              </a:rPr>
              <a:pPr>
                <a:defRPr/>
              </a:pPr>
              <a:t>‹#›</a:t>
            </a:fld>
            <a:endParaRPr lang="en-US">
              <a:solidFill>
                <a:srgbClr val="000000"/>
              </a:solidFill>
            </a:endParaRPr>
          </a:p>
        </p:txBody>
      </p:sp>
      <p:grpSp>
        <p:nvGrpSpPr>
          <p:cNvPr id="5" name="Group 4"/>
          <p:cNvGrpSpPr/>
          <p:nvPr userDrawn="1"/>
        </p:nvGrpSpPr>
        <p:grpSpPr>
          <a:xfrm>
            <a:off x="0" y="8367890"/>
            <a:ext cx="13239750" cy="690880"/>
            <a:chOff x="0" y="6321425"/>
            <a:chExt cx="10591800" cy="466344"/>
          </a:xfrm>
        </p:grpSpPr>
        <p:sp>
          <p:nvSpPr>
            <p:cNvPr id="6" name="Rectangle 5"/>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7"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title"/>
          </p:nvPr>
        </p:nvSpPr>
        <p:spPr>
          <a:xfrm>
            <a:off x="347663" y="190676"/>
            <a:ext cx="12687300" cy="1085851"/>
          </a:xfrm>
        </p:spPr>
        <p:txBody>
          <a:bodyPr/>
          <a:lstStyle>
            <a:lvl1pPr>
              <a:defRPr>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2713940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t="-1" b="4011"/>
          <a:stretch/>
        </p:blipFill>
        <p:spPr>
          <a:xfrm>
            <a:off x="-4035" y="1198892"/>
            <a:ext cx="13716000" cy="6895243"/>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51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58275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t="3293" b="4295"/>
          <a:stretch/>
        </p:blipFill>
        <p:spPr>
          <a:xfrm>
            <a:off x="0" y="1455926"/>
            <a:ext cx="13716000" cy="6638373"/>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81628"/>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89616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3148"/>
          <a:stretch/>
        </p:blipFill>
        <p:spPr>
          <a:xfrm>
            <a:off x="0" y="1219366"/>
            <a:ext cx="13716000" cy="7247465"/>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6" y="8796428"/>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1990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4"/>
          <p:cNvSpPr>
            <a:spLocks noGrp="1"/>
          </p:cNvSpPr>
          <p:nvPr>
            <p:ph type="body" sz="quarter" idx="10" hasCustomPrompt="1"/>
          </p:nvPr>
        </p:nvSpPr>
        <p:spPr>
          <a:xfrm>
            <a:off x="1028700" y="1244601"/>
            <a:ext cx="11658600" cy="541867"/>
          </a:xfrm>
        </p:spPr>
        <p:txBody>
          <a:bodyPr>
            <a:normAutofit/>
          </a:bodyPr>
          <a:lstStyle>
            <a:lvl1pPr marL="0" indent="0" algn="ctr">
              <a:lnSpc>
                <a:spcPct val="86000"/>
              </a:lnSpc>
              <a:spcBef>
                <a:spcPts val="0"/>
              </a:spcBef>
              <a:buNone/>
              <a:defRPr sz="2200" baseline="0"/>
            </a:lvl1pPr>
          </a:lstStyle>
          <a:p>
            <a:pPr lvl="0"/>
            <a:r>
              <a:rPr lang="en-US" dirty="0"/>
              <a:t>Click here to edit subtitle</a:t>
            </a:r>
          </a:p>
        </p:txBody>
      </p:sp>
    </p:spTree>
    <p:extLst>
      <p:ext uri="{BB962C8B-B14F-4D97-AF65-F5344CB8AC3E}">
        <p14:creationId xmlns:p14="http://schemas.microsoft.com/office/powerpoint/2010/main" val="4018257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5" name="Rectangle 4"/>
          <p:cNvSpPr/>
          <p:nvPr userDrawn="1"/>
        </p:nvSpPr>
        <p:spPr>
          <a:xfrm>
            <a:off x="0" y="0"/>
            <a:ext cx="13716000" cy="9144000"/>
          </a:xfrm>
          <a:prstGeom prst="rect">
            <a:avLst/>
          </a:prstGeom>
          <a:gradFill flip="none" rotWithShape="1">
            <a:gsLst>
              <a:gs pos="0">
                <a:schemeClr val="bg1">
                  <a:alpha val="0"/>
                  <a:lumMod val="0"/>
                  <a:lumOff val="100000"/>
                </a:schemeClr>
              </a:gs>
              <a:gs pos="76000">
                <a:schemeClr val="bg2">
                  <a:alpha val="27000"/>
                  <a:lumMod val="63000"/>
                  <a:lumOff val="37000"/>
                </a:schemeClr>
              </a:gs>
              <a:gs pos="100000">
                <a:schemeClr val="bg2">
                  <a:alpha val="52000"/>
                  <a:lumMod val="89000"/>
                  <a:lumOff val="11000"/>
                </a:schemeClr>
              </a:gs>
              <a:gs pos="100000">
                <a:schemeClr val="bg2">
                  <a:lumMod val="68000"/>
                  <a:lumOff val="32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endParaRPr lang="en-US">
              <a:solidFill>
                <a:srgbClr val="FFFFFF"/>
              </a:solidFill>
            </a:endParaRPr>
          </a:p>
        </p:txBody>
      </p:sp>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00284" y="1398124"/>
            <a:ext cx="12701588" cy="6594576"/>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grpSp>
        <p:nvGrpSpPr>
          <p:cNvPr id="6" name="Group 5"/>
          <p:cNvGrpSpPr/>
          <p:nvPr userDrawn="1"/>
        </p:nvGrpSpPr>
        <p:grpSpPr>
          <a:xfrm>
            <a:off x="0" y="8367890"/>
            <a:ext cx="13239750" cy="690880"/>
            <a:chOff x="0" y="6321425"/>
            <a:chExt cx="10591800" cy="466344"/>
          </a:xfrm>
        </p:grpSpPr>
        <p:sp>
          <p:nvSpPr>
            <p:cNvPr id="7" name="Rectangle 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8" name="Picture 27" descr="ti_logo_powerpoint_1_line.png"/>
            <p:cNvPicPr>
              <a:picLocks noChangeAspect="1"/>
            </p:cNvPicPr>
            <p:nvPr userDrawn="1"/>
          </p:nvPicPr>
          <p:blipFill>
            <a:blip r:embed="rId2"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6085255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4" name="Picture 6" descr="selected_powerpoint_bg_1.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3716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20"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a:defRPr/>
            </a:pPr>
            <a:endParaRPr lang="en-US">
              <a:solidFill>
                <a:srgbClr val="FFFFFF"/>
              </a:solidFill>
            </a:endParaRPr>
          </a:p>
        </p:txBody>
      </p:sp>
      <p:grpSp>
        <p:nvGrpSpPr>
          <p:cNvPr id="6" name="Group 13"/>
          <p:cNvGrpSpPr>
            <a:grpSpLocks/>
          </p:cNvGrpSpPr>
          <p:nvPr userDrawn="1"/>
        </p:nvGrpSpPr>
        <p:grpSpPr bwMode="auto">
          <a:xfrm>
            <a:off x="-11907" y="8430688"/>
            <a:ext cx="13223082" cy="622300"/>
            <a:chOff x="-7620" y="6323077"/>
            <a:chExt cx="8814816" cy="466344"/>
          </a:xfrm>
        </p:grpSpPr>
        <p:cxnSp>
          <p:nvCxnSpPr>
            <p:cNvPr id="7" name="Straight Connector 6"/>
            <p:cNvCxnSpPr/>
            <p:nvPr userDrawn="1"/>
          </p:nvCxnSpPr>
          <p:spPr>
            <a:xfrm>
              <a:off x="-7620" y="6789421"/>
              <a:ext cx="8814816"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8" name="Straight Connector 7"/>
            <p:cNvCxnSpPr/>
            <p:nvPr userDrawn="1"/>
          </p:nvCxnSpPr>
          <p:spPr>
            <a:xfrm>
              <a:off x="-7620" y="6324663"/>
              <a:ext cx="8814816"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9" name="Straight Connector 8"/>
            <p:cNvCxnSpPr/>
            <p:nvPr userDrawn="1"/>
          </p:nvCxnSpPr>
          <p:spPr>
            <a:xfrm rot="16200000">
              <a:off x="8570849" y="6556249"/>
              <a:ext cx="466344" cy="0"/>
            </a:xfrm>
            <a:prstGeom prst="line">
              <a:avLst/>
            </a:prstGeom>
          </p:spPr>
          <p:style>
            <a:lnRef idx="1">
              <a:schemeClr val="accent2"/>
            </a:lnRef>
            <a:fillRef idx="0">
              <a:schemeClr val="accent2"/>
            </a:fillRef>
            <a:effectRef idx="0">
              <a:schemeClr val="accent2"/>
            </a:effectRef>
            <a:fontRef idx="minor">
              <a:schemeClr val="tx1"/>
            </a:fontRef>
          </p:style>
        </p:cxnSp>
      </p:grpSp>
      <p:sp>
        <p:nvSpPr>
          <p:cNvPr id="3074" name="Rectangle 2"/>
          <p:cNvSpPr>
            <a:spLocks noGrp="1" noChangeArrowheads="1"/>
          </p:cNvSpPr>
          <p:nvPr>
            <p:ph type="ctrTitle"/>
          </p:nvPr>
        </p:nvSpPr>
        <p:spPr>
          <a:xfrm>
            <a:off x="514350" y="2590822"/>
            <a:ext cx="12687300" cy="1960034"/>
          </a:xfrm>
        </p:spPr>
        <p:txBody>
          <a:bodyPr/>
          <a:lstStyle>
            <a:lvl1pPr>
              <a:defRPr sz="64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514350" y="4932001"/>
            <a:ext cx="12687300" cy="1981200"/>
          </a:xfrm>
          <a:ln/>
        </p:spPr>
        <p:txBody>
          <a:bodyPr/>
          <a:lstStyle>
            <a:lvl1pPr marL="0" indent="0">
              <a:buFontTx/>
              <a:buNone/>
              <a:defRPr b="1"/>
            </a:lvl1pPr>
          </a:lstStyle>
          <a:p>
            <a:r>
              <a:rPr lang="en-US"/>
              <a:t>Click to edit Master subtitle style</a:t>
            </a:r>
          </a:p>
        </p:txBody>
      </p:sp>
      <p:pic>
        <p:nvPicPr>
          <p:cNvPr id="13"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013173" y="8587470"/>
            <a:ext cx="2812256" cy="30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36519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469">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00064" y="1397960"/>
            <a:ext cx="12701588" cy="6594576"/>
          </a:xfrm>
        </p:spPr>
        <p:txBody>
          <a:bodyPr/>
          <a:lstStyle>
            <a:lvl1pPr>
              <a:spcBef>
                <a:spcPts val="750"/>
              </a:spcBef>
              <a:defRPr/>
            </a:lvl1pPr>
            <a:lvl3pPr>
              <a:defRPr sz="1688"/>
            </a:lvl3pPr>
            <a:lvl4pPr>
              <a:defRPr sz="1688"/>
            </a:lvl4pPr>
            <a:lvl5pPr>
              <a:defRPr sz="1688"/>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3B20521C-F793-4067-BB07-C7AF74E21EF3}" type="slidenum">
              <a:rPr lang="en-US" smtClean="0">
                <a:solidFill>
                  <a:srgbClr val="000000"/>
                </a:solidFill>
              </a:rPr>
              <a:pPr/>
              <a:t>‹#›</a:t>
            </a:fld>
            <a:endParaRPr lang="en-US" dirty="0">
              <a:solidFill>
                <a:srgbClr val="000000"/>
              </a:solidFill>
            </a:endParaRPr>
          </a:p>
        </p:txBody>
      </p:sp>
      <p:pic>
        <p:nvPicPr>
          <p:cNvPr id="6" name="Picture 5" descr="TechDays-logo-4c-2.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61311" y="263723"/>
            <a:ext cx="2240525" cy="803188"/>
          </a:xfrm>
          <a:prstGeom prst="rect">
            <a:avLst/>
          </a:prstGeom>
        </p:spPr>
      </p:pic>
    </p:spTree>
    <p:extLst>
      <p:ext uri="{BB962C8B-B14F-4D97-AF65-F5344CB8AC3E}">
        <p14:creationId xmlns:p14="http://schemas.microsoft.com/office/powerpoint/2010/main" val="36195864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b="2691"/>
          <a:stretch/>
        </p:blipFill>
        <p:spPr>
          <a:xfrm>
            <a:off x="0" y="1219391"/>
            <a:ext cx="13716000" cy="6990078"/>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45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098373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2408"/>
          <a:stretch/>
        </p:blipFill>
        <p:spPr>
          <a:xfrm>
            <a:off x="22860" y="1199059"/>
            <a:ext cx="13716000" cy="7010398"/>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45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7994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14350" y="2590819"/>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6"/>
            <a:ext cx="12687300" cy="1981200"/>
          </a:xfrm>
          <a:ln/>
        </p:spPr>
        <p:txBody>
          <a:bodyPr/>
          <a:lstStyle>
            <a:lvl1pPr marL="0" indent="0">
              <a:buFontTx/>
              <a:buNone/>
              <a:defRPr b="1"/>
            </a:lvl1pPr>
          </a:lstStyle>
          <a:p>
            <a:r>
              <a:rPr lang="en-US"/>
              <a:t>Click to edit Master subtitle style</a:t>
            </a:r>
          </a:p>
        </p:txBody>
      </p:sp>
    </p:spTree>
    <p:extLst>
      <p:ext uri="{BB962C8B-B14F-4D97-AF65-F5344CB8AC3E}">
        <p14:creationId xmlns:p14="http://schemas.microsoft.com/office/powerpoint/2010/main" val="36565099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3716000" cy="9144000"/>
          </a:xfrm>
          <a:prstGeom prst="rect">
            <a:avLst/>
          </a:prstGeom>
        </p:spPr>
      </p:pic>
      <p:sp>
        <p:nvSpPr>
          <p:cNvPr id="3074" name="Rectangle 2"/>
          <p:cNvSpPr>
            <a:spLocks noGrp="1" noChangeArrowheads="1"/>
          </p:cNvSpPr>
          <p:nvPr>
            <p:ph type="ctrTitle"/>
          </p:nvPr>
        </p:nvSpPr>
        <p:spPr>
          <a:xfrm>
            <a:off x="514350" y="2590819"/>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6"/>
            <a:ext cx="12687300" cy="1981200"/>
          </a:xfrm>
          <a:ln/>
        </p:spPr>
        <p:txBody>
          <a:bodyPr/>
          <a:lstStyle>
            <a:lvl1pPr marL="0" indent="0">
              <a:buFontTx/>
              <a:buNone/>
              <a:defRPr b="1"/>
            </a:lvl1pPr>
          </a:lstStyle>
          <a:p>
            <a:r>
              <a:rPr lang="en-US"/>
              <a:t>Click to edit Master subtitle style</a:t>
            </a:r>
          </a:p>
        </p:txBody>
      </p:sp>
      <p:grpSp>
        <p:nvGrpSpPr>
          <p:cNvPr id="16" name="Group 15"/>
          <p:cNvGrpSpPr/>
          <p:nvPr userDrawn="1"/>
        </p:nvGrpSpPr>
        <p:grpSpPr>
          <a:xfrm>
            <a:off x="0" y="8367890"/>
            <a:ext cx="13239750" cy="69088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433137092"/>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3716000" cy="9144000"/>
          </a:xfrm>
          <a:prstGeom prst="rect">
            <a:avLst/>
          </a:prstGeom>
        </p:spPr>
      </p:pic>
      <p:sp>
        <p:nvSpPr>
          <p:cNvPr id="3074" name="Rectangle 2"/>
          <p:cNvSpPr>
            <a:spLocks noGrp="1" noChangeArrowheads="1"/>
          </p:cNvSpPr>
          <p:nvPr>
            <p:ph type="ctrTitle"/>
          </p:nvPr>
        </p:nvSpPr>
        <p:spPr>
          <a:xfrm>
            <a:off x="514350" y="2590819"/>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6"/>
            <a:ext cx="12687300" cy="1981200"/>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8367890"/>
            <a:ext cx="13239750" cy="69088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606281387"/>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8384"/>
            <a:ext cx="13716000" cy="9144000"/>
          </a:xfrm>
          <a:prstGeom prst="rect">
            <a:avLst/>
          </a:prstGeom>
        </p:spPr>
      </p:pic>
      <p:sp>
        <p:nvSpPr>
          <p:cNvPr id="3074" name="Rectangle 2"/>
          <p:cNvSpPr>
            <a:spLocks noGrp="1" noChangeArrowheads="1"/>
          </p:cNvSpPr>
          <p:nvPr>
            <p:ph type="ctrTitle"/>
          </p:nvPr>
        </p:nvSpPr>
        <p:spPr>
          <a:xfrm>
            <a:off x="514350" y="2590819"/>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6"/>
            <a:ext cx="12687300" cy="1981200"/>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8367890"/>
            <a:ext cx="13239750" cy="69088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4204392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00206" y="1398049"/>
            <a:ext cx="12701588" cy="6594576"/>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
        <p:nvSpPr>
          <p:cNvPr id="5" name="Footer Placeholder 1"/>
          <p:cNvSpPr>
            <a:spLocks noGrp="1"/>
          </p:cNvSpPr>
          <p:nvPr>
            <p:ph type="ftr" sz="quarter" idx="3"/>
          </p:nvPr>
        </p:nvSpPr>
        <p:spPr>
          <a:xfrm>
            <a:off x="491684" y="8064139"/>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rPr>
              <a:t>TI Information – Selective Disclosure</a:t>
            </a:r>
            <a:endParaRPr lang="en-US" dirty="0">
              <a:solidFill>
                <a:srgbClr val="000000"/>
              </a:solidFill>
            </a:endParaRPr>
          </a:p>
        </p:txBody>
      </p:sp>
    </p:spTree>
    <p:extLst>
      <p:ext uri="{BB962C8B-B14F-4D97-AF65-F5344CB8AC3E}">
        <p14:creationId xmlns:p14="http://schemas.microsoft.com/office/powerpoint/2010/main" val="18020599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83470" y="5875948"/>
            <a:ext cx="11658600" cy="1816101"/>
          </a:xfrm>
        </p:spPr>
        <p:txBody>
          <a:bodyPr anchor="t"/>
          <a:lstStyle>
            <a:lvl1pPr algn="l">
              <a:defRPr sz="5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083470" y="3875618"/>
            <a:ext cx="11658600" cy="2000249"/>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a:t>Click to edit Master text styles</a:t>
            </a:r>
          </a:p>
        </p:txBody>
      </p:sp>
      <p:sp>
        <p:nvSpPr>
          <p:cNvPr id="4" name="Rectangle 6"/>
          <p:cNvSpPr>
            <a:spLocks noGrp="1" noChangeArrowheads="1"/>
          </p:cNvSpPr>
          <p:nvPr>
            <p:ph type="sldNum" sz="quarter" idx="10"/>
          </p:nvPr>
        </p:nvSpPr>
        <p:spPr>
          <a:xfrm>
            <a:off x="9958388" y="8066674"/>
            <a:ext cx="3200400" cy="275168"/>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076223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
        <p:nvSpPr>
          <p:cNvPr id="4" name="Footer Placeholder 1"/>
          <p:cNvSpPr>
            <a:spLocks noGrp="1"/>
          </p:cNvSpPr>
          <p:nvPr>
            <p:ph type="ftr" sz="quarter" idx="3"/>
          </p:nvPr>
        </p:nvSpPr>
        <p:spPr>
          <a:xfrm>
            <a:off x="491684" y="8064139"/>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rPr>
              <a:t>TI Information – Selective Disclosure</a:t>
            </a:r>
            <a:endParaRPr lang="en-US" dirty="0">
              <a:solidFill>
                <a:srgbClr val="000000"/>
              </a:solidFill>
            </a:endParaRPr>
          </a:p>
        </p:txBody>
      </p:sp>
    </p:spTree>
    <p:extLst>
      <p:ext uri="{BB962C8B-B14F-4D97-AF65-F5344CB8AC3E}">
        <p14:creationId xmlns:p14="http://schemas.microsoft.com/office/powerpoint/2010/main" val="18414748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
        <p:nvSpPr>
          <p:cNvPr id="3" name="Footer Placeholder 1"/>
          <p:cNvSpPr>
            <a:spLocks noGrp="1"/>
          </p:cNvSpPr>
          <p:nvPr>
            <p:ph type="ftr" sz="quarter" idx="3"/>
          </p:nvPr>
        </p:nvSpPr>
        <p:spPr>
          <a:xfrm>
            <a:off x="491684" y="8064139"/>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rPr>
              <a:t>TI Information – Selective Disclosure</a:t>
            </a:r>
            <a:endParaRPr lang="en-US" dirty="0">
              <a:solidFill>
                <a:srgbClr val="000000"/>
              </a:solidFill>
            </a:endParaRPr>
          </a:p>
        </p:txBody>
      </p:sp>
    </p:spTree>
    <p:extLst>
      <p:ext uri="{BB962C8B-B14F-4D97-AF65-F5344CB8AC3E}">
        <p14:creationId xmlns:p14="http://schemas.microsoft.com/office/powerpoint/2010/main" val="3914656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10" name="Picture 9" descr="TI training slides BG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0"/>
            <a:ext cx="13730653" cy="9163353"/>
          </a:xfrm>
          <a:prstGeom prst="rect">
            <a:avLst/>
          </a:prstGeom>
        </p:spPr>
      </p:pic>
      <p:sp>
        <p:nvSpPr>
          <p:cNvPr id="3074" name="Rectangle 2"/>
          <p:cNvSpPr>
            <a:spLocks noGrp="1" noChangeArrowheads="1"/>
          </p:cNvSpPr>
          <p:nvPr>
            <p:ph type="ctrTitle"/>
          </p:nvPr>
        </p:nvSpPr>
        <p:spPr>
          <a:xfrm>
            <a:off x="514350" y="2590814"/>
            <a:ext cx="12687300" cy="1960033"/>
          </a:xfrm>
        </p:spPr>
        <p:txBody>
          <a:bodyPr/>
          <a:lstStyle>
            <a:lvl1pPr>
              <a:defRPr sz="4969">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839"/>
            <a:ext cx="12687300" cy="1981200"/>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9963150" y="8051799"/>
            <a:ext cx="3200400" cy="275168"/>
          </a:xfrm>
        </p:spPr>
        <p:txBody>
          <a:bodyPr/>
          <a:lstStyle>
            <a:lvl1pPr>
              <a:defRPr/>
            </a:lvl1pPr>
          </a:lstStyle>
          <a:p>
            <a:pPr>
              <a:defRPr/>
            </a:pPr>
            <a:fld id="{3C7E7816-A48B-4805-9A47-CE865F4F101F}" type="slidenum">
              <a:rPr lang="en-US">
                <a:solidFill>
                  <a:srgbClr val="000000"/>
                </a:solidFill>
              </a:rPr>
              <a:pPr>
                <a:defRPr/>
              </a:pPr>
              <a:t>‹#›</a:t>
            </a:fld>
            <a:endParaRPr lang="en-US" dirty="0">
              <a:solidFill>
                <a:srgbClr val="000000"/>
              </a:solidFill>
            </a:endParaRPr>
          </a:p>
        </p:txBody>
      </p:sp>
      <p:grpSp>
        <p:nvGrpSpPr>
          <p:cNvPr id="20" name="Group 19"/>
          <p:cNvGrpSpPr/>
          <p:nvPr userDrawn="1"/>
        </p:nvGrpSpPr>
        <p:grpSpPr>
          <a:xfrm>
            <a:off x="0" y="8367890"/>
            <a:ext cx="13239750" cy="69088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US" sz="2719" dirty="0">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5273071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348"/>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
        <p:nvSpPr>
          <p:cNvPr id="5" name="Footer Placeholder 1"/>
          <p:cNvSpPr>
            <a:spLocks noGrp="1"/>
          </p:cNvSpPr>
          <p:nvPr>
            <p:ph type="ftr" sz="quarter" idx="3"/>
          </p:nvPr>
        </p:nvSpPr>
        <p:spPr>
          <a:xfrm>
            <a:off x="491684" y="8064139"/>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rPr>
              <a:t>TI Information – Selective Disclosure</a:t>
            </a:r>
            <a:endParaRPr lang="en-US" dirty="0">
              <a:solidFill>
                <a:srgbClr val="000000"/>
              </a:solidFill>
            </a:endParaRPr>
          </a:p>
        </p:txBody>
      </p:sp>
    </p:spTree>
    <p:extLst>
      <p:ext uri="{BB962C8B-B14F-4D97-AF65-F5344CB8AC3E}">
        <p14:creationId xmlns:p14="http://schemas.microsoft.com/office/powerpoint/2010/main" val="1822352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6D98A932-FCC2-4BA5-B00E-7B8BA5C3C0A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11293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grpSp>
        <p:nvGrpSpPr>
          <p:cNvPr id="4" name="Group 3"/>
          <p:cNvGrpSpPr/>
          <p:nvPr userDrawn="1"/>
        </p:nvGrpSpPr>
        <p:grpSpPr>
          <a:xfrm>
            <a:off x="0" y="8367890"/>
            <a:ext cx="13239750" cy="690880"/>
            <a:chOff x="0" y="6321425"/>
            <a:chExt cx="10591800" cy="466344"/>
          </a:xfrm>
        </p:grpSpPr>
        <p:sp>
          <p:nvSpPr>
            <p:cNvPr id="5" name="Rectangle 4"/>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6" name="Picture 27" descr="ti_logo_powerpoint_1_line.png"/>
            <p:cNvPicPr>
              <a:picLocks noChangeAspect="1"/>
            </p:cNvPicPr>
            <p:nvPr userDrawn="1"/>
          </p:nvPicPr>
          <p:blipFill>
            <a:blip r:embed="rId2"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0642933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6" name="Picture 4" descr="C:\Users\chip.wilson\Desktop\Lego Final.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1685" t="6165" r="8928" b="14447"/>
          <a:stretch/>
        </p:blipFill>
        <p:spPr bwMode="auto">
          <a:xfrm>
            <a:off x="0" y="0"/>
            <a:ext cx="13716000" cy="914964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0"/>
          </p:nvPr>
        </p:nvSpPr>
        <p:spPr/>
        <p:txBody>
          <a:bodyPr/>
          <a:lstStyle/>
          <a:p>
            <a:pPr>
              <a:defRPr/>
            </a:pPr>
            <a:fld id="{B6C70261-DCF8-4A97-9502-E8EEF2364CDE}" type="slidenum">
              <a:rPr lang="en-US" smtClean="0">
                <a:solidFill>
                  <a:srgbClr val="000000"/>
                </a:solidFill>
              </a:rPr>
              <a:pPr>
                <a:defRPr/>
              </a:pPr>
              <a:t>‹#›</a:t>
            </a:fld>
            <a:endParaRPr lang="en-US">
              <a:solidFill>
                <a:srgbClr val="000000"/>
              </a:solidFill>
            </a:endParaRPr>
          </a:p>
        </p:txBody>
      </p:sp>
      <p:grpSp>
        <p:nvGrpSpPr>
          <p:cNvPr id="5" name="Group 4"/>
          <p:cNvGrpSpPr/>
          <p:nvPr userDrawn="1"/>
        </p:nvGrpSpPr>
        <p:grpSpPr>
          <a:xfrm>
            <a:off x="0" y="8367890"/>
            <a:ext cx="13239750" cy="690880"/>
            <a:chOff x="0" y="6321425"/>
            <a:chExt cx="10591800" cy="466344"/>
          </a:xfrm>
        </p:grpSpPr>
        <p:sp>
          <p:nvSpPr>
            <p:cNvPr id="6" name="Rectangle 5"/>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7"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title"/>
          </p:nvPr>
        </p:nvSpPr>
        <p:spPr>
          <a:xfrm>
            <a:off x="347663" y="190676"/>
            <a:ext cx="12687300" cy="1085851"/>
          </a:xfrm>
        </p:spPr>
        <p:txBody>
          <a:bodyPr/>
          <a:lstStyle>
            <a:lvl1pPr>
              <a:defRPr>
                <a:solidFill>
                  <a:schemeClr val="tx2"/>
                </a:solidFill>
              </a:defRPr>
            </a:lvl1pPr>
          </a:lstStyle>
          <a:p>
            <a:r>
              <a:rPr lang="en-US" dirty="0"/>
              <a:t>Click to edit Master title style</a:t>
            </a:r>
          </a:p>
        </p:txBody>
      </p:sp>
    </p:spTree>
    <p:extLst>
      <p:ext uri="{BB962C8B-B14F-4D97-AF65-F5344CB8AC3E}">
        <p14:creationId xmlns:p14="http://schemas.microsoft.com/office/powerpoint/2010/main" val="35875874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t="-1" b="4011"/>
          <a:stretch/>
        </p:blipFill>
        <p:spPr>
          <a:xfrm>
            <a:off x="-4035" y="1198892"/>
            <a:ext cx="13716000" cy="6895243"/>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51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0110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t="3293" b="4295"/>
          <a:stretch/>
        </p:blipFill>
        <p:spPr>
          <a:xfrm>
            <a:off x="0" y="1455926"/>
            <a:ext cx="13716000" cy="6638373"/>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81628"/>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7212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3148"/>
          <a:stretch/>
        </p:blipFill>
        <p:spPr>
          <a:xfrm>
            <a:off x="0" y="1219366"/>
            <a:ext cx="13716000" cy="7247465"/>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6" y="8796428"/>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2636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4"/>
          <p:cNvSpPr>
            <a:spLocks noGrp="1"/>
          </p:cNvSpPr>
          <p:nvPr>
            <p:ph type="body" sz="quarter" idx="10" hasCustomPrompt="1"/>
          </p:nvPr>
        </p:nvSpPr>
        <p:spPr>
          <a:xfrm>
            <a:off x="1028700" y="1244601"/>
            <a:ext cx="11658600" cy="541867"/>
          </a:xfrm>
        </p:spPr>
        <p:txBody>
          <a:bodyPr>
            <a:normAutofit/>
          </a:bodyPr>
          <a:lstStyle>
            <a:lvl1pPr marL="0" indent="0" algn="ctr">
              <a:lnSpc>
                <a:spcPct val="86000"/>
              </a:lnSpc>
              <a:spcBef>
                <a:spcPts val="0"/>
              </a:spcBef>
              <a:buNone/>
              <a:defRPr sz="2200" baseline="0"/>
            </a:lvl1pPr>
          </a:lstStyle>
          <a:p>
            <a:pPr lvl="0"/>
            <a:r>
              <a:rPr lang="en-US" dirty="0"/>
              <a:t>Click here to edit subtitle</a:t>
            </a:r>
          </a:p>
        </p:txBody>
      </p:sp>
    </p:spTree>
    <p:extLst>
      <p:ext uri="{BB962C8B-B14F-4D97-AF65-F5344CB8AC3E}">
        <p14:creationId xmlns:p14="http://schemas.microsoft.com/office/powerpoint/2010/main" val="23699127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4" name="Picture 6" descr="selected_powerpoint_bg_1.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13716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20"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a:defRPr/>
            </a:pPr>
            <a:endParaRPr lang="en-US">
              <a:solidFill>
                <a:srgbClr val="FFFFFF"/>
              </a:solidFill>
            </a:endParaRPr>
          </a:p>
        </p:txBody>
      </p:sp>
      <p:grpSp>
        <p:nvGrpSpPr>
          <p:cNvPr id="6" name="Group 13"/>
          <p:cNvGrpSpPr>
            <a:grpSpLocks/>
          </p:cNvGrpSpPr>
          <p:nvPr userDrawn="1"/>
        </p:nvGrpSpPr>
        <p:grpSpPr bwMode="auto">
          <a:xfrm>
            <a:off x="-11907" y="8430688"/>
            <a:ext cx="13223082" cy="622300"/>
            <a:chOff x="-7620" y="6323077"/>
            <a:chExt cx="8814816" cy="466344"/>
          </a:xfrm>
        </p:grpSpPr>
        <p:cxnSp>
          <p:nvCxnSpPr>
            <p:cNvPr id="7" name="Straight Connector 6"/>
            <p:cNvCxnSpPr/>
            <p:nvPr userDrawn="1"/>
          </p:nvCxnSpPr>
          <p:spPr>
            <a:xfrm>
              <a:off x="-7620" y="6789421"/>
              <a:ext cx="8814816"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8" name="Straight Connector 7"/>
            <p:cNvCxnSpPr/>
            <p:nvPr userDrawn="1"/>
          </p:nvCxnSpPr>
          <p:spPr>
            <a:xfrm>
              <a:off x="-7620" y="6324663"/>
              <a:ext cx="8814816"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9" name="Straight Connector 8"/>
            <p:cNvCxnSpPr/>
            <p:nvPr userDrawn="1"/>
          </p:nvCxnSpPr>
          <p:spPr>
            <a:xfrm rot="16200000">
              <a:off x="8570849" y="6556249"/>
              <a:ext cx="466344" cy="0"/>
            </a:xfrm>
            <a:prstGeom prst="line">
              <a:avLst/>
            </a:prstGeom>
          </p:spPr>
          <p:style>
            <a:lnRef idx="1">
              <a:schemeClr val="accent2"/>
            </a:lnRef>
            <a:fillRef idx="0">
              <a:schemeClr val="accent2"/>
            </a:fillRef>
            <a:effectRef idx="0">
              <a:schemeClr val="accent2"/>
            </a:effectRef>
            <a:fontRef idx="minor">
              <a:schemeClr val="tx1"/>
            </a:fontRef>
          </p:style>
        </p:cxnSp>
      </p:grpSp>
      <p:sp>
        <p:nvSpPr>
          <p:cNvPr id="3074" name="Rectangle 2"/>
          <p:cNvSpPr>
            <a:spLocks noGrp="1" noChangeArrowheads="1"/>
          </p:cNvSpPr>
          <p:nvPr>
            <p:ph type="ctrTitle"/>
          </p:nvPr>
        </p:nvSpPr>
        <p:spPr>
          <a:xfrm>
            <a:off x="514350" y="2590822"/>
            <a:ext cx="12687300" cy="1960034"/>
          </a:xfrm>
        </p:spPr>
        <p:txBody>
          <a:bodyPr/>
          <a:lstStyle>
            <a:lvl1pPr>
              <a:defRPr sz="64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514350" y="4932001"/>
            <a:ext cx="12687300" cy="1981200"/>
          </a:xfrm>
          <a:ln/>
        </p:spPr>
        <p:txBody>
          <a:bodyPr/>
          <a:lstStyle>
            <a:lvl1pPr marL="0" indent="0">
              <a:buFontTx/>
              <a:buNone/>
              <a:defRPr b="1"/>
            </a:lvl1pPr>
          </a:lstStyle>
          <a:p>
            <a:r>
              <a:rPr lang="en-US"/>
              <a:t>Click to edit Master subtitle style</a:t>
            </a:r>
          </a:p>
        </p:txBody>
      </p:sp>
      <p:pic>
        <p:nvPicPr>
          <p:cNvPr id="13"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013173" y="8587470"/>
            <a:ext cx="2812256" cy="30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61577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b="2691"/>
          <a:stretch/>
        </p:blipFill>
        <p:spPr>
          <a:xfrm>
            <a:off x="0" y="1219391"/>
            <a:ext cx="13716000" cy="6990078"/>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45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5161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14350" y="2590817"/>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0"/>
            <a:ext cx="12687300" cy="1981200"/>
          </a:xfrm>
          <a:ln/>
        </p:spPr>
        <p:txBody>
          <a:bodyPr/>
          <a:lstStyle>
            <a:lvl1pPr marL="0" indent="0">
              <a:buFontTx/>
              <a:buNone/>
              <a:defRPr b="1"/>
            </a:lvl1pPr>
          </a:lstStyle>
          <a:p>
            <a:r>
              <a:rPr lang="en-US"/>
              <a:t>Click to edit Master subtitle style</a:t>
            </a:r>
          </a:p>
        </p:txBody>
      </p:sp>
    </p:spTree>
    <p:extLst>
      <p:ext uri="{BB962C8B-B14F-4D97-AF65-F5344CB8AC3E}">
        <p14:creationId xmlns:p14="http://schemas.microsoft.com/office/powerpoint/2010/main" val="32204775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b="2408"/>
          <a:stretch/>
        </p:blipFill>
        <p:spPr>
          <a:xfrm>
            <a:off x="22860" y="1199059"/>
            <a:ext cx="13716000" cy="7010398"/>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0466615" y="8796453"/>
            <a:ext cx="3200400" cy="275166"/>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07370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500071" y="1581152"/>
            <a:ext cx="6236495" cy="6256868"/>
          </a:xfrm>
        </p:spPr>
        <p:txBody>
          <a:bodyPr/>
          <a:lstStyle>
            <a:lvl1pPr>
              <a:defRPr sz="45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965164" y="1581152"/>
            <a:ext cx="6236495" cy="6256868"/>
          </a:xfrm>
        </p:spPr>
        <p:txBody>
          <a:bodyPr/>
          <a:lstStyle>
            <a:lvl1pPr>
              <a:defRPr sz="45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7FF3E87A-585D-49C1-A8C1-E7926634E6F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39879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stretch>
            <a:fillRect/>
          </a:stretch>
        </p:blipFill>
        <p:spPr>
          <a:xfrm>
            <a:off x="0" y="0"/>
            <a:ext cx="13716000" cy="9144000"/>
          </a:xfrm>
          <a:prstGeom prst="rect">
            <a:avLst/>
          </a:prstGeom>
        </p:spPr>
      </p:pic>
      <p:sp>
        <p:nvSpPr>
          <p:cNvPr id="3074" name="Rectangle 2"/>
          <p:cNvSpPr>
            <a:spLocks noGrp="1" noChangeArrowheads="1"/>
          </p:cNvSpPr>
          <p:nvPr>
            <p:ph type="ctrTitle"/>
          </p:nvPr>
        </p:nvSpPr>
        <p:spPr>
          <a:xfrm>
            <a:off x="514350" y="2590817"/>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0"/>
            <a:ext cx="12687300" cy="1981200"/>
          </a:xfrm>
          <a:ln/>
        </p:spPr>
        <p:txBody>
          <a:bodyPr/>
          <a:lstStyle>
            <a:lvl1pPr marL="0" indent="0">
              <a:buFontTx/>
              <a:buNone/>
              <a:defRPr b="1"/>
            </a:lvl1pPr>
          </a:lstStyle>
          <a:p>
            <a:r>
              <a:rPr lang="en-US"/>
              <a:t>Click to edit Master subtitle style</a:t>
            </a:r>
          </a:p>
        </p:txBody>
      </p:sp>
      <p:grpSp>
        <p:nvGrpSpPr>
          <p:cNvPr id="16" name="Group 15"/>
          <p:cNvGrpSpPr/>
          <p:nvPr userDrawn="1"/>
        </p:nvGrpSpPr>
        <p:grpSpPr>
          <a:xfrm>
            <a:off x="0" y="8367890"/>
            <a:ext cx="13239750" cy="69088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340181328"/>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stretch>
            <a:fillRect/>
          </a:stretch>
        </p:blipFill>
        <p:spPr>
          <a:xfrm>
            <a:off x="0" y="0"/>
            <a:ext cx="13716000" cy="9144000"/>
          </a:xfrm>
          <a:prstGeom prst="rect">
            <a:avLst/>
          </a:prstGeom>
        </p:spPr>
      </p:pic>
      <p:sp>
        <p:nvSpPr>
          <p:cNvPr id="3074" name="Rectangle 2"/>
          <p:cNvSpPr>
            <a:spLocks noGrp="1" noChangeArrowheads="1"/>
          </p:cNvSpPr>
          <p:nvPr>
            <p:ph type="ctrTitle"/>
          </p:nvPr>
        </p:nvSpPr>
        <p:spPr>
          <a:xfrm>
            <a:off x="514350" y="2590817"/>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0"/>
            <a:ext cx="12687300" cy="1981200"/>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8367890"/>
            <a:ext cx="13239750" cy="69088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776801733"/>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stretch>
            <a:fillRect/>
          </a:stretch>
        </p:blipFill>
        <p:spPr>
          <a:xfrm>
            <a:off x="0" y="18379"/>
            <a:ext cx="13716000" cy="9144000"/>
          </a:xfrm>
          <a:prstGeom prst="rect">
            <a:avLst/>
          </a:prstGeom>
        </p:spPr>
      </p:pic>
      <p:sp>
        <p:nvSpPr>
          <p:cNvPr id="3074" name="Rectangle 2"/>
          <p:cNvSpPr>
            <a:spLocks noGrp="1" noChangeArrowheads="1"/>
          </p:cNvSpPr>
          <p:nvPr>
            <p:ph type="ctrTitle"/>
          </p:nvPr>
        </p:nvSpPr>
        <p:spPr>
          <a:xfrm>
            <a:off x="514350" y="2590817"/>
            <a:ext cx="12687300" cy="1960034"/>
          </a:xfrm>
        </p:spPr>
        <p:txBody>
          <a:bodyPr/>
          <a:lstStyle>
            <a:lvl1pPr>
              <a:defRPr sz="5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514350" y="4931910"/>
            <a:ext cx="12687300" cy="1981200"/>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8367890"/>
            <a:ext cx="13239750" cy="69088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4102428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500194" y="1398042"/>
            <a:ext cx="12701588" cy="6594576"/>
          </a:xfrm>
        </p:spPr>
        <p:txBody>
          <a:bodyPr/>
          <a:lstStyle>
            <a:lvl1pPr>
              <a:spcBef>
                <a:spcPts val="1067"/>
              </a:spcBef>
              <a:defRPr/>
            </a:lvl1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
        <p:nvSpPr>
          <p:cNvPr id="5" name="Footer Placeholder 1"/>
          <p:cNvSpPr>
            <a:spLocks noGrp="1"/>
          </p:cNvSpPr>
          <p:nvPr>
            <p:ph type="ftr" sz="quarter" idx="3"/>
          </p:nvPr>
        </p:nvSpPr>
        <p:spPr>
          <a:xfrm>
            <a:off x="491684" y="8064134"/>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rPr>
              <a:t>TI Confidential - NDA Restrictions</a:t>
            </a:r>
            <a:endParaRPr lang="en-US" dirty="0">
              <a:solidFill>
                <a:srgbClr val="000000"/>
              </a:solidFill>
            </a:endParaRPr>
          </a:p>
        </p:txBody>
      </p:sp>
    </p:spTree>
    <p:extLst>
      <p:ext uri="{BB962C8B-B14F-4D97-AF65-F5344CB8AC3E}">
        <p14:creationId xmlns:p14="http://schemas.microsoft.com/office/powerpoint/2010/main" val="1018492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83470" y="5875942"/>
            <a:ext cx="11658600" cy="1816101"/>
          </a:xfrm>
        </p:spPr>
        <p:txBody>
          <a:bodyPr anchor="t"/>
          <a:lstStyle>
            <a:lvl1pPr algn="l">
              <a:defRPr sz="5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083470" y="3875618"/>
            <a:ext cx="11658600" cy="2000249"/>
          </a:xfrm>
        </p:spPr>
        <p:txBody>
          <a:bodyPr anchor="b"/>
          <a:lstStyle>
            <a:lvl1pPr marL="0" indent="0">
              <a:buNone/>
              <a:defRPr sz="2700"/>
            </a:lvl1pPr>
            <a:lvl2pPr marL="609432" indent="0">
              <a:buNone/>
              <a:defRPr sz="2400"/>
            </a:lvl2pPr>
            <a:lvl3pPr marL="1218864" indent="0">
              <a:buNone/>
              <a:defRPr sz="2100"/>
            </a:lvl3pPr>
            <a:lvl4pPr marL="1828293" indent="0">
              <a:buNone/>
              <a:defRPr sz="1900"/>
            </a:lvl4pPr>
            <a:lvl5pPr marL="2437717" indent="0">
              <a:buNone/>
              <a:defRPr sz="1900"/>
            </a:lvl5pPr>
            <a:lvl6pPr marL="3047147" indent="0">
              <a:buNone/>
              <a:defRPr sz="1900"/>
            </a:lvl6pPr>
            <a:lvl7pPr marL="3656579" indent="0">
              <a:buNone/>
              <a:defRPr sz="1900"/>
            </a:lvl7pPr>
            <a:lvl8pPr marL="4266005" indent="0">
              <a:buNone/>
              <a:defRPr sz="1900"/>
            </a:lvl8pPr>
            <a:lvl9pPr marL="4875434" indent="0">
              <a:buNone/>
              <a:defRPr sz="1900"/>
            </a:lvl9pPr>
          </a:lstStyle>
          <a:p>
            <a:pPr lvl="0"/>
            <a:r>
              <a:rPr lang="en-US"/>
              <a:t>Click to edit Master text styles</a:t>
            </a:r>
          </a:p>
        </p:txBody>
      </p:sp>
      <p:sp>
        <p:nvSpPr>
          <p:cNvPr id="4" name="Rectangle 6"/>
          <p:cNvSpPr>
            <a:spLocks noGrp="1" noChangeArrowheads="1"/>
          </p:cNvSpPr>
          <p:nvPr>
            <p:ph type="sldNum" sz="quarter" idx="10"/>
          </p:nvPr>
        </p:nvSpPr>
        <p:spPr>
          <a:xfrm>
            <a:off x="9958388" y="8066674"/>
            <a:ext cx="3200400" cy="275168"/>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18162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image" Target="../media/image11.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125"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solidFill>
                <a:srgbClr val="FFFFFF"/>
              </a:solidFill>
            </a:endParaRPr>
          </a:p>
        </p:txBody>
      </p:sp>
      <p:sp>
        <p:nvSpPr>
          <p:cNvPr id="19" name="Rectangle 18"/>
          <p:cNvSpPr/>
          <p:nvPr/>
        </p:nvSpPr>
        <p:spPr>
          <a:xfrm>
            <a:off x="62865" y="8432800"/>
            <a:ext cx="1311021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solidFill>
                <a:srgbClr val="FFFFFF"/>
              </a:solidFill>
            </a:endParaRPr>
          </a:p>
        </p:txBody>
      </p:sp>
      <p:sp>
        <p:nvSpPr>
          <p:cNvPr id="1026" name="Rectangle 2"/>
          <p:cNvSpPr>
            <a:spLocks noGrp="1" noChangeArrowheads="1"/>
          </p:cNvSpPr>
          <p:nvPr>
            <p:ph type="title"/>
          </p:nvPr>
        </p:nvSpPr>
        <p:spPr bwMode="auto">
          <a:xfrm>
            <a:off x="397668" y="72"/>
            <a:ext cx="12687300" cy="1085851"/>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00194" y="1411898"/>
            <a:ext cx="12701588" cy="6580716"/>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0515600" y="8794165"/>
            <a:ext cx="3200400" cy="275168"/>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solidFill>
                  <a:srgbClr val="000000"/>
                </a:solidFill>
              </a:rPr>
              <a:pPr>
                <a:defRPr/>
              </a:pPr>
              <a:t>‹#›</a:t>
            </a:fld>
            <a:endParaRPr lang="en-US" dirty="0">
              <a:solidFill>
                <a:srgbClr val="000000"/>
              </a:solidFill>
            </a:endParaRPr>
          </a:p>
        </p:txBody>
      </p:sp>
      <p:grpSp>
        <p:nvGrpSpPr>
          <p:cNvPr id="16" name="Group 15"/>
          <p:cNvGrpSpPr/>
          <p:nvPr/>
        </p:nvGrpSpPr>
        <p:grpSpPr>
          <a:xfrm>
            <a:off x="0" y="8367890"/>
            <a:ext cx="13239750" cy="69088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14"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947768965"/>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863" r:id="rId12"/>
  </p:sldLayoutIdLst>
  <p:hf hdr="0" dt="0"/>
  <p:txStyles>
    <p:title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271"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sp>
        <p:nvSpPr>
          <p:cNvPr id="19" name="Rectangle 18"/>
          <p:cNvSpPr/>
          <p:nvPr/>
        </p:nvSpPr>
        <p:spPr>
          <a:xfrm>
            <a:off x="62183" y="8432800"/>
            <a:ext cx="1311116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sp>
        <p:nvSpPr>
          <p:cNvPr id="22" name="Rectangle 21"/>
          <p:cNvSpPr/>
          <p:nvPr/>
        </p:nvSpPr>
        <p:spPr>
          <a:xfrm>
            <a:off x="271" y="8428567"/>
            <a:ext cx="13215938" cy="62230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pic>
        <p:nvPicPr>
          <p:cNvPr id="1029" name="Picture 8" descr="ti_logo_powerpoint_1_line.pn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10013173" y="8587478"/>
            <a:ext cx="2812256" cy="30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2"/>
          <p:cNvSpPr>
            <a:spLocks noGrp="1" noChangeArrowheads="1"/>
          </p:cNvSpPr>
          <p:nvPr>
            <p:ph type="title"/>
          </p:nvPr>
        </p:nvSpPr>
        <p:spPr bwMode="auto">
          <a:xfrm>
            <a:off x="347663" y="190701"/>
            <a:ext cx="12687300" cy="108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46304" tIns="73152" rIns="146304" bIns="73152" numCol="1" anchor="ctr" anchorCtr="0" compatLnSpc="1">
            <a:prstTxWarp prst="textNoShape">
              <a:avLst/>
            </a:prstTxWarp>
          </a:bodyPr>
          <a:lstStyle/>
          <a:p>
            <a:pPr lvl="0"/>
            <a:r>
              <a:rPr lang="en-US"/>
              <a:t>Click to edit Master title style</a:t>
            </a:r>
          </a:p>
        </p:txBody>
      </p:sp>
      <p:sp>
        <p:nvSpPr>
          <p:cNvPr id="1031" name="Rectangle 3"/>
          <p:cNvSpPr>
            <a:spLocks noGrp="1" noChangeArrowheads="1"/>
          </p:cNvSpPr>
          <p:nvPr>
            <p:ph type="body" idx="1"/>
          </p:nvPr>
        </p:nvSpPr>
        <p:spPr bwMode="auto">
          <a:xfrm>
            <a:off x="500333" y="1411980"/>
            <a:ext cx="12701588" cy="658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146304" tIns="73152" rIns="146304" bIns="7315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6"/>
          <p:cNvSpPr>
            <a:spLocks noGrp="1" noChangeArrowheads="1"/>
          </p:cNvSpPr>
          <p:nvPr>
            <p:ph type="sldNum" sz="quarter" idx="4"/>
          </p:nvPr>
        </p:nvSpPr>
        <p:spPr bwMode="auto">
          <a:xfrm>
            <a:off x="9963150" y="8066674"/>
            <a:ext cx="3200400" cy="275168"/>
          </a:xfrm>
          <a:prstGeom prst="rect">
            <a:avLst/>
          </a:prstGeom>
          <a:noFill/>
          <a:ln w="9525">
            <a:noFill/>
            <a:miter lim="800000"/>
            <a:headEnd/>
            <a:tailEnd/>
          </a:ln>
          <a:effectLst/>
        </p:spPr>
        <p:txBody>
          <a:bodyPr vert="horz" wrap="square" lIns="146304" tIns="73152" rIns="146304" bIns="73152" numCol="1" anchor="t" anchorCtr="0" compatLnSpc="1">
            <a:prstTxWarp prst="textNoShape">
              <a:avLst/>
            </a:prstTxWarp>
          </a:bodyPr>
          <a:lstStyle>
            <a:lvl1pPr algn="r">
              <a:defRPr sz="1300">
                <a:cs typeface="+mn-cs"/>
              </a:defRPr>
            </a:lvl1pPr>
          </a:lstStyle>
          <a:p>
            <a:pPr fontAlgn="auto">
              <a:spcBef>
                <a:spcPts val="0"/>
              </a:spcBef>
              <a:spcAft>
                <a:spcPts val="0"/>
              </a:spcAft>
              <a:defRPr/>
            </a:pPr>
            <a:fld id="{904B9286-4193-444D-B139-748750657FEF}" type="slidenum">
              <a:rPr lang="en-US" smtClean="0">
                <a:solidFill>
                  <a:srgbClr val="000000"/>
                </a:solidFill>
                <a:latin typeface="Arial" pitchFamily="34" charset="0"/>
              </a:rPr>
              <a:pPr fontAlgn="auto">
                <a:spcBef>
                  <a:spcPts val="0"/>
                </a:spcBef>
                <a:spcAft>
                  <a:spcPts val="0"/>
                </a:spcAft>
                <a:defRPr/>
              </a:pPr>
              <a:t>‹#›</a:t>
            </a:fld>
            <a:endParaRPr lang="en-US">
              <a:solidFill>
                <a:srgbClr val="000000"/>
              </a:solidFill>
              <a:latin typeface="Arial" pitchFamily="34" charset="0"/>
            </a:endParaRPr>
          </a:p>
        </p:txBody>
      </p:sp>
    </p:spTree>
    <p:extLst>
      <p:ext uri="{BB962C8B-B14F-4D97-AF65-F5344CB8AC3E}">
        <p14:creationId xmlns:p14="http://schemas.microsoft.com/office/powerpoint/2010/main" val="550277372"/>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908" r:id="rId7"/>
    <p:sldLayoutId id="2147483909" r:id="rId8"/>
    <p:sldLayoutId id="2147483910" r:id="rId9"/>
  </p:sldLayoutIdLst>
  <p:hf hdr="0" ftr="0" dt="0"/>
  <p:txStyles>
    <p:titleStyle>
      <a:lvl1pPr algn="l" rtl="0" eaLnBrk="0" fontAlgn="base" hangingPunct="0">
        <a:lnSpc>
          <a:spcPct val="85000"/>
        </a:lnSpc>
        <a:spcBef>
          <a:spcPct val="0"/>
        </a:spcBef>
        <a:spcAft>
          <a:spcPct val="0"/>
        </a:spcAft>
        <a:defRPr sz="5100" b="1">
          <a:solidFill>
            <a:schemeClr val="tx2"/>
          </a:solidFill>
          <a:latin typeface="+mj-lt"/>
          <a:ea typeface="+mj-ea"/>
          <a:cs typeface="+mj-cs"/>
        </a:defRPr>
      </a:lvl1pPr>
      <a:lvl2pPr algn="l" rtl="0" eaLnBrk="0" fontAlgn="base" hangingPunct="0">
        <a:lnSpc>
          <a:spcPct val="85000"/>
        </a:lnSpc>
        <a:spcBef>
          <a:spcPct val="0"/>
        </a:spcBef>
        <a:spcAft>
          <a:spcPct val="0"/>
        </a:spcAft>
        <a:defRPr sz="5100" b="1">
          <a:solidFill>
            <a:schemeClr val="tx2"/>
          </a:solidFill>
          <a:latin typeface="Arial" charset="0"/>
        </a:defRPr>
      </a:lvl2pPr>
      <a:lvl3pPr algn="l" rtl="0" eaLnBrk="0" fontAlgn="base" hangingPunct="0">
        <a:lnSpc>
          <a:spcPct val="85000"/>
        </a:lnSpc>
        <a:spcBef>
          <a:spcPct val="0"/>
        </a:spcBef>
        <a:spcAft>
          <a:spcPct val="0"/>
        </a:spcAft>
        <a:defRPr sz="5100" b="1">
          <a:solidFill>
            <a:schemeClr val="tx2"/>
          </a:solidFill>
          <a:latin typeface="Arial" charset="0"/>
        </a:defRPr>
      </a:lvl3pPr>
      <a:lvl4pPr algn="l" rtl="0" eaLnBrk="0" fontAlgn="base" hangingPunct="0">
        <a:lnSpc>
          <a:spcPct val="85000"/>
        </a:lnSpc>
        <a:spcBef>
          <a:spcPct val="0"/>
        </a:spcBef>
        <a:spcAft>
          <a:spcPct val="0"/>
        </a:spcAft>
        <a:defRPr sz="5100" b="1">
          <a:solidFill>
            <a:schemeClr val="tx2"/>
          </a:solidFill>
          <a:latin typeface="Arial" charset="0"/>
        </a:defRPr>
      </a:lvl4pPr>
      <a:lvl5pPr algn="l" rtl="0" eaLnBrk="0" fontAlgn="base" hangingPunct="0">
        <a:lnSpc>
          <a:spcPct val="85000"/>
        </a:lnSpc>
        <a:spcBef>
          <a:spcPct val="0"/>
        </a:spcBef>
        <a:spcAft>
          <a:spcPct val="0"/>
        </a:spcAft>
        <a:defRPr sz="5100" b="1">
          <a:solidFill>
            <a:schemeClr val="tx2"/>
          </a:solidFill>
          <a:latin typeface="Arial" charset="0"/>
        </a:defRPr>
      </a:lvl5pPr>
      <a:lvl6pPr marL="731520" algn="l" rtl="0" fontAlgn="base">
        <a:lnSpc>
          <a:spcPct val="85000"/>
        </a:lnSpc>
        <a:spcBef>
          <a:spcPct val="0"/>
        </a:spcBef>
        <a:spcAft>
          <a:spcPct val="0"/>
        </a:spcAft>
        <a:defRPr sz="5100" b="1">
          <a:solidFill>
            <a:srgbClr val="FF0000"/>
          </a:solidFill>
          <a:latin typeface="Arial" charset="0"/>
        </a:defRPr>
      </a:lvl6pPr>
      <a:lvl7pPr marL="1463040" algn="l" rtl="0" fontAlgn="base">
        <a:lnSpc>
          <a:spcPct val="85000"/>
        </a:lnSpc>
        <a:spcBef>
          <a:spcPct val="0"/>
        </a:spcBef>
        <a:spcAft>
          <a:spcPct val="0"/>
        </a:spcAft>
        <a:defRPr sz="5100" b="1">
          <a:solidFill>
            <a:srgbClr val="FF0000"/>
          </a:solidFill>
          <a:latin typeface="Arial" charset="0"/>
        </a:defRPr>
      </a:lvl7pPr>
      <a:lvl8pPr marL="2194560" algn="l" rtl="0" fontAlgn="base">
        <a:lnSpc>
          <a:spcPct val="85000"/>
        </a:lnSpc>
        <a:spcBef>
          <a:spcPct val="0"/>
        </a:spcBef>
        <a:spcAft>
          <a:spcPct val="0"/>
        </a:spcAft>
        <a:defRPr sz="5100" b="1">
          <a:solidFill>
            <a:srgbClr val="FF0000"/>
          </a:solidFill>
          <a:latin typeface="Arial" charset="0"/>
        </a:defRPr>
      </a:lvl8pPr>
      <a:lvl9pPr marL="2926080" algn="l" rtl="0" fontAlgn="base">
        <a:lnSpc>
          <a:spcPct val="85000"/>
        </a:lnSpc>
        <a:spcBef>
          <a:spcPct val="0"/>
        </a:spcBef>
        <a:spcAft>
          <a:spcPct val="0"/>
        </a:spcAft>
        <a:defRPr sz="5100" b="1">
          <a:solidFill>
            <a:srgbClr val="FF0000"/>
          </a:solidFill>
          <a:latin typeface="Arial" charset="0"/>
        </a:defRPr>
      </a:lvl9pPr>
    </p:titleStyle>
    <p:bodyStyle>
      <a:lvl1pPr marL="363221" indent="-363221" algn="l" rtl="0" eaLnBrk="0" fontAlgn="base" hangingPunct="0">
        <a:spcBef>
          <a:spcPts val="1280"/>
        </a:spcBef>
        <a:spcAft>
          <a:spcPct val="0"/>
        </a:spcAft>
        <a:buChar char="•"/>
        <a:defRPr sz="3200">
          <a:solidFill>
            <a:schemeClr val="tx1"/>
          </a:solidFill>
          <a:latin typeface="+mn-lt"/>
          <a:ea typeface="+mn-ea"/>
          <a:cs typeface="+mn-cs"/>
        </a:defRPr>
      </a:lvl1pPr>
      <a:lvl2pPr marL="919480" indent="-373381" algn="l" rtl="0" eaLnBrk="0" fontAlgn="base" hangingPunct="0">
        <a:spcBef>
          <a:spcPct val="20000"/>
        </a:spcBef>
        <a:spcAft>
          <a:spcPct val="0"/>
        </a:spcAft>
        <a:buChar char="–"/>
        <a:defRPr>
          <a:solidFill>
            <a:schemeClr val="tx1"/>
          </a:solidFill>
          <a:latin typeface="+mn-lt"/>
        </a:defRPr>
      </a:lvl2pPr>
      <a:lvl3pPr marL="1366520" indent="-264160" algn="l" rtl="0" eaLnBrk="0" fontAlgn="base" hangingPunct="0">
        <a:spcBef>
          <a:spcPct val="15000"/>
        </a:spcBef>
        <a:spcAft>
          <a:spcPct val="0"/>
        </a:spcAft>
        <a:buChar char="•"/>
        <a:defRPr>
          <a:solidFill>
            <a:schemeClr val="tx1"/>
          </a:solidFill>
          <a:latin typeface="+mn-lt"/>
        </a:defRPr>
      </a:lvl3pPr>
      <a:lvl4pPr marL="1922781" indent="-373381" algn="l" rtl="0" eaLnBrk="0" fontAlgn="base" hangingPunct="0">
        <a:spcBef>
          <a:spcPct val="5000"/>
        </a:spcBef>
        <a:spcAft>
          <a:spcPct val="0"/>
        </a:spcAft>
        <a:buChar char="–"/>
        <a:defRPr>
          <a:solidFill>
            <a:schemeClr val="tx1"/>
          </a:solidFill>
          <a:latin typeface="+mn-lt"/>
        </a:defRPr>
      </a:lvl4pPr>
      <a:lvl5pPr marL="2382520" indent="-276861" algn="l" rtl="0" eaLnBrk="0" fontAlgn="base" hangingPunct="0">
        <a:spcBef>
          <a:spcPct val="0"/>
        </a:spcBef>
        <a:spcAft>
          <a:spcPct val="0"/>
        </a:spcAft>
        <a:buChar char="»"/>
        <a:defRPr>
          <a:solidFill>
            <a:schemeClr val="tx1"/>
          </a:solidFill>
          <a:latin typeface="+mn-lt"/>
        </a:defRPr>
      </a:lvl5pPr>
      <a:lvl6pPr marL="3114040" indent="-276861" algn="l" rtl="0" fontAlgn="base">
        <a:spcBef>
          <a:spcPct val="0"/>
        </a:spcBef>
        <a:spcAft>
          <a:spcPct val="0"/>
        </a:spcAft>
        <a:buChar char="»"/>
        <a:defRPr sz="2600">
          <a:solidFill>
            <a:schemeClr val="tx1"/>
          </a:solidFill>
          <a:latin typeface="+mn-lt"/>
        </a:defRPr>
      </a:lvl6pPr>
      <a:lvl7pPr marL="3845560" indent="-276861" algn="l" rtl="0" fontAlgn="base">
        <a:spcBef>
          <a:spcPct val="0"/>
        </a:spcBef>
        <a:spcAft>
          <a:spcPct val="0"/>
        </a:spcAft>
        <a:buChar char="»"/>
        <a:defRPr sz="2600">
          <a:solidFill>
            <a:schemeClr val="tx1"/>
          </a:solidFill>
          <a:latin typeface="+mn-lt"/>
        </a:defRPr>
      </a:lvl7pPr>
      <a:lvl8pPr marL="4577080" indent="-276861" algn="l" rtl="0" fontAlgn="base">
        <a:spcBef>
          <a:spcPct val="0"/>
        </a:spcBef>
        <a:spcAft>
          <a:spcPct val="0"/>
        </a:spcAft>
        <a:buChar char="»"/>
        <a:defRPr sz="2600">
          <a:solidFill>
            <a:schemeClr val="tx1"/>
          </a:solidFill>
          <a:latin typeface="+mn-lt"/>
        </a:defRPr>
      </a:lvl8pPr>
      <a:lvl9pPr marL="5308600" indent="-276861" algn="l" rtl="0" fontAlgn="base">
        <a:spcBef>
          <a:spcPct val="0"/>
        </a:spcBef>
        <a:spcAft>
          <a:spcPct val="0"/>
        </a:spcAft>
        <a:buChar char="»"/>
        <a:defRPr sz="2600">
          <a:solidFill>
            <a:schemeClr val="tx1"/>
          </a:solidFill>
          <a:latin typeface="+mn-lt"/>
        </a:defRPr>
      </a:lvl9pPr>
    </p:bodyStyle>
    <p:other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137"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solidFill>
                <a:srgbClr val="FFFFFF"/>
              </a:solidFill>
            </a:endParaRPr>
          </a:p>
        </p:txBody>
      </p:sp>
      <p:sp>
        <p:nvSpPr>
          <p:cNvPr id="19" name="Rectangle 18"/>
          <p:cNvSpPr/>
          <p:nvPr/>
        </p:nvSpPr>
        <p:spPr>
          <a:xfrm>
            <a:off x="62865" y="8432800"/>
            <a:ext cx="1311021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86" tIns="60941" rIns="121886" bIns="60941" rtlCol="0" anchor="ctr"/>
          <a:lstStyle/>
          <a:p>
            <a:pPr algn="ctr"/>
            <a:endParaRPr lang="en-US">
              <a:solidFill>
                <a:srgbClr val="FFFFFF"/>
              </a:solidFill>
            </a:endParaRPr>
          </a:p>
        </p:txBody>
      </p:sp>
      <p:sp>
        <p:nvSpPr>
          <p:cNvPr id="1026" name="Rectangle 2"/>
          <p:cNvSpPr>
            <a:spLocks noGrp="1" noChangeArrowheads="1"/>
          </p:cNvSpPr>
          <p:nvPr>
            <p:ph type="title"/>
          </p:nvPr>
        </p:nvSpPr>
        <p:spPr bwMode="auto">
          <a:xfrm>
            <a:off x="347663" y="190593"/>
            <a:ext cx="12687300" cy="1085851"/>
          </a:xfrm>
          <a:prstGeom prst="rect">
            <a:avLst/>
          </a:prstGeom>
          <a:noFill/>
          <a:ln w="9525">
            <a:noFill/>
            <a:miter lim="800000"/>
            <a:headEnd/>
            <a:tailEnd/>
          </a:ln>
        </p:spPr>
        <p:txBody>
          <a:bodyPr vert="horz" wrap="square" lIns="121886" tIns="60941" rIns="121886" bIns="60941"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00206" y="1411905"/>
            <a:ext cx="12701588" cy="6580716"/>
          </a:xfrm>
          <a:prstGeom prst="rect">
            <a:avLst/>
          </a:prstGeom>
          <a:noFill/>
          <a:ln w="9525" algn="ctr">
            <a:noFill/>
            <a:miter lim="800000"/>
            <a:headEnd/>
            <a:tailEnd/>
          </a:ln>
        </p:spPr>
        <p:txBody>
          <a:bodyPr vert="horz" wrap="square" lIns="121886" tIns="60941" rIns="121886" bIns="60941"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0515600" y="8794171"/>
            <a:ext cx="3200400" cy="275168"/>
          </a:xfrm>
          <a:prstGeom prst="rect">
            <a:avLst/>
          </a:prstGeom>
          <a:noFill/>
          <a:ln w="9525">
            <a:noFill/>
            <a:miter lim="800000"/>
            <a:headEnd/>
            <a:tailEnd/>
          </a:ln>
          <a:effectLst/>
        </p:spPr>
        <p:txBody>
          <a:bodyPr vert="horz" wrap="square" lIns="121886" tIns="60941" rIns="121886" bIns="60941" numCol="1" anchor="t" anchorCtr="0" compatLnSpc="1">
            <a:prstTxWarp prst="textNoShape">
              <a:avLst/>
            </a:prstTxWarp>
          </a:bodyPr>
          <a:lstStyle>
            <a:lvl1pPr algn="r">
              <a:defRPr sz="1100"/>
            </a:lvl1pPr>
          </a:lstStyle>
          <a:p>
            <a:pPr>
              <a:defRPr/>
            </a:pPr>
            <a:fld id="{B6C70261-DCF8-4A97-9502-E8EEF2364CDE}" type="slidenum">
              <a:rPr lang="en-US">
                <a:solidFill>
                  <a:srgbClr val="000000"/>
                </a:solidFill>
                <a:cs typeface="Arial" charset="0"/>
              </a:rPr>
              <a:pPr>
                <a:defRPr/>
              </a:pPr>
              <a:t>‹#›</a:t>
            </a:fld>
            <a:endParaRPr lang="en-US">
              <a:solidFill>
                <a:srgbClr val="000000"/>
              </a:solidFill>
              <a:cs typeface="Arial" charset="0"/>
            </a:endParaRPr>
          </a:p>
        </p:txBody>
      </p:sp>
      <p:grpSp>
        <p:nvGrpSpPr>
          <p:cNvPr id="16" name="Group 15"/>
          <p:cNvGrpSpPr/>
          <p:nvPr/>
        </p:nvGrpSpPr>
        <p:grpSpPr>
          <a:xfrm>
            <a:off x="0" y="8367890"/>
            <a:ext cx="13239750" cy="69088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2" name="Picture 27" descr="ti_logo_powerpoint_1_line.png"/>
            <p:cNvPicPr>
              <a:picLocks noChangeAspect="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2" name="Footer Placeholder 1"/>
          <p:cNvSpPr>
            <a:spLocks noGrp="1"/>
          </p:cNvSpPr>
          <p:nvPr>
            <p:ph type="ftr" sz="quarter" idx="3"/>
          </p:nvPr>
        </p:nvSpPr>
        <p:spPr>
          <a:xfrm>
            <a:off x="491684" y="8064139"/>
            <a:ext cx="4629150" cy="306843"/>
          </a:xfrm>
          <a:prstGeom prst="rect">
            <a:avLst/>
          </a:prstGeom>
        </p:spPr>
        <p:txBody>
          <a:bodyPr vert="horz" lIns="146304" tIns="73152" rIns="146304" bIns="73152" rtlCol="0" anchor="ctr"/>
          <a:lstStyle>
            <a:lvl1pPr algn="l">
              <a:defRPr sz="1100">
                <a:solidFill>
                  <a:schemeClr val="tx1"/>
                </a:solidFill>
              </a:defRPr>
            </a:lvl1pPr>
          </a:lstStyle>
          <a:p>
            <a:pPr defTabSz="1218864">
              <a:spcBef>
                <a:spcPct val="50000"/>
              </a:spcBef>
              <a:defRPr/>
            </a:pPr>
            <a:r>
              <a:rPr lang="en-US">
                <a:solidFill>
                  <a:srgbClr val="000000"/>
                </a:solidFill>
                <a:cs typeface="Arial" charset="0"/>
              </a:rPr>
              <a:t>TI Information – Selective Disclosure</a:t>
            </a:r>
            <a:endParaRPr lang="en-US" dirty="0">
              <a:solidFill>
                <a:srgbClr val="000000"/>
              </a:solidFill>
              <a:cs typeface="Arial" charset="0"/>
            </a:endParaRPr>
          </a:p>
        </p:txBody>
      </p:sp>
    </p:spTree>
    <p:extLst>
      <p:ext uri="{BB962C8B-B14F-4D97-AF65-F5344CB8AC3E}">
        <p14:creationId xmlns:p14="http://schemas.microsoft.com/office/powerpoint/2010/main" val="337074936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Lst>
  <p:hf hdr="0" dt="0"/>
  <p:txStyles>
    <p:title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p:titleStyle>
    <p:bodyStyle>
      <a:lvl1pPr marL="302598" indent="-302598" algn="l" rtl="0" eaLnBrk="0" fontAlgn="base" hangingPunct="0">
        <a:spcBef>
          <a:spcPts val="1067"/>
        </a:spcBef>
        <a:spcAft>
          <a:spcPct val="0"/>
        </a:spcAft>
        <a:buChar char="•"/>
        <a:defRPr sz="2900">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p:bodyStyle>
    <p:otherStyle>
      <a:defPPr>
        <a:defRPr lang="en-US"/>
      </a:defPPr>
      <a:lvl1pPr marL="0" algn="l" defTabSz="1218864" rtl="0" eaLnBrk="1" latinLnBrk="0" hangingPunct="1">
        <a:defRPr sz="2400" kern="1200">
          <a:solidFill>
            <a:schemeClr val="tx1"/>
          </a:solidFill>
          <a:latin typeface="+mn-lt"/>
          <a:ea typeface="+mn-ea"/>
          <a:cs typeface="+mn-cs"/>
        </a:defRPr>
      </a:lvl1pPr>
      <a:lvl2pPr marL="609432" algn="l" defTabSz="1218864" rtl="0" eaLnBrk="1" latinLnBrk="0" hangingPunct="1">
        <a:defRPr sz="2400" kern="1200">
          <a:solidFill>
            <a:schemeClr val="tx1"/>
          </a:solidFill>
          <a:latin typeface="+mn-lt"/>
          <a:ea typeface="+mn-ea"/>
          <a:cs typeface="+mn-cs"/>
        </a:defRPr>
      </a:lvl2pPr>
      <a:lvl3pPr marL="1218864" algn="l" defTabSz="1218864" rtl="0" eaLnBrk="1" latinLnBrk="0" hangingPunct="1">
        <a:defRPr sz="2400" kern="1200">
          <a:solidFill>
            <a:schemeClr val="tx1"/>
          </a:solidFill>
          <a:latin typeface="+mn-lt"/>
          <a:ea typeface="+mn-ea"/>
          <a:cs typeface="+mn-cs"/>
        </a:defRPr>
      </a:lvl3pPr>
      <a:lvl4pPr marL="1828293" algn="l" defTabSz="1218864" rtl="0" eaLnBrk="1" latinLnBrk="0" hangingPunct="1">
        <a:defRPr sz="2400" kern="1200">
          <a:solidFill>
            <a:schemeClr val="tx1"/>
          </a:solidFill>
          <a:latin typeface="+mn-lt"/>
          <a:ea typeface="+mn-ea"/>
          <a:cs typeface="+mn-cs"/>
        </a:defRPr>
      </a:lvl4pPr>
      <a:lvl5pPr marL="2437717" algn="l" defTabSz="1218864" rtl="0" eaLnBrk="1" latinLnBrk="0" hangingPunct="1">
        <a:defRPr sz="2400" kern="1200">
          <a:solidFill>
            <a:schemeClr val="tx1"/>
          </a:solidFill>
          <a:latin typeface="+mn-lt"/>
          <a:ea typeface="+mn-ea"/>
          <a:cs typeface="+mn-cs"/>
        </a:defRPr>
      </a:lvl5pPr>
      <a:lvl6pPr marL="3047147" algn="l" defTabSz="1218864" rtl="0" eaLnBrk="1" latinLnBrk="0" hangingPunct="1">
        <a:defRPr sz="2400" kern="1200">
          <a:solidFill>
            <a:schemeClr val="tx1"/>
          </a:solidFill>
          <a:latin typeface="+mn-lt"/>
          <a:ea typeface="+mn-ea"/>
          <a:cs typeface="+mn-cs"/>
        </a:defRPr>
      </a:lvl6pPr>
      <a:lvl7pPr marL="3656579" algn="l" defTabSz="1218864" rtl="0" eaLnBrk="1" latinLnBrk="0" hangingPunct="1">
        <a:defRPr sz="2400" kern="1200">
          <a:solidFill>
            <a:schemeClr val="tx1"/>
          </a:solidFill>
          <a:latin typeface="+mn-lt"/>
          <a:ea typeface="+mn-ea"/>
          <a:cs typeface="+mn-cs"/>
        </a:defRPr>
      </a:lvl7pPr>
      <a:lvl8pPr marL="4266005" algn="l" defTabSz="1218864" rtl="0" eaLnBrk="1" latinLnBrk="0" hangingPunct="1">
        <a:defRPr sz="2400" kern="1200">
          <a:solidFill>
            <a:schemeClr val="tx1"/>
          </a:solidFill>
          <a:latin typeface="+mn-lt"/>
          <a:ea typeface="+mn-ea"/>
          <a:cs typeface="+mn-cs"/>
        </a:defRPr>
      </a:lvl8pPr>
      <a:lvl9pPr marL="4875434" algn="l" defTabSz="1218864"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271" y="8432800"/>
            <a:ext cx="1320641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sp>
        <p:nvSpPr>
          <p:cNvPr id="19" name="Rectangle 18"/>
          <p:cNvSpPr/>
          <p:nvPr/>
        </p:nvSpPr>
        <p:spPr>
          <a:xfrm>
            <a:off x="62183" y="8432800"/>
            <a:ext cx="13111163"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sp>
        <p:nvSpPr>
          <p:cNvPr id="22" name="Rectangle 21"/>
          <p:cNvSpPr/>
          <p:nvPr/>
        </p:nvSpPr>
        <p:spPr>
          <a:xfrm>
            <a:off x="271" y="8428567"/>
            <a:ext cx="13215938" cy="62230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anchor="ctr"/>
          <a:lstStyle/>
          <a:p>
            <a:pPr algn="ctr" fontAlgn="auto">
              <a:spcBef>
                <a:spcPts val="0"/>
              </a:spcBef>
              <a:spcAft>
                <a:spcPts val="0"/>
              </a:spcAft>
              <a:defRPr/>
            </a:pPr>
            <a:endParaRPr lang="en-US">
              <a:solidFill>
                <a:srgbClr val="FFFFFF"/>
              </a:solidFill>
            </a:endParaRPr>
          </a:p>
        </p:txBody>
      </p:sp>
      <p:pic>
        <p:nvPicPr>
          <p:cNvPr id="1029" name="Picture 8" descr="ti_logo_powerpoint_1_line.png"/>
          <p:cNvPicPr>
            <a:picLocks noChangeAspect="1"/>
          </p:cNvPicPr>
          <p:nvPr/>
        </p:nvPicPr>
        <p:blipFill>
          <a:blip r:embed="rId13">
            <a:extLst>
              <a:ext uri="{28A0092B-C50C-407E-A947-70E740481C1C}">
                <a14:useLocalDpi xmlns:a14="http://schemas.microsoft.com/office/drawing/2010/main"/>
              </a:ext>
            </a:extLst>
          </a:blip>
          <a:srcRect/>
          <a:stretch>
            <a:fillRect/>
          </a:stretch>
        </p:blipFill>
        <p:spPr bwMode="auto">
          <a:xfrm>
            <a:off x="10013173" y="8587478"/>
            <a:ext cx="2812256" cy="309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2"/>
          <p:cNvSpPr>
            <a:spLocks noGrp="1" noChangeArrowheads="1"/>
          </p:cNvSpPr>
          <p:nvPr>
            <p:ph type="title"/>
          </p:nvPr>
        </p:nvSpPr>
        <p:spPr bwMode="auto">
          <a:xfrm>
            <a:off x="347663" y="190701"/>
            <a:ext cx="12687300" cy="108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46304" tIns="73152" rIns="146304" bIns="73152" numCol="1" anchor="ctr" anchorCtr="0" compatLnSpc="1">
            <a:prstTxWarp prst="textNoShape">
              <a:avLst/>
            </a:prstTxWarp>
          </a:bodyPr>
          <a:lstStyle/>
          <a:p>
            <a:pPr lvl="0"/>
            <a:r>
              <a:rPr lang="en-US"/>
              <a:t>Click to edit Master title style</a:t>
            </a:r>
          </a:p>
        </p:txBody>
      </p:sp>
      <p:sp>
        <p:nvSpPr>
          <p:cNvPr id="1031" name="Rectangle 3"/>
          <p:cNvSpPr>
            <a:spLocks noGrp="1" noChangeArrowheads="1"/>
          </p:cNvSpPr>
          <p:nvPr>
            <p:ph type="body" idx="1"/>
          </p:nvPr>
        </p:nvSpPr>
        <p:spPr bwMode="auto">
          <a:xfrm>
            <a:off x="500333" y="1411980"/>
            <a:ext cx="12701588" cy="658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146304" tIns="73152" rIns="146304" bIns="7315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6"/>
          <p:cNvSpPr>
            <a:spLocks noGrp="1" noChangeArrowheads="1"/>
          </p:cNvSpPr>
          <p:nvPr>
            <p:ph type="sldNum" sz="quarter" idx="4"/>
          </p:nvPr>
        </p:nvSpPr>
        <p:spPr bwMode="auto">
          <a:xfrm>
            <a:off x="9963150" y="8066674"/>
            <a:ext cx="3200400" cy="275168"/>
          </a:xfrm>
          <a:prstGeom prst="rect">
            <a:avLst/>
          </a:prstGeom>
          <a:noFill/>
          <a:ln w="9525">
            <a:noFill/>
            <a:miter lim="800000"/>
            <a:headEnd/>
            <a:tailEnd/>
          </a:ln>
          <a:effectLst/>
        </p:spPr>
        <p:txBody>
          <a:bodyPr vert="horz" wrap="square" lIns="146304" tIns="73152" rIns="146304" bIns="73152" numCol="1" anchor="t" anchorCtr="0" compatLnSpc="1">
            <a:prstTxWarp prst="textNoShape">
              <a:avLst/>
            </a:prstTxWarp>
          </a:bodyPr>
          <a:lstStyle>
            <a:lvl1pPr algn="r">
              <a:defRPr sz="1300">
                <a:cs typeface="+mn-cs"/>
              </a:defRPr>
            </a:lvl1pPr>
          </a:lstStyle>
          <a:p>
            <a:pPr fontAlgn="auto">
              <a:spcBef>
                <a:spcPts val="0"/>
              </a:spcBef>
              <a:spcAft>
                <a:spcPts val="0"/>
              </a:spcAft>
              <a:defRPr/>
            </a:pPr>
            <a:fld id="{904B9286-4193-444D-B139-748750657FEF}" type="slidenum">
              <a:rPr lang="en-US" smtClean="0">
                <a:solidFill>
                  <a:srgbClr val="000000"/>
                </a:solidFill>
                <a:latin typeface="Arial" pitchFamily="34" charset="0"/>
              </a:rPr>
              <a:pPr fontAlgn="auto">
                <a:spcBef>
                  <a:spcPts val="0"/>
                </a:spcBef>
                <a:spcAft>
                  <a:spcPts val="0"/>
                </a:spcAft>
                <a:defRPr/>
              </a:pPr>
              <a:t>‹#›</a:t>
            </a:fld>
            <a:endParaRPr lang="en-US">
              <a:solidFill>
                <a:srgbClr val="000000"/>
              </a:solidFill>
              <a:latin typeface="Arial" pitchFamily="34" charset="0"/>
            </a:endParaRPr>
          </a:p>
        </p:txBody>
      </p:sp>
    </p:spTree>
    <p:extLst>
      <p:ext uri="{BB962C8B-B14F-4D97-AF65-F5344CB8AC3E}">
        <p14:creationId xmlns:p14="http://schemas.microsoft.com/office/powerpoint/2010/main" val="1371558808"/>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 id="2147483975" r:id="rId8"/>
    <p:sldLayoutId id="2147483976" r:id="rId9"/>
    <p:sldLayoutId id="2147483977" r:id="rId10"/>
    <p:sldLayoutId id="2147483978" r:id="rId11"/>
  </p:sldLayoutIdLst>
  <p:hf hdr="0" ftr="0" dt="0"/>
  <p:txStyles>
    <p:titleStyle>
      <a:lvl1pPr algn="l" rtl="0" eaLnBrk="0" fontAlgn="base" hangingPunct="0">
        <a:lnSpc>
          <a:spcPct val="85000"/>
        </a:lnSpc>
        <a:spcBef>
          <a:spcPct val="0"/>
        </a:spcBef>
        <a:spcAft>
          <a:spcPct val="0"/>
        </a:spcAft>
        <a:defRPr sz="5100" b="1">
          <a:solidFill>
            <a:schemeClr val="tx2"/>
          </a:solidFill>
          <a:latin typeface="+mj-lt"/>
          <a:ea typeface="+mj-ea"/>
          <a:cs typeface="+mj-cs"/>
        </a:defRPr>
      </a:lvl1pPr>
      <a:lvl2pPr algn="l" rtl="0" eaLnBrk="0" fontAlgn="base" hangingPunct="0">
        <a:lnSpc>
          <a:spcPct val="85000"/>
        </a:lnSpc>
        <a:spcBef>
          <a:spcPct val="0"/>
        </a:spcBef>
        <a:spcAft>
          <a:spcPct val="0"/>
        </a:spcAft>
        <a:defRPr sz="5100" b="1">
          <a:solidFill>
            <a:schemeClr val="tx2"/>
          </a:solidFill>
          <a:latin typeface="Arial" charset="0"/>
        </a:defRPr>
      </a:lvl2pPr>
      <a:lvl3pPr algn="l" rtl="0" eaLnBrk="0" fontAlgn="base" hangingPunct="0">
        <a:lnSpc>
          <a:spcPct val="85000"/>
        </a:lnSpc>
        <a:spcBef>
          <a:spcPct val="0"/>
        </a:spcBef>
        <a:spcAft>
          <a:spcPct val="0"/>
        </a:spcAft>
        <a:defRPr sz="5100" b="1">
          <a:solidFill>
            <a:schemeClr val="tx2"/>
          </a:solidFill>
          <a:latin typeface="Arial" charset="0"/>
        </a:defRPr>
      </a:lvl3pPr>
      <a:lvl4pPr algn="l" rtl="0" eaLnBrk="0" fontAlgn="base" hangingPunct="0">
        <a:lnSpc>
          <a:spcPct val="85000"/>
        </a:lnSpc>
        <a:spcBef>
          <a:spcPct val="0"/>
        </a:spcBef>
        <a:spcAft>
          <a:spcPct val="0"/>
        </a:spcAft>
        <a:defRPr sz="5100" b="1">
          <a:solidFill>
            <a:schemeClr val="tx2"/>
          </a:solidFill>
          <a:latin typeface="Arial" charset="0"/>
        </a:defRPr>
      </a:lvl4pPr>
      <a:lvl5pPr algn="l" rtl="0" eaLnBrk="0" fontAlgn="base" hangingPunct="0">
        <a:lnSpc>
          <a:spcPct val="85000"/>
        </a:lnSpc>
        <a:spcBef>
          <a:spcPct val="0"/>
        </a:spcBef>
        <a:spcAft>
          <a:spcPct val="0"/>
        </a:spcAft>
        <a:defRPr sz="5100" b="1">
          <a:solidFill>
            <a:schemeClr val="tx2"/>
          </a:solidFill>
          <a:latin typeface="Arial" charset="0"/>
        </a:defRPr>
      </a:lvl5pPr>
      <a:lvl6pPr marL="731520" algn="l" rtl="0" fontAlgn="base">
        <a:lnSpc>
          <a:spcPct val="85000"/>
        </a:lnSpc>
        <a:spcBef>
          <a:spcPct val="0"/>
        </a:spcBef>
        <a:spcAft>
          <a:spcPct val="0"/>
        </a:spcAft>
        <a:defRPr sz="5100" b="1">
          <a:solidFill>
            <a:srgbClr val="FF0000"/>
          </a:solidFill>
          <a:latin typeface="Arial" charset="0"/>
        </a:defRPr>
      </a:lvl6pPr>
      <a:lvl7pPr marL="1463040" algn="l" rtl="0" fontAlgn="base">
        <a:lnSpc>
          <a:spcPct val="85000"/>
        </a:lnSpc>
        <a:spcBef>
          <a:spcPct val="0"/>
        </a:spcBef>
        <a:spcAft>
          <a:spcPct val="0"/>
        </a:spcAft>
        <a:defRPr sz="5100" b="1">
          <a:solidFill>
            <a:srgbClr val="FF0000"/>
          </a:solidFill>
          <a:latin typeface="Arial" charset="0"/>
        </a:defRPr>
      </a:lvl7pPr>
      <a:lvl8pPr marL="2194560" algn="l" rtl="0" fontAlgn="base">
        <a:lnSpc>
          <a:spcPct val="85000"/>
        </a:lnSpc>
        <a:spcBef>
          <a:spcPct val="0"/>
        </a:spcBef>
        <a:spcAft>
          <a:spcPct val="0"/>
        </a:spcAft>
        <a:defRPr sz="5100" b="1">
          <a:solidFill>
            <a:srgbClr val="FF0000"/>
          </a:solidFill>
          <a:latin typeface="Arial" charset="0"/>
        </a:defRPr>
      </a:lvl8pPr>
      <a:lvl9pPr marL="2926080" algn="l" rtl="0" fontAlgn="base">
        <a:lnSpc>
          <a:spcPct val="85000"/>
        </a:lnSpc>
        <a:spcBef>
          <a:spcPct val="0"/>
        </a:spcBef>
        <a:spcAft>
          <a:spcPct val="0"/>
        </a:spcAft>
        <a:defRPr sz="5100" b="1">
          <a:solidFill>
            <a:srgbClr val="FF0000"/>
          </a:solidFill>
          <a:latin typeface="Arial" charset="0"/>
        </a:defRPr>
      </a:lvl9pPr>
    </p:titleStyle>
    <p:bodyStyle>
      <a:lvl1pPr marL="363221" indent="-363221" algn="l" rtl="0" eaLnBrk="0" fontAlgn="base" hangingPunct="0">
        <a:spcBef>
          <a:spcPts val="1280"/>
        </a:spcBef>
        <a:spcAft>
          <a:spcPct val="0"/>
        </a:spcAft>
        <a:buChar char="•"/>
        <a:defRPr sz="3200">
          <a:solidFill>
            <a:schemeClr val="tx1"/>
          </a:solidFill>
          <a:latin typeface="+mn-lt"/>
          <a:ea typeface="+mn-ea"/>
          <a:cs typeface="+mn-cs"/>
        </a:defRPr>
      </a:lvl1pPr>
      <a:lvl2pPr marL="919480" indent="-373381" algn="l" rtl="0" eaLnBrk="0" fontAlgn="base" hangingPunct="0">
        <a:spcBef>
          <a:spcPct val="20000"/>
        </a:spcBef>
        <a:spcAft>
          <a:spcPct val="0"/>
        </a:spcAft>
        <a:buChar char="–"/>
        <a:defRPr>
          <a:solidFill>
            <a:schemeClr val="tx1"/>
          </a:solidFill>
          <a:latin typeface="+mn-lt"/>
        </a:defRPr>
      </a:lvl2pPr>
      <a:lvl3pPr marL="1366520" indent="-264160" algn="l" rtl="0" eaLnBrk="0" fontAlgn="base" hangingPunct="0">
        <a:spcBef>
          <a:spcPct val="15000"/>
        </a:spcBef>
        <a:spcAft>
          <a:spcPct val="0"/>
        </a:spcAft>
        <a:buChar char="•"/>
        <a:defRPr>
          <a:solidFill>
            <a:schemeClr val="tx1"/>
          </a:solidFill>
          <a:latin typeface="+mn-lt"/>
        </a:defRPr>
      </a:lvl3pPr>
      <a:lvl4pPr marL="1922781" indent="-373381" algn="l" rtl="0" eaLnBrk="0" fontAlgn="base" hangingPunct="0">
        <a:spcBef>
          <a:spcPct val="5000"/>
        </a:spcBef>
        <a:spcAft>
          <a:spcPct val="0"/>
        </a:spcAft>
        <a:buChar char="–"/>
        <a:defRPr>
          <a:solidFill>
            <a:schemeClr val="tx1"/>
          </a:solidFill>
          <a:latin typeface="+mn-lt"/>
        </a:defRPr>
      </a:lvl4pPr>
      <a:lvl5pPr marL="2382520" indent="-276861" algn="l" rtl="0" eaLnBrk="0" fontAlgn="base" hangingPunct="0">
        <a:spcBef>
          <a:spcPct val="0"/>
        </a:spcBef>
        <a:spcAft>
          <a:spcPct val="0"/>
        </a:spcAft>
        <a:buChar char="»"/>
        <a:defRPr>
          <a:solidFill>
            <a:schemeClr val="tx1"/>
          </a:solidFill>
          <a:latin typeface="+mn-lt"/>
        </a:defRPr>
      </a:lvl5pPr>
      <a:lvl6pPr marL="3114040" indent="-276861" algn="l" rtl="0" fontAlgn="base">
        <a:spcBef>
          <a:spcPct val="0"/>
        </a:spcBef>
        <a:spcAft>
          <a:spcPct val="0"/>
        </a:spcAft>
        <a:buChar char="»"/>
        <a:defRPr sz="2600">
          <a:solidFill>
            <a:schemeClr val="tx1"/>
          </a:solidFill>
          <a:latin typeface="+mn-lt"/>
        </a:defRPr>
      </a:lvl6pPr>
      <a:lvl7pPr marL="3845560" indent="-276861" algn="l" rtl="0" fontAlgn="base">
        <a:spcBef>
          <a:spcPct val="0"/>
        </a:spcBef>
        <a:spcAft>
          <a:spcPct val="0"/>
        </a:spcAft>
        <a:buChar char="»"/>
        <a:defRPr sz="2600">
          <a:solidFill>
            <a:schemeClr val="tx1"/>
          </a:solidFill>
          <a:latin typeface="+mn-lt"/>
        </a:defRPr>
      </a:lvl7pPr>
      <a:lvl8pPr marL="4577080" indent="-276861" algn="l" rtl="0" fontAlgn="base">
        <a:spcBef>
          <a:spcPct val="0"/>
        </a:spcBef>
        <a:spcAft>
          <a:spcPct val="0"/>
        </a:spcAft>
        <a:buChar char="»"/>
        <a:defRPr sz="2600">
          <a:solidFill>
            <a:schemeClr val="tx1"/>
          </a:solidFill>
          <a:latin typeface="+mn-lt"/>
        </a:defRPr>
      </a:lvl8pPr>
      <a:lvl9pPr marL="5308600" indent="-276861" algn="l" rtl="0" fontAlgn="base">
        <a:spcBef>
          <a:spcPct val="0"/>
        </a:spcBef>
        <a:spcAft>
          <a:spcPct val="0"/>
        </a:spcAft>
        <a:buChar char="»"/>
        <a:defRPr sz="2600">
          <a:solidFill>
            <a:schemeClr val="tx1"/>
          </a:solidFill>
          <a:latin typeface="+mn-lt"/>
        </a:defRPr>
      </a:lvl9pPr>
    </p:bodyStyle>
    <p:otherStyle>
      <a:defPPr>
        <a:defRPr lang="en-US"/>
      </a:defPPr>
      <a:lvl1pPr marL="0" algn="l" defTabSz="1463040" rtl="0" eaLnBrk="1" latinLnBrk="0" hangingPunct="1">
        <a:defRPr sz="2900" kern="1200">
          <a:solidFill>
            <a:schemeClr val="tx1"/>
          </a:solidFill>
          <a:latin typeface="+mn-lt"/>
          <a:ea typeface="+mn-ea"/>
          <a:cs typeface="+mn-cs"/>
        </a:defRPr>
      </a:lvl1pPr>
      <a:lvl2pPr marL="731520" algn="l" defTabSz="1463040" rtl="0" eaLnBrk="1" latinLnBrk="0" hangingPunct="1">
        <a:defRPr sz="2900" kern="1200">
          <a:solidFill>
            <a:schemeClr val="tx1"/>
          </a:solidFill>
          <a:latin typeface="+mn-lt"/>
          <a:ea typeface="+mn-ea"/>
          <a:cs typeface="+mn-cs"/>
        </a:defRPr>
      </a:lvl2pPr>
      <a:lvl3pPr marL="1463040" algn="l" defTabSz="1463040" rtl="0" eaLnBrk="1" latinLnBrk="0" hangingPunct="1">
        <a:defRPr sz="2900" kern="1200">
          <a:solidFill>
            <a:schemeClr val="tx1"/>
          </a:solidFill>
          <a:latin typeface="+mn-lt"/>
          <a:ea typeface="+mn-ea"/>
          <a:cs typeface="+mn-cs"/>
        </a:defRPr>
      </a:lvl3pPr>
      <a:lvl4pPr marL="2194560" algn="l" defTabSz="1463040" rtl="0" eaLnBrk="1" latinLnBrk="0" hangingPunct="1">
        <a:defRPr sz="2900" kern="1200">
          <a:solidFill>
            <a:schemeClr val="tx1"/>
          </a:solidFill>
          <a:latin typeface="+mn-lt"/>
          <a:ea typeface="+mn-ea"/>
          <a:cs typeface="+mn-cs"/>
        </a:defRPr>
      </a:lvl4pPr>
      <a:lvl5pPr marL="2926080" algn="l" defTabSz="1463040" rtl="0" eaLnBrk="1" latinLnBrk="0" hangingPunct="1">
        <a:defRPr sz="2900" kern="1200">
          <a:solidFill>
            <a:schemeClr val="tx1"/>
          </a:solidFill>
          <a:latin typeface="+mn-lt"/>
          <a:ea typeface="+mn-ea"/>
          <a:cs typeface="+mn-cs"/>
        </a:defRPr>
      </a:lvl5pPr>
      <a:lvl6pPr marL="3657600" algn="l" defTabSz="1463040" rtl="0" eaLnBrk="1" latinLnBrk="0" hangingPunct="1">
        <a:defRPr sz="2900" kern="1200">
          <a:solidFill>
            <a:schemeClr val="tx1"/>
          </a:solidFill>
          <a:latin typeface="+mn-lt"/>
          <a:ea typeface="+mn-ea"/>
          <a:cs typeface="+mn-cs"/>
        </a:defRPr>
      </a:lvl6pPr>
      <a:lvl7pPr marL="4389120" algn="l" defTabSz="1463040" rtl="0" eaLnBrk="1" latinLnBrk="0" hangingPunct="1">
        <a:defRPr sz="2900" kern="1200">
          <a:solidFill>
            <a:schemeClr val="tx1"/>
          </a:solidFill>
          <a:latin typeface="+mn-lt"/>
          <a:ea typeface="+mn-ea"/>
          <a:cs typeface="+mn-cs"/>
        </a:defRPr>
      </a:lvl7pPr>
      <a:lvl8pPr marL="5120640" algn="l" defTabSz="1463040" rtl="0" eaLnBrk="1" latinLnBrk="0" hangingPunct="1">
        <a:defRPr sz="2900" kern="1200">
          <a:solidFill>
            <a:schemeClr val="tx1"/>
          </a:solidFill>
          <a:latin typeface="+mn-lt"/>
          <a:ea typeface="+mn-ea"/>
          <a:cs typeface="+mn-cs"/>
        </a:defRPr>
      </a:lvl8pPr>
      <a:lvl9pPr marL="5852160" algn="l" defTabSz="1463040"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hyperlink" Target="https://www.ti.com/product/MSP430FR2433" TargetMode="External"/><Relationship Id="rId7" Type="http://schemas.openxmlformats.org/officeDocument/2006/relationships/hyperlink" Target="https://dev.ti.com/gallery/view/6284581/RgbColorMixing/"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dev.ti.com/tirex/explore/node?node=AML0pH3p2wdTY4cZ4ExwTA__IOGqZri__LATEST" TargetMode="External"/><Relationship Id="rId5" Type="http://schemas.openxmlformats.org/officeDocument/2006/relationships/hyperlink" Target="https://www.ti.com/lit/an/slaa979/slaa979.pdf" TargetMode="External"/><Relationship Id="rId4" Type="http://schemas.openxmlformats.org/officeDocument/2006/relationships/hyperlink" Target="https://www.ti.com/tool/MSP-EXP430FR2433"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hyperlink" Target="https://www.ti.com/tool/MSP-EXP430FR2433" TargetMode="External"/><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65A970-AC25-43DB-848C-2010AC6FDFE1}"/>
              </a:ext>
            </a:extLst>
          </p:cNvPr>
          <p:cNvSpPr>
            <a:spLocks noGrp="1"/>
          </p:cNvSpPr>
          <p:nvPr>
            <p:ph type="ctrTitle"/>
          </p:nvPr>
        </p:nvSpPr>
        <p:spPr>
          <a:xfrm>
            <a:off x="737338" y="4219936"/>
            <a:ext cx="11762649" cy="1625929"/>
          </a:xfrm>
        </p:spPr>
        <p:txBody>
          <a:bodyPr>
            <a:normAutofit fontScale="90000"/>
          </a:bodyPr>
          <a:lstStyle/>
          <a:p>
            <a:r>
              <a:rPr lang="en-US" dirty="0"/>
              <a:t>Simplify your system: </a:t>
            </a:r>
            <a:br>
              <a:rPr lang="en-US" dirty="0"/>
            </a:br>
            <a:r>
              <a:rPr lang="en-US" dirty="0"/>
              <a:t>How to offload multiple functions to an MSP430™ MCU</a:t>
            </a:r>
          </a:p>
        </p:txBody>
      </p:sp>
      <p:sp>
        <p:nvSpPr>
          <p:cNvPr id="3" name="Subtitle 2">
            <a:extLst>
              <a:ext uri="{FF2B5EF4-FFF2-40B4-BE49-F238E27FC236}">
                <a16:creationId xmlns:a16="http://schemas.microsoft.com/office/drawing/2014/main" xmlns="" id="{945FD874-7914-4562-8AE9-D075536F8AB2}"/>
              </a:ext>
            </a:extLst>
          </p:cNvPr>
          <p:cNvSpPr>
            <a:spLocks noGrp="1"/>
          </p:cNvSpPr>
          <p:nvPr>
            <p:ph type="subTitle" idx="1"/>
          </p:nvPr>
        </p:nvSpPr>
        <p:spPr/>
        <p:txBody>
          <a:bodyPr/>
          <a:lstStyle/>
          <a:p>
            <a:r>
              <a:rPr lang="en-US" b="1" dirty="0"/>
              <a:t>Presenter: JD Crutchfield – MSP430 Applications</a:t>
            </a:r>
          </a:p>
          <a:p>
            <a:endParaRPr lang="en-US" b="1" dirty="0"/>
          </a:p>
        </p:txBody>
      </p:sp>
    </p:spTree>
    <p:extLst>
      <p:ext uri="{BB962C8B-B14F-4D97-AF65-F5344CB8AC3E}">
        <p14:creationId xmlns:p14="http://schemas.microsoft.com/office/powerpoint/2010/main" val="370558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C185F5-DEA5-4D62-80E1-F13B72CA05E9}"/>
              </a:ext>
            </a:extLst>
          </p:cNvPr>
          <p:cNvSpPr>
            <a:spLocks noGrp="1"/>
          </p:cNvSpPr>
          <p:nvPr>
            <p:ph type="ctrTitle"/>
          </p:nvPr>
        </p:nvSpPr>
        <p:spPr/>
        <p:txBody>
          <a:bodyPr/>
          <a:lstStyle/>
          <a:p>
            <a:r>
              <a:rPr lang="en-US" sz="5400" dirty="0">
                <a:solidFill>
                  <a:schemeClr val="tx1"/>
                </a:solidFill>
              </a:rPr>
              <a:t/>
            </a:r>
            <a:br>
              <a:rPr lang="en-US" sz="5400" dirty="0">
                <a:solidFill>
                  <a:schemeClr val="tx1"/>
                </a:solidFill>
              </a:rPr>
            </a:br>
            <a:r>
              <a:rPr lang="en-US" sz="5400" dirty="0">
                <a:solidFill>
                  <a:schemeClr val="tx1"/>
                </a:solidFill>
              </a:rPr>
              <a:t>MSP430 housekeeping example:</a:t>
            </a:r>
            <a:r>
              <a:rPr lang="en-US" sz="5400" dirty="0"/>
              <a:t/>
            </a:r>
            <a:br>
              <a:rPr lang="en-US" sz="5400" dirty="0"/>
            </a:br>
            <a:r>
              <a:rPr lang="en-US" sz="5400" dirty="0"/>
              <a:t>UART-controlled RGB LED controller</a:t>
            </a:r>
            <a:br>
              <a:rPr lang="en-US" sz="5400" dirty="0"/>
            </a:br>
            <a:endParaRPr lang="en-US" dirty="0"/>
          </a:p>
        </p:txBody>
      </p:sp>
      <p:sp>
        <p:nvSpPr>
          <p:cNvPr id="3" name="Subtitle 2">
            <a:extLst>
              <a:ext uri="{FF2B5EF4-FFF2-40B4-BE49-F238E27FC236}">
                <a16:creationId xmlns:a16="http://schemas.microsoft.com/office/drawing/2014/main" xmlns="" id="{232EC8EF-680C-442F-A573-9A78FD021610}"/>
              </a:ext>
            </a:extLst>
          </p:cNvPr>
          <p:cNvSpPr>
            <a:spLocks noGrp="1"/>
          </p:cNvSpPr>
          <p:nvPr>
            <p:ph type="subTitle" idx="1"/>
          </p:nvPr>
        </p:nvSpPr>
        <p:spPr/>
        <p:txBody>
          <a:bodyPr/>
          <a:lstStyle/>
          <a:p>
            <a:r>
              <a:rPr lang="en-US" dirty="0"/>
              <a:t>Includes live demo</a:t>
            </a:r>
          </a:p>
        </p:txBody>
      </p:sp>
      <p:sp>
        <p:nvSpPr>
          <p:cNvPr id="4" name="Slide Number Placeholder 3">
            <a:extLst>
              <a:ext uri="{FF2B5EF4-FFF2-40B4-BE49-F238E27FC236}">
                <a16:creationId xmlns:a16="http://schemas.microsoft.com/office/drawing/2014/main" xmlns="" id="{0DEA48FE-7D4E-4FDC-9E66-48456C6AB3FE}"/>
              </a:ext>
            </a:extLst>
          </p:cNvPr>
          <p:cNvSpPr>
            <a:spLocks noGrp="1"/>
          </p:cNvSpPr>
          <p:nvPr>
            <p:ph type="sldNum" sz="quarter" idx="10"/>
          </p:nvPr>
        </p:nvSpPr>
        <p:spPr/>
        <p:txBody>
          <a:bodyPr/>
          <a:lstStyle/>
          <a:p>
            <a:pPr>
              <a:defRPr/>
            </a:pPr>
            <a:fld id="{3C7E7816-A48B-4805-9A47-CE865F4F101F}" type="slidenum">
              <a:rPr lang="en-US" smtClean="0">
                <a:solidFill>
                  <a:srgbClr val="000000"/>
                </a:solidFill>
              </a:rPr>
              <a:pPr>
                <a:defRPr/>
              </a:pPr>
              <a:t>10</a:t>
            </a:fld>
            <a:endParaRPr lang="en-US" dirty="0">
              <a:solidFill>
                <a:srgbClr val="000000"/>
              </a:solidFill>
            </a:endParaRPr>
          </a:p>
        </p:txBody>
      </p:sp>
    </p:spTree>
    <p:extLst>
      <p:ext uri="{BB962C8B-B14F-4D97-AF65-F5344CB8AC3E}">
        <p14:creationId xmlns:p14="http://schemas.microsoft.com/office/powerpoint/2010/main" val="482048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F7C7CA-830A-4CDF-9DDE-F64A0296EAC1}"/>
              </a:ext>
            </a:extLst>
          </p:cNvPr>
          <p:cNvSpPr>
            <a:spLocks noGrp="1"/>
          </p:cNvSpPr>
          <p:nvPr>
            <p:ph type="title"/>
          </p:nvPr>
        </p:nvSpPr>
        <p:spPr/>
        <p:txBody>
          <a:bodyPr/>
          <a:lstStyle/>
          <a:p>
            <a:r>
              <a:rPr lang="en-US" sz="4000" dirty="0"/>
              <a:t>UART RGB LEDG color mixing application brief</a:t>
            </a:r>
          </a:p>
        </p:txBody>
      </p:sp>
      <p:sp>
        <p:nvSpPr>
          <p:cNvPr id="4" name="Slide Number Placeholder 3">
            <a:extLst>
              <a:ext uri="{FF2B5EF4-FFF2-40B4-BE49-F238E27FC236}">
                <a16:creationId xmlns:a16="http://schemas.microsoft.com/office/drawing/2014/main" xmlns="" id="{21BD1F08-CD1D-4B44-9A3D-421E99B2E58C}"/>
              </a:ext>
            </a:extLst>
          </p:cNvPr>
          <p:cNvSpPr>
            <a:spLocks noGrp="1"/>
          </p:cNvSpPr>
          <p:nvPr>
            <p:ph type="sldNum" sz="quarter" idx="10"/>
          </p:nvPr>
        </p:nvSpPr>
        <p:spPr/>
        <p:txBody>
          <a:bodyPr/>
          <a:lstStyle/>
          <a:p>
            <a:fld id="{3B20521C-F793-4067-BB07-C7AF74E21EF3}" type="slidenum">
              <a:rPr lang="en-US" smtClean="0">
                <a:solidFill>
                  <a:srgbClr val="000000"/>
                </a:solidFill>
              </a:rPr>
              <a:pPr/>
              <a:t>11</a:t>
            </a:fld>
            <a:endParaRPr lang="en-US" dirty="0">
              <a:solidFill>
                <a:srgbClr val="000000"/>
              </a:solidFill>
            </a:endParaRPr>
          </a:p>
        </p:txBody>
      </p:sp>
      <p:pic>
        <p:nvPicPr>
          <p:cNvPr id="5" name="Picture 4">
            <a:extLst>
              <a:ext uri="{FF2B5EF4-FFF2-40B4-BE49-F238E27FC236}">
                <a16:creationId xmlns:a16="http://schemas.microsoft.com/office/drawing/2014/main" xmlns="" id="{E4687EB4-0DDE-4844-AE48-5F109A0C71B8}"/>
              </a:ext>
            </a:extLst>
          </p:cNvPr>
          <p:cNvPicPr>
            <a:picLocks noChangeAspect="1"/>
          </p:cNvPicPr>
          <p:nvPr/>
        </p:nvPicPr>
        <p:blipFill>
          <a:blip r:embed="rId2"/>
          <a:stretch>
            <a:fillRect/>
          </a:stretch>
        </p:blipFill>
        <p:spPr>
          <a:xfrm>
            <a:off x="1008778" y="1271452"/>
            <a:ext cx="5340509" cy="6892834"/>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xmlns="" id="{689CCE2C-4B18-4BB8-A081-7755FFB578C5}"/>
              </a:ext>
            </a:extLst>
          </p:cNvPr>
          <p:cNvPicPr>
            <a:picLocks noChangeAspect="1"/>
          </p:cNvPicPr>
          <p:nvPr/>
        </p:nvPicPr>
        <p:blipFill>
          <a:blip r:embed="rId3"/>
          <a:stretch>
            <a:fillRect/>
          </a:stretch>
        </p:blipFill>
        <p:spPr>
          <a:xfrm>
            <a:off x="6858000" y="1271452"/>
            <a:ext cx="5351100" cy="68928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7661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F7C7CA-830A-4CDF-9DDE-F64A0296EAC1}"/>
              </a:ext>
            </a:extLst>
          </p:cNvPr>
          <p:cNvSpPr>
            <a:spLocks noGrp="1"/>
          </p:cNvSpPr>
          <p:nvPr>
            <p:ph type="title"/>
          </p:nvPr>
        </p:nvSpPr>
        <p:spPr/>
        <p:txBody>
          <a:bodyPr/>
          <a:lstStyle/>
          <a:p>
            <a:r>
              <a:rPr lang="en-US" dirty="0"/>
              <a:t>UART RGB LEDG color mixing demo video</a:t>
            </a:r>
          </a:p>
        </p:txBody>
      </p:sp>
      <p:sp>
        <p:nvSpPr>
          <p:cNvPr id="4" name="Slide Number Placeholder 3">
            <a:extLst>
              <a:ext uri="{FF2B5EF4-FFF2-40B4-BE49-F238E27FC236}">
                <a16:creationId xmlns:a16="http://schemas.microsoft.com/office/drawing/2014/main" xmlns="" id="{21BD1F08-CD1D-4B44-9A3D-421E99B2E58C}"/>
              </a:ext>
            </a:extLst>
          </p:cNvPr>
          <p:cNvSpPr>
            <a:spLocks noGrp="1"/>
          </p:cNvSpPr>
          <p:nvPr>
            <p:ph type="sldNum" sz="quarter" idx="10"/>
          </p:nvPr>
        </p:nvSpPr>
        <p:spPr/>
        <p:txBody>
          <a:bodyPr/>
          <a:lstStyle/>
          <a:p>
            <a:fld id="{3B20521C-F793-4067-BB07-C7AF74E21EF3}" type="slidenum">
              <a:rPr lang="en-US" smtClean="0">
                <a:solidFill>
                  <a:srgbClr val="000000"/>
                </a:solidFill>
              </a:rPr>
              <a:pPr/>
              <a:t>12</a:t>
            </a:fld>
            <a:endParaRPr lang="en-US" dirty="0">
              <a:solidFill>
                <a:srgbClr val="000000"/>
              </a:solidFill>
            </a:endParaRPr>
          </a:p>
        </p:txBody>
      </p:sp>
      <p:pic>
        <p:nvPicPr>
          <p:cNvPr id="9" name="Picture 8">
            <a:extLst>
              <a:ext uri="{FF2B5EF4-FFF2-40B4-BE49-F238E27FC236}">
                <a16:creationId xmlns:a16="http://schemas.microsoft.com/office/drawing/2014/main" xmlns="" id="{BFDCB463-5A65-4C2B-838D-34968DF0B46A}"/>
              </a:ext>
            </a:extLst>
          </p:cNvPr>
          <p:cNvPicPr>
            <a:picLocks noChangeAspect="1"/>
          </p:cNvPicPr>
          <p:nvPr/>
        </p:nvPicPr>
        <p:blipFill>
          <a:blip r:embed="rId2"/>
          <a:stretch>
            <a:fillRect/>
          </a:stretch>
        </p:blipFill>
        <p:spPr>
          <a:xfrm>
            <a:off x="7059894" y="4695248"/>
            <a:ext cx="6141758" cy="3612344"/>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7B30BD07-E43F-44E5-96FA-F24463864DD0}"/>
              </a:ext>
            </a:extLst>
          </p:cNvPr>
          <p:cNvPicPr>
            <a:picLocks noChangeAspect="1"/>
          </p:cNvPicPr>
          <p:nvPr/>
        </p:nvPicPr>
        <p:blipFill>
          <a:blip r:embed="rId3"/>
          <a:stretch>
            <a:fillRect/>
          </a:stretch>
        </p:blipFill>
        <p:spPr>
          <a:xfrm>
            <a:off x="2537870" y="3651822"/>
            <a:ext cx="6380253" cy="3734395"/>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xmlns="" id="{A93E5772-7D3B-42CB-A421-8216FD991052}"/>
              </a:ext>
            </a:extLst>
          </p:cNvPr>
          <p:cNvPicPr>
            <a:picLocks noChangeAspect="1"/>
          </p:cNvPicPr>
          <p:nvPr/>
        </p:nvPicPr>
        <p:blipFill>
          <a:blip r:embed="rId4"/>
          <a:stretch>
            <a:fillRect/>
          </a:stretch>
        </p:blipFill>
        <p:spPr>
          <a:xfrm>
            <a:off x="349830" y="1139138"/>
            <a:ext cx="6197964" cy="3858840"/>
          </a:xfrm>
          <a:prstGeom prst="rect">
            <a:avLst/>
          </a:prstGeom>
        </p:spPr>
      </p:pic>
    </p:spTree>
    <p:extLst>
      <p:ext uri="{BB962C8B-B14F-4D97-AF65-F5344CB8AC3E}">
        <p14:creationId xmlns:p14="http://schemas.microsoft.com/office/powerpoint/2010/main" val="229336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3DE5BE-A25F-4F78-83AF-E0E16EFFDAB3}"/>
              </a:ext>
            </a:extLst>
          </p:cNvPr>
          <p:cNvSpPr>
            <a:spLocks noGrp="1"/>
          </p:cNvSpPr>
          <p:nvPr>
            <p:ph type="title"/>
          </p:nvPr>
        </p:nvSpPr>
        <p:spPr/>
        <p:txBody>
          <a:bodyPr/>
          <a:lstStyle/>
          <a:p>
            <a:r>
              <a:rPr lang="en-US" dirty="0"/>
              <a:t>UART RGB LEDG color mixing example code</a:t>
            </a:r>
          </a:p>
        </p:txBody>
      </p:sp>
      <p:sp>
        <p:nvSpPr>
          <p:cNvPr id="4" name="Slide Number Placeholder 3">
            <a:extLst>
              <a:ext uri="{FF2B5EF4-FFF2-40B4-BE49-F238E27FC236}">
                <a16:creationId xmlns:a16="http://schemas.microsoft.com/office/drawing/2014/main" xmlns="" id="{4A70E79F-C5F4-4758-8B31-74598CECA9F9}"/>
              </a:ext>
            </a:extLst>
          </p:cNvPr>
          <p:cNvSpPr>
            <a:spLocks noGrp="1"/>
          </p:cNvSpPr>
          <p:nvPr>
            <p:ph type="sldNum" sz="quarter" idx="10"/>
          </p:nvPr>
        </p:nvSpPr>
        <p:spPr/>
        <p:txBody>
          <a:bodyPr/>
          <a:lstStyle/>
          <a:p>
            <a:fld id="{3B20521C-F793-4067-BB07-C7AF74E21EF3}" type="slidenum">
              <a:rPr lang="en-US" smtClean="0">
                <a:solidFill>
                  <a:srgbClr val="000000"/>
                </a:solidFill>
              </a:rPr>
              <a:pPr/>
              <a:t>13</a:t>
            </a:fld>
            <a:endParaRPr lang="en-US" dirty="0">
              <a:solidFill>
                <a:srgbClr val="000000"/>
              </a:solidFill>
            </a:endParaRPr>
          </a:p>
        </p:txBody>
      </p:sp>
      <p:pic>
        <p:nvPicPr>
          <p:cNvPr id="6" name="Picture 5">
            <a:extLst>
              <a:ext uri="{FF2B5EF4-FFF2-40B4-BE49-F238E27FC236}">
                <a16:creationId xmlns:a16="http://schemas.microsoft.com/office/drawing/2014/main" xmlns="" id="{5081C2A6-3348-4DD4-9317-F4654CBDF9F0}"/>
              </a:ext>
            </a:extLst>
          </p:cNvPr>
          <p:cNvPicPr>
            <a:picLocks noChangeAspect="1"/>
          </p:cNvPicPr>
          <p:nvPr/>
        </p:nvPicPr>
        <p:blipFill>
          <a:blip r:embed="rId2"/>
          <a:stretch>
            <a:fillRect/>
          </a:stretch>
        </p:blipFill>
        <p:spPr>
          <a:xfrm>
            <a:off x="693759" y="2231028"/>
            <a:ext cx="3990975" cy="3619500"/>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xmlns="" id="{8DB24DAC-7E85-4AB8-A87E-AEF47E0AE75F}"/>
              </a:ext>
            </a:extLst>
          </p:cNvPr>
          <p:cNvPicPr>
            <a:picLocks noChangeAspect="1"/>
          </p:cNvPicPr>
          <p:nvPr/>
        </p:nvPicPr>
        <p:blipFill>
          <a:blip r:embed="rId3"/>
          <a:stretch>
            <a:fillRect/>
          </a:stretch>
        </p:blipFill>
        <p:spPr>
          <a:xfrm>
            <a:off x="5442856" y="1260266"/>
            <a:ext cx="6157285" cy="68699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61680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3DE5BE-A25F-4F78-83AF-E0E16EFFDAB3}"/>
              </a:ext>
            </a:extLst>
          </p:cNvPr>
          <p:cNvSpPr>
            <a:spLocks noGrp="1"/>
          </p:cNvSpPr>
          <p:nvPr>
            <p:ph type="title"/>
          </p:nvPr>
        </p:nvSpPr>
        <p:spPr/>
        <p:txBody>
          <a:bodyPr/>
          <a:lstStyle/>
          <a:p>
            <a:r>
              <a:rPr lang="en-US" dirty="0"/>
              <a:t>UART RGB LEDG color mixing GUI</a:t>
            </a:r>
          </a:p>
        </p:txBody>
      </p:sp>
      <p:sp>
        <p:nvSpPr>
          <p:cNvPr id="4" name="Slide Number Placeholder 3">
            <a:extLst>
              <a:ext uri="{FF2B5EF4-FFF2-40B4-BE49-F238E27FC236}">
                <a16:creationId xmlns:a16="http://schemas.microsoft.com/office/drawing/2014/main" xmlns="" id="{4A70E79F-C5F4-4758-8B31-74598CECA9F9}"/>
              </a:ext>
            </a:extLst>
          </p:cNvPr>
          <p:cNvSpPr>
            <a:spLocks noGrp="1"/>
          </p:cNvSpPr>
          <p:nvPr>
            <p:ph type="sldNum" sz="quarter" idx="10"/>
          </p:nvPr>
        </p:nvSpPr>
        <p:spPr/>
        <p:txBody>
          <a:bodyPr/>
          <a:lstStyle/>
          <a:p>
            <a:fld id="{3B20521C-F793-4067-BB07-C7AF74E21EF3}" type="slidenum">
              <a:rPr lang="en-US" smtClean="0">
                <a:solidFill>
                  <a:srgbClr val="000000"/>
                </a:solidFill>
              </a:rPr>
              <a:pPr/>
              <a:t>14</a:t>
            </a:fld>
            <a:endParaRPr lang="en-US" dirty="0">
              <a:solidFill>
                <a:srgbClr val="000000"/>
              </a:solidFill>
            </a:endParaRPr>
          </a:p>
        </p:txBody>
      </p:sp>
      <p:pic>
        <p:nvPicPr>
          <p:cNvPr id="5" name="Picture 4">
            <a:extLst>
              <a:ext uri="{FF2B5EF4-FFF2-40B4-BE49-F238E27FC236}">
                <a16:creationId xmlns:a16="http://schemas.microsoft.com/office/drawing/2014/main" xmlns="" id="{DF7E71B3-A01A-4231-80E4-4B8728FF7232}"/>
              </a:ext>
            </a:extLst>
          </p:cNvPr>
          <p:cNvPicPr>
            <a:picLocks noChangeAspect="1"/>
          </p:cNvPicPr>
          <p:nvPr/>
        </p:nvPicPr>
        <p:blipFill>
          <a:blip r:embed="rId2"/>
          <a:stretch>
            <a:fillRect/>
          </a:stretch>
        </p:blipFill>
        <p:spPr>
          <a:xfrm>
            <a:off x="855006" y="1247694"/>
            <a:ext cx="11991703" cy="68951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41805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4A29E260-A652-514B-8F8F-46A39C4A53DA}"/>
              </a:ext>
            </a:extLst>
          </p:cNvPr>
          <p:cNvSpPr>
            <a:spLocks noGrp="1"/>
          </p:cNvSpPr>
          <p:nvPr>
            <p:ph type="sldNum" sz="quarter" idx="10"/>
          </p:nvPr>
        </p:nvSpPr>
        <p:spPr/>
        <p:txBody>
          <a:bodyPr/>
          <a:lstStyle/>
          <a:p>
            <a:pPr>
              <a:defRPr/>
            </a:pPr>
            <a:fld id="{3C7E7816-A48B-4805-9A47-CE865F4F101F}" type="slidenum">
              <a:rPr lang="en-US" smtClean="0"/>
              <a:pPr>
                <a:defRPr/>
              </a:pPr>
              <a:t>15</a:t>
            </a:fld>
            <a:endParaRPr lang="en-US"/>
          </a:p>
        </p:txBody>
      </p:sp>
      <p:sp>
        <p:nvSpPr>
          <p:cNvPr id="2" name="Title 1"/>
          <p:cNvSpPr>
            <a:spLocks noGrp="1"/>
          </p:cNvSpPr>
          <p:nvPr>
            <p:ph type="ctrTitle"/>
          </p:nvPr>
        </p:nvSpPr>
        <p:spPr>
          <a:xfrm>
            <a:off x="461010" y="1018232"/>
            <a:ext cx="12687300" cy="1653779"/>
          </a:xfrm>
        </p:spPr>
        <p:txBody>
          <a:bodyPr/>
          <a:lstStyle/>
          <a:p>
            <a:pPr algn="ctr"/>
            <a:r>
              <a:rPr lang="en-US" sz="3600" dirty="0"/>
              <a:t>UART RGB LEDG color mixing resources</a:t>
            </a:r>
          </a:p>
        </p:txBody>
      </p:sp>
      <p:sp>
        <p:nvSpPr>
          <p:cNvPr id="3" name="Subtitle 2"/>
          <p:cNvSpPr>
            <a:spLocks noGrp="1"/>
          </p:cNvSpPr>
          <p:nvPr>
            <p:ph type="subTitle" idx="1"/>
          </p:nvPr>
        </p:nvSpPr>
        <p:spPr>
          <a:xfrm>
            <a:off x="195126" y="2528652"/>
            <a:ext cx="13325748" cy="3809283"/>
          </a:xfrm>
        </p:spPr>
        <p:txBody>
          <a:bodyPr/>
          <a:lstStyle/>
          <a:p>
            <a:r>
              <a:rPr lang="en-US" sz="2800" dirty="0"/>
              <a:t>MSP430FR2433: </a:t>
            </a:r>
            <a:r>
              <a:rPr lang="en-US" sz="2800" b="0" dirty="0">
                <a:hlinkClick r:id="rId3"/>
              </a:rPr>
              <a:t>https://www.ti.com/product/MSP430FR2433</a:t>
            </a:r>
            <a:endParaRPr lang="en-US" sz="2800" b="0" dirty="0"/>
          </a:p>
          <a:p>
            <a:r>
              <a:rPr lang="en-US" sz="2800" dirty="0"/>
              <a:t>MSP430FR2433 </a:t>
            </a:r>
            <a:r>
              <a:rPr lang="en-US" sz="2800" dirty="0" err="1"/>
              <a:t>LaunchPad</a:t>
            </a:r>
            <a:r>
              <a:rPr lang="en-US" sz="2800" dirty="0"/>
              <a:t>™ Development Kit: </a:t>
            </a:r>
            <a:r>
              <a:rPr lang="en-US" sz="2800" b="0" dirty="0">
                <a:hlinkClick r:id="rId4"/>
              </a:rPr>
              <a:t>https://www.ti.com/tool/MSP-EXP430FR2433</a:t>
            </a:r>
            <a:endParaRPr lang="en-US" sz="2800" b="0" dirty="0"/>
          </a:p>
          <a:p>
            <a:r>
              <a:rPr lang="en-US" sz="2800" dirty="0"/>
              <a:t>RGB LED color mixing tech note: </a:t>
            </a:r>
            <a:r>
              <a:rPr lang="en-US" sz="2800" b="0" dirty="0">
                <a:hlinkClick r:id="rId5"/>
              </a:rPr>
              <a:t>https://www.ti.com/lit/an/slaa979/slaa979.pdf</a:t>
            </a:r>
            <a:endParaRPr lang="en-US" sz="2800" b="0" dirty="0"/>
          </a:p>
          <a:p>
            <a:r>
              <a:rPr lang="en-US" sz="2800" dirty="0"/>
              <a:t>RGB LED color mixing source code: </a:t>
            </a:r>
            <a:r>
              <a:rPr lang="en-US" sz="2800" b="0" dirty="0">
                <a:hlinkClick r:id="rId6"/>
              </a:rPr>
              <a:t>https://dev.ti.com/tirex/</a:t>
            </a:r>
            <a:endParaRPr lang="en-US" sz="2800" b="0" dirty="0"/>
          </a:p>
          <a:p>
            <a:r>
              <a:rPr lang="en-US" sz="2800" dirty="0"/>
              <a:t>GUI Composer: </a:t>
            </a:r>
            <a:r>
              <a:rPr lang="en-US" sz="2800" b="0" dirty="0">
                <a:hlinkClick r:id="rId7"/>
              </a:rPr>
              <a:t>https://dev.ti.com/gallery/view/6284581/RgbColorMixing/</a:t>
            </a:r>
            <a:endParaRPr lang="en-US" sz="2800" b="0" dirty="0"/>
          </a:p>
          <a:p>
            <a:endParaRPr lang="en-US" sz="2800" dirty="0"/>
          </a:p>
          <a:p>
            <a:endParaRPr lang="en-US" sz="2800" dirty="0"/>
          </a:p>
        </p:txBody>
      </p:sp>
    </p:spTree>
    <p:extLst>
      <p:ext uri="{BB962C8B-B14F-4D97-AF65-F5344CB8AC3E}">
        <p14:creationId xmlns:p14="http://schemas.microsoft.com/office/powerpoint/2010/main" val="14717307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A87746A3-D32F-4B10-8F01-5569D7E7CA66}"/>
              </a:ext>
            </a:extLst>
          </p:cNvPr>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16</a:t>
            </a:fld>
            <a:endParaRPr lang="en-US">
              <a:solidFill>
                <a:srgbClr val="000000"/>
              </a:solidFill>
            </a:endParaRPr>
          </a:p>
        </p:txBody>
      </p:sp>
      <p:pic>
        <p:nvPicPr>
          <p:cNvPr id="3" name="Picture 2">
            <a:extLst>
              <a:ext uri="{FF2B5EF4-FFF2-40B4-BE49-F238E27FC236}">
                <a16:creationId xmlns:a16="http://schemas.microsoft.com/office/drawing/2014/main" xmlns="" id="{62F2110C-4006-4DF5-BD8B-2E95007F60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09867"/>
            <a:ext cx="13716000" cy="7715250"/>
          </a:xfrm>
          <a:prstGeom prst="rect">
            <a:avLst/>
          </a:prstGeom>
        </p:spPr>
      </p:pic>
      <p:sp>
        <p:nvSpPr>
          <p:cNvPr id="4" name="Rectangle 3"/>
          <p:cNvSpPr/>
          <p:nvPr/>
        </p:nvSpPr>
        <p:spPr>
          <a:xfrm>
            <a:off x="12873855" y="0"/>
            <a:ext cx="820866" cy="276999"/>
          </a:xfrm>
          <a:prstGeom prst="rect">
            <a:avLst/>
          </a:prstGeom>
        </p:spPr>
        <p:txBody>
          <a:bodyPr wrap="none">
            <a:spAutoFit/>
          </a:bodyPr>
          <a:lstStyle/>
          <a:p>
            <a:r>
              <a:rPr lang="en-US" sz="1200" dirty="0"/>
              <a:t>SLYP728</a:t>
            </a:r>
            <a:endParaRPr lang="en-US" sz="1200" dirty="0"/>
          </a:p>
        </p:txBody>
      </p:sp>
    </p:spTree>
    <p:extLst>
      <p:ext uri="{BB962C8B-B14F-4D97-AF65-F5344CB8AC3E}">
        <p14:creationId xmlns:p14="http://schemas.microsoft.com/office/powerpoint/2010/main" val="3351145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t>Agenda</a:t>
            </a:r>
          </a:p>
        </p:txBody>
      </p:sp>
      <p:sp>
        <p:nvSpPr>
          <p:cNvPr id="10244" name="Slide Number Placeholder 3"/>
          <p:cNvSpPr>
            <a:spLocks noGrp="1"/>
          </p:cNvSpPr>
          <p:nvPr>
            <p:ph type="sldNum" sz="quarter" idx="10"/>
          </p:nvPr>
        </p:nvSpPr>
        <p:spPr/>
        <p:txBody>
          <a:bodyPr/>
          <a:lstStyle/>
          <a:p>
            <a:fld id="{8622773B-7332-4E92-84CF-34A277FF245B}" type="slidenum">
              <a:rPr lang="en-US" smtClean="0"/>
              <a:pPr/>
              <a:t>2</a:t>
            </a:fld>
            <a:endParaRPr lang="en-US" dirty="0"/>
          </a:p>
        </p:txBody>
      </p:sp>
      <p:sp>
        <p:nvSpPr>
          <p:cNvPr id="3" name="Content Placeholder 2"/>
          <p:cNvSpPr>
            <a:spLocks noGrp="1"/>
          </p:cNvSpPr>
          <p:nvPr>
            <p:ph idx="4294967295"/>
          </p:nvPr>
        </p:nvSpPr>
        <p:spPr>
          <a:xfrm>
            <a:off x="0" y="1398588"/>
            <a:ext cx="12701588" cy="6594475"/>
          </a:xfrm>
        </p:spPr>
        <p:txBody>
          <a:bodyPr/>
          <a:lstStyle/>
          <a:p>
            <a:r>
              <a:rPr lang="en-US" dirty="0"/>
              <a:t>A system level approach to microcontroller selection</a:t>
            </a:r>
          </a:p>
          <a:p>
            <a:pPr lvl="1"/>
            <a:r>
              <a:rPr lang="en-US" dirty="0"/>
              <a:t>Adding a secondary MCU to your design</a:t>
            </a:r>
          </a:p>
          <a:p>
            <a:pPr lvl="1"/>
            <a:r>
              <a:rPr lang="en-US" dirty="0"/>
              <a:t>Example design scenario</a:t>
            </a:r>
          </a:p>
          <a:p>
            <a:r>
              <a:rPr lang="en-US" dirty="0"/>
              <a:t>MSP430 product offering</a:t>
            </a:r>
          </a:p>
          <a:p>
            <a:r>
              <a:rPr lang="en-US" dirty="0"/>
              <a:t>Live demonstration of MSP430 software examples &amp; TI Cloud Tools </a:t>
            </a:r>
          </a:p>
        </p:txBody>
      </p:sp>
      <p:pic>
        <p:nvPicPr>
          <p:cNvPr id="4" name="Picture 3">
            <a:extLst>
              <a:ext uri="{FF2B5EF4-FFF2-40B4-BE49-F238E27FC236}">
                <a16:creationId xmlns:a16="http://schemas.microsoft.com/office/drawing/2014/main" xmlns="" id="{44CDCFCF-2EC5-4F32-947F-83ADCD34E6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7929" y="4208212"/>
            <a:ext cx="8627877" cy="4049144"/>
          </a:xfrm>
          <a:prstGeom prst="rect">
            <a:avLst/>
          </a:prstGeom>
        </p:spPr>
      </p:pic>
    </p:spTree>
    <p:extLst>
      <p:ext uri="{BB962C8B-B14F-4D97-AF65-F5344CB8AC3E}">
        <p14:creationId xmlns:p14="http://schemas.microsoft.com/office/powerpoint/2010/main" val="2382220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A system level approach to microcontroller selection</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a:t>
            </a:fld>
            <a:endParaRPr lang="en-US">
              <a:solidFill>
                <a:srgbClr val="000000"/>
              </a:solidFill>
            </a:endParaRPr>
          </a:p>
        </p:txBody>
      </p:sp>
      <p:pic>
        <p:nvPicPr>
          <p:cNvPr id="1026" name="Picture 2" descr="https://e2e.ti.com/cfs-file/__key/communityserver-blogs-components-weblogfiles/00-00-00-07-62/4174.Circuit_5F00_r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6792"/>
            <a:ext cx="9896473" cy="64087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464040" y="1819656"/>
            <a:ext cx="3858768"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t>Systems are getting more complicated</a:t>
            </a:r>
            <a:br>
              <a:rPr lang="en-US" sz="2400" dirty="0"/>
            </a:br>
            <a:endParaRPr lang="en-US" sz="2400" dirty="0"/>
          </a:p>
          <a:p>
            <a:pPr marL="285750" indent="-285750">
              <a:buFont typeface="Arial" panose="020B0604020202020204" pitchFamily="34" charset="0"/>
              <a:buChar char="•"/>
            </a:pPr>
            <a:r>
              <a:rPr lang="en-US" sz="2400" dirty="0"/>
              <a:t>MCUs are becoming lower cost, easier to use</a:t>
            </a:r>
            <a:br>
              <a:rPr lang="en-US" sz="2400" dirty="0"/>
            </a:br>
            <a:endParaRPr lang="en-US" sz="2400" dirty="0"/>
          </a:p>
          <a:p>
            <a:pPr marL="285750" indent="-285750">
              <a:buFont typeface="Arial" panose="020B0604020202020204" pitchFamily="34" charset="0"/>
              <a:buChar char="•"/>
            </a:pPr>
            <a:r>
              <a:rPr lang="en-US" sz="2400" dirty="0"/>
              <a:t>Customers are starting to integrate discrete components into software</a:t>
            </a:r>
          </a:p>
        </p:txBody>
      </p:sp>
    </p:spTree>
    <p:extLst>
      <p:ext uri="{BB962C8B-B14F-4D97-AF65-F5344CB8AC3E}">
        <p14:creationId xmlns:p14="http://schemas.microsoft.com/office/powerpoint/2010/main" val="1292919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779A4408-A355-4ABE-B9E5-DD8561CD49B5}"/>
              </a:ext>
            </a:extLst>
          </p:cNvPr>
          <p:cNvSpPr>
            <a:spLocks noGrp="1"/>
          </p:cNvSpPr>
          <p:nvPr>
            <p:ph type="title"/>
          </p:nvPr>
        </p:nvSpPr>
        <p:spPr/>
        <p:txBody>
          <a:bodyPr/>
          <a:lstStyle/>
          <a:p>
            <a:endParaRPr lang="en-US"/>
          </a:p>
        </p:txBody>
      </p:sp>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4</a:t>
            </a:fld>
            <a:endParaRPr lang="en-US">
              <a:solidFill>
                <a:srgbClr val="000000"/>
              </a:solidFill>
            </a:endParaRPr>
          </a:p>
        </p:txBody>
      </p:sp>
      <p:sp>
        <p:nvSpPr>
          <p:cNvPr id="6" name="Rectangle 2"/>
          <p:cNvSpPr txBox="1">
            <a:spLocks noChangeArrowheads="1"/>
          </p:cNvSpPr>
          <p:nvPr/>
        </p:nvSpPr>
        <p:spPr>
          <a:xfrm>
            <a:off x="402430" y="558745"/>
            <a:ext cx="12687300" cy="1085851"/>
          </a:xfrm>
          <a:prstGeom prst="rect">
            <a:avLst/>
          </a:prstGeom>
        </p:spPr>
        <p:txBody>
          <a:bodyPr/>
          <a:lst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kern="0" dirty="0"/>
              <a:t>Starting a new system design</a:t>
            </a:r>
          </a:p>
          <a:p>
            <a:r>
              <a:rPr lang="en-US" sz="3200" kern="0" dirty="0">
                <a:solidFill>
                  <a:schemeClr val="tx1"/>
                </a:solidFill>
              </a:rPr>
              <a:t>A discrete component approach</a:t>
            </a:r>
          </a:p>
        </p:txBody>
      </p:sp>
      <p:sp>
        <p:nvSpPr>
          <p:cNvPr id="1033" name="TextBox 1032"/>
          <p:cNvSpPr txBox="1"/>
          <p:nvPr/>
        </p:nvSpPr>
        <p:spPr>
          <a:xfrm>
            <a:off x="7891030" y="2116591"/>
            <a:ext cx="4910569" cy="3046988"/>
          </a:xfrm>
          <a:prstGeom prst="rect">
            <a:avLst/>
          </a:prstGeom>
          <a:noFill/>
        </p:spPr>
        <p:txBody>
          <a:bodyPr wrap="square" rtlCol="0">
            <a:spAutoFit/>
          </a:bodyPr>
          <a:lstStyle/>
          <a:p>
            <a:r>
              <a:rPr lang="en-US" sz="2400" b="1" u="sng" dirty="0"/>
              <a:t>Total system bill-of-materials (BOM):</a:t>
            </a:r>
          </a:p>
          <a:p>
            <a:endParaRPr lang="en-US" sz="2400" dirty="0"/>
          </a:p>
          <a:p>
            <a:pPr marL="285750" indent="-285750">
              <a:buFontTx/>
              <a:buChar char="-"/>
            </a:pPr>
            <a:r>
              <a:rPr lang="en-US" sz="2400" dirty="0"/>
              <a:t>LED Controller</a:t>
            </a:r>
          </a:p>
          <a:p>
            <a:pPr marL="285750" indent="-285750">
              <a:buFontTx/>
              <a:buChar char="-"/>
            </a:pPr>
            <a:r>
              <a:rPr lang="en-US" sz="2400" dirty="0"/>
              <a:t>I/O Expander IC</a:t>
            </a:r>
          </a:p>
          <a:p>
            <a:pPr marL="285750" indent="-285750">
              <a:buFontTx/>
              <a:buChar char="-"/>
            </a:pPr>
            <a:r>
              <a:rPr lang="en-US" sz="2400" dirty="0"/>
              <a:t>EEPROM IC</a:t>
            </a:r>
          </a:p>
          <a:p>
            <a:pPr marL="285750" indent="-285750">
              <a:buFontTx/>
              <a:buChar char="-"/>
            </a:pPr>
            <a:r>
              <a:rPr lang="en-US" sz="2400" dirty="0"/>
              <a:t>External Watchdog Timer</a:t>
            </a:r>
          </a:p>
          <a:p>
            <a:pPr marL="285750" indent="-285750">
              <a:buFontTx/>
              <a:buChar char="-"/>
            </a:pPr>
            <a:r>
              <a:rPr lang="en-US" sz="2400" dirty="0"/>
              <a:t>Microcontroller</a:t>
            </a:r>
          </a:p>
        </p:txBody>
      </p:sp>
      <p:pic>
        <p:nvPicPr>
          <p:cNvPr id="3" name="Picture 2">
            <a:extLst>
              <a:ext uri="{FF2B5EF4-FFF2-40B4-BE49-F238E27FC236}">
                <a16:creationId xmlns:a16="http://schemas.microsoft.com/office/drawing/2014/main" xmlns="" id="{CC191270-A0C9-4DAA-89DF-975CE454F6A8}"/>
              </a:ext>
            </a:extLst>
          </p:cNvPr>
          <p:cNvPicPr>
            <a:picLocks noChangeAspect="1"/>
          </p:cNvPicPr>
          <p:nvPr/>
        </p:nvPicPr>
        <p:blipFill>
          <a:blip r:embed="rId2"/>
          <a:stretch>
            <a:fillRect/>
          </a:stretch>
        </p:blipFill>
        <p:spPr>
          <a:xfrm>
            <a:off x="332763" y="2116591"/>
            <a:ext cx="7488600" cy="5319329"/>
          </a:xfrm>
          <a:prstGeom prst="rect">
            <a:avLst/>
          </a:prstGeom>
        </p:spPr>
      </p:pic>
    </p:spTree>
    <p:extLst>
      <p:ext uri="{BB962C8B-B14F-4D97-AF65-F5344CB8AC3E}">
        <p14:creationId xmlns:p14="http://schemas.microsoft.com/office/powerpoint/2010/main" val="393978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fade">
                                      <p:cBhvr>
                                        <p:cTn id="7" dur="500"/>
                                        <p:tgtEl>
                                          <p:spTgt spid="1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915E5E95-60FD-468A-BFB5-2438E997507D}"/>
              </a:ext>
            </a:extLst>
          </p:cNvPr>
          <p:cNvSpPr>
            <a:spLocks noGrp="1"/>
          </p:cNvSpPr>
          <p:nvPr>
            <p:ph type="title"/>
          </p:nvPr>
        </p:nvSpPr>
        <p:spPr/>
        <p:txBody>
          <a:bodyPr/>
          <a:lstStyle/>
          <a:p>
            <a:endParaRPr lang="en-US"/>
          </a:p>
        </p:txBody>
      </p:sp>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5</a:t>
            </a:fld>
            <a:endParaRPr lang="en-US">
              <a:solidFill>
                <a:srgbClr val="000000"/>
              </a:solidFill>
            </a:endParaRPr>
          </a:p>
        </p:txBody>
      </p:sp>
      <p:sp>
        <p:nvSpPr>
          <p:cNvPr id="6" name="Rectangle 2"/>
          <p:cNvSpPr txBox="1">
            <a:spLocks noChangeArrowheads="1"/>
          </p:cNvSpPr>
          <p:nvPr/>
        </p:nvSpPr>
        <p:spPr>
          <a:xfrm>
            <a:off x="402430" y="558745"/>
            <a:ext cx="12687300" cy="1085851"/>
          </a:xfrm>
          <a:prstGeom prst="rect">
            <a:avLst/>
          </a:prstGeom>
        </p:spPr>
        <p:txBody>
          <a:bodyPr/>
          <a:lst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kern="0" dirty="0"/>
              <a:t>Starting a new system design</a:t>
            </a:r>
          </a:p>
          <a:p>
            <a:r>
              <a:rPr lang="en-US" sz="3200" kern="0" dirty="0">
                <a:solidFill>
                  <a:schemeClr val="tx1"/>
                </a:solidFill>
              </a:rPr>
              <a:t>An integrated approach</a:t>
            </a:r>
          </a:p>
        </p:txBody>
      </p:sp>
      <p:sp>
        <p:nvSpPr>
          <p:cNvPr id="24" name="TextBox 23"/>
          <p:cNvSpPr txBox="1"/>
          <p:nvPr/>
        </p:nvSpPr>
        <p:spPr>
          <a:xfrm>
            <a:off x="634266" y="6881785"/>
            <a:ext cx="7013924" cy="830997"/>
          </a:xfrm>
          <a:prstGeom prst="rect">
            <a:avLst/>
          </a:prstGeom>
          <a:noFill/>
        </p:spPr>
        <p:txBody>
          <a:bodyPr wrap="square" rtlCol="0">
            <a:spAutoFit/>
          </a:bodyPr>
          <a:lstStyle/>
          <a:p>
            <a:r>
              <a:rPr lang="en-US" sz="2400" dirty="0"/>
              <a:t>Integrate your discrete system level functions into software on your microcontroller!</a:t>
            </a:r>
          </a:p>
        </p:txBody>
      </p:sp>
      <p:pic>
        <p:nvPicPr>
          <p:cNvPr id="1026" name="Picture 2" descr="https://www.ti.com/content/dam/tinews/images/blogs/category/embedded-processing/wwe/block-diagram/secondary-housekeeping-microcontroller-diagram.jpg">
            <a:extLst>
              <a:ext uri="{FF2B5EF4-FFF2-40B4-BE49-F238E27FC236}">
                <a16:creationId xmlns:a16="http://schemas.microsoft.com/office/drawing/2014/main" xmlns="" id="{21001B30-3EF0-4380-B59B-731830D860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767" y="1638633"/>
            <a:ext cx="11946324" cy="5366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446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xmlns="" id="{4134AE16-14E6-4019-B1A5-0AEAFDEF5C97}"/>
              </a:ext>
            </a:extLst>
          </p:cNvPr>
          <p:cNvSpPr>
            <a:spLocks noGrp="1"/>
          </p:cNvSpPr>
          <p:nvPr>
            <p:ph type="title"/>
          </p:nvPr>
        </p:nvSpPr>
        <p:spPr/>
        <p:txBody>
          <a:bodyPr/>
          <a:lstStyle/>
          <a:p>
            <a:endParaRPr lang="en-US"/>
          </a:p>
        </p:txBody>
      </p:sp>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6</a:t>
            </a:fld>
            <a:endParaRPr lang="en-US">
              <a:solidFill>
                <a:srgbClr val="000000"/>
              </a:solidFill>
            </a:endParaRPr>
          </a:p>
        </p:txBody>
      </p:sp>
      <p:sp>
        <p:nvSpPr>
          <p:cNvPr id="3" name="Rectangle 2"/>
          <p:cNvSpPr/>
          <p:nvPr/>
        </p:nvSpPr>
        <p:spPr>
          <a:xfrm>
            <a:off x="1088572" y="2485837"/>
            <a:ext cx="3077448" cy="2805113"/>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Secondary MCU</a:t>
            </a:r>
          </a:p>
        </p:txBody>
      </p:sp>
      <p:sp>
        <p:nvSpPr>
          <p:cNvPr id="4" name="Rectangle 2"/>
          <p:cNvSpPr txBox="1">
            <a:spLocks noChangeArrowheads="1"/>
          </p:cNvSpPr>
          <p:nvPr/>
        </p:nvSpPr>
        <p:spPr>
          <a:xfrm>
            <a:off x="402430" y="558745"/>
            <a:ext cx="12687300" cy="1085851"/>
          </a:xfrm>
          <a:prstGeom prst="rect">
            <a:avLst/>
          </a:prstGeom>
        </p:spPr>
        <p:txBody>
          <a:bodyPr/>
          <a:lst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kern="0" dirty="0"/>
              <a:t>Implementing discrete component functionality in a secondary MCU</a:t>
            </a:r>
            <a:endParaRPr lang="en-US" sz="3200" kern="0" dirty="0">
              <a:solidFill>
                <a:schemeClr val="tx1"/>
              </a:solidFill>
            </a:endParaRPr>
          </a:p>
        </p:txBody>
      </p:sp>
      <p:sp>
        <p:nvSpPr>
          <p:cNvPr id="7" name="TextBox 6"/>
          <p:cNvSpPr txBox="1"/>
          <p:nvPr/>
        </p:nvSpPr>
        <p:spPr>
          <a:xfrm>
            <a:off x="5246077" y="2316336"/>
            <a:ext cx="5575435" cy="3046988"/>
          </a:xfrm>
          <a:prstGeom prst="rect">
            <a:avLst/>
          </a:prstGeom>
          <a:noFill/>
        </p:spPr>
        <p:txBody>
          <a:bodyPr wrap="square" rtlCol="0">
            <a:spAutoFit/>
          </a:bodyPr>
          <a:lstStyle/>
          <a:p>
            <a:r>
              <a:rPr lang="en-US" sz="3200" b="1" u="sng" dirty="0"/>
              <a:t>Memory Footprint</a:t>
            </a:r>
          </a:p>
          <a:p>
            <a:pPr marL="571500" indent="-571500">
              <a:buFont typeface="Arial" panose="020B0604020202020204" pitchFamily="34" charset="0"/>
              <a:buChar char="•"/>
            </a:pPr>
            <a:r>
              <a:rPr lang="en-US" sz="3200" dirty="0"/>
              <a:t>LED Controller (x3 LEDs):</a:t>
            </a:r>
          </a:p>
          <a:p>
            <a:pPr marL="571500" indent="-571500">
              <a:buFont typeface="Arial" panose="020B0604020202020204" pitchFamily="34" charset="0"/>
              <a:buChar char="•"/>
            </a:pPr>
            <a:r>
              <a:rPr lang="en-US" sz="3200" dirty="0"/>
              <a:t>I/O Expander via SPI: </a:t>
            </a:r>
          </a:p>
          <a:p>
            <a:pPr marL="571500" indent="-571500">
              <a:buFont typeface="Arial" panose="020B0604020202020204" pitchFamily="34" charset="0"/>
              <a:buChar char="•"/>
            </a:pPr>
            <a:r>
              <a:rPr lang="en-US" sz="3200" dirty="0"/>
              <a:t>EEPROM Emulation: </a:t>
            </a:r>
            <a:br>
              <a:rPr lang="en-US" sz="3200" dirty="0"/>
            </a:br>
            <a:endParaRPr lang="en-US" sz="3200" dirty="0"/>
          </a:p>
          <a:p>
            <a:pPr marL="571500" indent="-571500">
              <a:buFont typeface="Arial" panose="020B0604020202020204" pitchFamily="34" charset="0"/>
              <a:buChar char="•"/>
            </a:pPr>
            <a:r>
              <a:rPr lang="en-US" sz="3200" dirty="0"/>
              <a:t>External Watchdog Timer:</a:t>
            </a:r>
          </a:p>
        </p:txBody>
      </p:sp>
      <p:sp>
        <p:nvSpPr>
          <p:cNvPr id="9" name="Rectangle 8"/>
          <p:cNvSpPr/>
          <p:nvPr/>
        </p:nvSpPr>
        <p:spPr>
          <a:xfrm>
            <a:off x="10680795" y="2818713"/>
            <a:ext cx="1144865" cy="523220"/>
          </a:xfrm>
          <a:prstGeom prst="rect">
            <a:avLst/>
          </a:prstGeom>
        </p:spPr>
        <p:txBody>
          <a:bodyPr wrap="none">
            <a:spAutoFit/>
          </a:bodyPr>
          <a:lstStyle/>
          <a:p>
            <a:r>
              <a:rPr lang="en-US" sz="2800" b="1" dirty="0">
                <a:solidFill>
                  <a:schemeClr val="accent1"/>
                </a:solidFill>
              </a:rPr>
              <a:t>0.9kB</a:t>
            </a:r>
          </a:p>
        </p:txBody>
      </p:sp>
      <p:sp>
        <p:nvSpPr>
          <p:cNvPr id="10" name="Rectangle 9"/>
          <p:cNvSpPr/>
          <p:nvPr/>
        </p:nvSpPr>
        <p:spPr>
          <a:xfrm>
            <a:off x="10029014" y="3368685"/>
            <a:ext cx="1345240" cy="523220"/>
          </a:xfrm>
          <a:prstGeom prst="rect">
            <a:avLst/>
          </a:prstGeom>
        </p:spPr>
        <p:txBody>
          <a:bodyPr wrap="none">
            <a:spAutoFit/>
          </a:bodyPr>
          <a:lstStyle/>
          <a:p>
            <a:r>
              <a:rPr lang="en-US" sz="2800" b="1" dirty="0">
                <a:solidFill>
                  <a:schemeClr val="accent1"/>
                </a:solidFill>
              </a:rPr>
              <a:t>0.36kB</a:t>
            </a:r>
          </a:p>
        </p:txBody>
      </p:sp>
      <p:sp>
        <p:nvSpPr>
          <p:cNvPr id="11" name="Rectangle 10"/>
          <p:cNvSpPr/>
          <p:nvPr/>
        </p:nvSpPr>
        <p:spPr>
          <a:xfrm>
            <a:off x="9922574" y="3839830"/>
            <a:ext cx="3717226" cy="954107"/>
          </a:xfrm>
          <a:prstGeom prst="rect">
            <a:avLst/>
          </a:prstGeom>
        </p:spPr>
        <p:txBody>
          <a:bodyPr wrap="square">
            <a:spAutoFit/>
          </a:bodyPr>
          <a:lstStyle/>
          <a:p>
            <a:r>
              <a:rPr lang="en-US" sz="2800" b="1" dirty="0">
                <a:solidFill>
                  <a:schemeClr val="accent1"/>
                </a:solidFill>
              </a:rPr>
              <a:t>0.33kB + 4kB of EEPROM</a:t>
            </a:r>
          </a:p>
        </p:txBody>
      </p:sp>
      <p:sp>
        <p:nvSpPr>
          <p:cNvPr id="12" name="Rectangle 11"/>
          <p:cNvSpPr/>
          <p:nvPr/>
        </p:nvSpPr>
        <p:spPr>
          <a:xfrm>
            <a:off x="10701634" y="4769941"/>
            <a:ext cx="1345240" cy="523220"/>
          </a:xfrm>
          <a:prstGeom prst="rect">
            <a:avLst/>
          </a:prstGeom>
        </p:spPr>
        <p:txBody>
          <a:bodyPr wrap="none">
            <a:spAutoFit/>
          </a:bodyPr>
          <a:lstStyle/>
          <a:p>
            <a:r>
              <a:rPr lang="en-US" sz="2800" b="1" dirty="0">
                <a:solidFill>
                  <a:schemeClr val="accent1"/>
                </a:solidFill>
              </a:rPr>
              <a:t>0.37kB</a:t>
            </a:r>
          </a:p>
        </p:txBody>
      </p:sp>
      <p:sp>
        <p:nvSpPr>
          <p:cNvPr id="13" name="TextBox 12"/>
          <p:cNvSpPr txBox="1"/>
          <p:nvPr/>
        </p:nvSpPr>
        <p:spPr>
          <a:xfrm>
            <a:off x="5773616" y="5551640"/>
            <a:ext cx="6535615" cy="1569660"/>
          </a:xfrm>
          <a:prstGeom prst="rect">
            <a:avLst/>
          </a:prstGeom>
          <a:noFill/>
        </p:spPr>
        <p:txBody>
          <a:bodyPr wrap="square" rtlCol="0">
            <a:spAutoFit/>
          </a:bodyPr>
          <a:lstStyle/>
          <a:p>
            <a:r>
              <a:rPr lang="en-US" sz="2800" b="1" dirty="0">
                <a:solidFill>
                  <a:schemeClr val="accent1"/>
                </a:solidFill>
              </a:rPr>
              <a:t>Total Memory Footprint: ~5.96kB</a:t>
            </a:r>
          </a:p>
          <a:p>
            <a:endParaRPr lang="en-US" sz="2800" b="1" dirty="0">
              <a:solidFill>
                <a:schemeClr val="accent1"/>
              </a:solidFill>
            </a:endParaRPr>
          </a:p>
          <a:p>
            <a:endParaRPr lang="en-US" sz="2000" b="1" dirty="0">
              <a:solidFill>
                <a:schemeClr val="accent1"/>
              </a:solidFill>
            </a:endParaRPr>
          </a:p>
          <a:p>
            <a:endParaRPr lang="en-US" sz="2000" b="1" dirty="0">
              <a:solidFill>
                <a:schemeClr val="accent1"/>
              </a:solidFill>
            </a:endParaRPr>
          </a:p>
        </p:txBody>
      </p:sp>
    </p:spTree>
    <p:extLst>
      <p:ext uri="{BB962C8B-B14F-4D97-AF65-F5344CB8AC3E}">
        <p14:creationId xmlns:p14="http://schemas.microsoft.com/office/powerpoint/2010/main" val="92040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xmlns="" id="{328D333F-7E98-4953-A3D0-2269BDF30051}"/>
              </a:ext>
            </a:extLst>
          </p:cNvPr>
          <p:cNvSpPr>
            <a:spLocks noGrp="1"/>
          </p:cNvSpPr>
          <p:nvPr>
            <p:ph type="title"/>
          </p:nvPr>
        </p:nvSpPr>
        <p:spPr/>
        <p:txBody>
          <a:bodyPr/>
          <a:lstStyle/>
          <a:p>
            <a:endParaRPr lang="en-US"/>
          </a:p>
        </p:txBody>
      </p:sp>
      <p:sp>
        <p:nvSpPr>
          <p:cNvPr id="2" name="Slide Number Placeholder 1"/>
          <p:cNvSpPr>
            <a:spLocks noGrp="1"/>
          </p:cNvSpPr>
          <p:nvPr>
            <p:ph type="sldNum" sz="quarter" idx="10"/>
          </p:nvPr>
        </p:nvSpPr>
        <p:spPr/>
        <p:txBody>
          <a:bodyPr/>
          <a:lstStyle/>
          <a:p>
            <a:fld id="{ED430B41-3034-4777-B6DE-71856D985697}" type="slidenum">
              <a:rPr lang="en-US" smtClean="0"/>
              <a:pPr/>
              <a:t>7</a:t>
            </a:fld>
            <a:endParaRPr lang="en-US"/>
          </a:p>
        </p:txBody>
      </p:sp>
      <p:sp>
        <p:nvSpPr>
          <p:cNvPr id="4" name="Rectangle 2"/>
          <p:cNvSpPr txBox="1">
            <a:spLocks noChangeArrowheads="1"/>
          </p:cNvSpPr>
          <p:nvPr/>
        </p:nvSpPr>
        <p:spPr>
          <a:xfrm>
            <a:off x="402430" y="558745"/>
            <a:ext cx="12687300" cy="1085851"/>
          </a:xfrm>
          <a:prstGeom prst="rect">
            <a:avLst/>
          </a:prstGeom>
        </p:spPr>
        <p:txBody>
          <a:bodyPr/>
          <a:lstStyle>
            <a:lvl1pPr algn="l" rtl="0" eaLnBrk="0" fontAlgn="base" hangingPunct="0">
              <a:lnSpc>
                <a:spcPct val="85000"/>
              </a:lnSpc>
              <a:spcBef>
                <a:spcPct val="0"/>
              </a:spcBef>
              <a:spcAft>
                <a:spcPct val="0"/>
              </a:spcAft>
              <a:defRPr sz="45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kern="0" dirty="0"/>
              <a:t>Implementing discrete component functionality in a secondary MCU</a:t>
            </a:r>
            <a:endParaRPr lang="en-US" sz="3200" kern="0" dirty="0">
              <a:solidFill>
                <a:schemeClr val="tx1"/>
              </a:solidFill>
            </a:endParaRPr>
          </a:p>
        </p:txBody>
      </p:sp>
      <p:sp>
        <p:nvSpPr>
          <p:cNvPr id="7" name="TextBox 6"/>
          <p:cNvSpPr txBox="1"/>
          <p:nvPr/>
        </p:nvSpPr>
        <p:spPr>
          <a:xfrm>
            <a:off x="4922226" y="2368410"/>
            <a:ext cx="6552223" cy="2554545"/>
          </a:xfrm>
          <a:prstGeom prst="rect">
            <a:avLst/>
          </a:prstGeom>
          <a:noFill/>
        </p:spPr>
        <p:txBody>
          <a:bodyPr wrap="square" rtlCol="0">
            <a:spAutoFit/>
          </a:bodyPr>
          <a:lstStyle/>
          <a:p>
            <a:r>
              <a:rPr lang="en-US" sz="3200" b="1" u="sng" dirty="0"/>
              <a:t>Cost Breakdown (web pricing)</a:t>
            </a:r>
          </a:p>
          <a:p>
            <a:pPr marL="571500" indent="-571500">
              <a:buFont typeface="Arial" panose="020B0604020202020204" pitchFamily="34" charset="0"/>
              <a:buChar char="•"/>
            </a:pPr>
            <a:r>
              <a:rPr lang="en-US" sz="3200" dirty="0"/>
              <a:t>LED Controller IC (3 channels):</a:t>
            </a:r>
          </a:p>
          <a:p>
            <a:pPr marL="571500" indent="-571500">
              <a:buFont typeface="Arial" panose="020B0604020202020204" pitchFamily="34" charset="0"/>
              <a:buChar char="•"/>
            </a:pPr>
            <a:r>
              <a:rPr lang="en-US" sz="3200" dirty="0"/>
              <a:t>5 channel I/O Expander IC: </a:t>
            </a:r>
          </a:p>
          <a:p>
            <a:pPr marL="571500" indent="-571500">
              <a:buFont typeface="Arial" panose="020B0604020202020204" pitchFamily="34" charset="0"/>
              <a:buChar char="•"/>
            </a:pPr>
            <a:r>
              <a:rPr lang="en-US" sz="3200" dirty="0"/>
              <a:t>Serial EEPROM (4kB) : </a:t>
            </a:r>
          </a:p>
          <a:p>
            <a:pPr marL="571500" indent="-571500">
              <a:buFont typeface="Arial" panose="020B0604020202020204" pitchFamily="34" charset="0"/>
              <a:buChar char="•"/>
            </a:pPr>
            <a:r>
              <a:rPr lang="en-US" sz="3200" dirty="0"/>
              <a:t>External Watchdog Timer:</a:t>
            </a:r>
          </a:p>
        </p:txBody>
      </p:sp>
      <p:sp>
        <p:nvSpPr>
          <p:cNvPr id="9" name="Rectangle 8"/>
          <p:cNvSpPr/>
          <p:nvPr/>
        </p:nvSpPr>
        <p:spPr>
          <a:xfrm>
            <a:off x="11291211" y="2920889"/>
            <a:ext cx="1394934" cy="523220"/>
          </a:xfrm>
          <a:prstGeom prst="rect">
            <a:avLst/>
          </a:prstGeom>
        </p:spPr>
        <p:txBody>
          <a:bodyPr wrap="none">
            <a:spAutoFit/>
          </a:bodyPr>
          <a:lstStyle/>
          <a:p>
            <a:r>
              <a:rPr lang="en-US" sz="2800" b="1" dirty="0">
                <a:solidFill>
                  <a:schemeClr val="accent1"/>
                </a:solidFill>
              </a:rPr>
              <a:t>~ $0.20</a:t>
            </a:r>
          </a:p>
        </p:txBody>
      </p:sp>
      <p:sp>
        <p:nvSpPr>
          <p:cNvPr id="10" name="Rectangle 9"/>
          <p:cNvSpPr/>
          <p:nvPr/>
        </p:nvSpPr>
        <p:spPr>
          <a:xfrm>
            <a:off x="10565098" y="3388093"/>
            <a:ext cx="1295547" cy="523220"/>
          </a:xfrm>
          <a:prstGeom prst="rect">
            <a:avLst/>
          </a:prstGeom>
        </p:spPr>
        <p:txBody>
          <a:bodyPr wrap="none">
            <a:spAutoFit/>
          </a:bodyPr>
          <a:lstStyle/>
          <a:p>
            <a:r>
              <a:rPr lang="en-US" sz="2800" b="1" dirty="0">
                <a:solidFill>
                  <a:schemeClr val="accent1"/>
                </a:solidFill>
              </a:rPr>
              <a:t>~$0.25</a:t>
            </a:r>
          </a:p>
        </p:txBody>
      </p:sp>
      <p:sp>
        <p:nvSpPr>
          <p:cNvPr id="11" name="Rectangle 10"/>
          <p:cNvSpPr/>
          <p:nvPr/>
        </p:nvSpPr>
        <p:spPr>
          <a:xfrm>
            <a:off x="9995664" y="3891904"/>
            <a:ext cx="1295547" cy="523220"/>
          </a:xfrm>
          <a:prstGeom prst="rect">
            <a:avLst/>
          </a:prstGeom>
        </p:spPr>
        <p:txBody>
          <a:bodyPr wrap="none">
            <a:spAutoFit/>
          </a:bodyPr>
          <a:lstStyle/>
          <a:p>
            <a:r>
              <a:rPr lang="en-US" sz="2800" b="1" dirty="0">
                <a:solidFill>
                  <a:schemeClr val="accent1"/>
                </a:solidFill>
              </a:rPr>
              <a:t>~$0.20</a:t>
            </a:r>
          </a:p>
        </p:txBody>
      </p:sp>
      <p:sp>
        <p:nvSpPr>
          <p:cNvPr id="12" name="Rectangle 11"/>
          <p:cNvSpPr/>
          <p:nvPr/>
        </p:nvSpPr>
        <p:spPr>
          <a:xfrm>
            <a:off x="10338711" y="4342911"/>
            <a:ext cx="1295547" cy="523220"/>
          </a:xfrm>
          <a:prstGeom prst="rect">
            <a:avLst/>
          </a:prstGeom>
        </p:spPr>
        <p:txBody>
          <a:bodyPr wrap="none">
            <a:spAutoFit/>
          </a:bodyPr>
          <a:lstStyle/>
          <a:p>
            <a:r>
              <a:rPr lang="en-US" sz="2800" b="1" dirty="0">
                <a:solidFill>
                  <a:schemeClr val="accent1"/>
                </a:solidFill>
              </a:rPr>
              <a:t>~$0.31</a:t>
            </a:r>
          </a:p>
        </p:txBody>
      </p:sp>
      <p:sp>
        <p:nvSpPr>
          <p:cNvPr id="13" name="TextBox 12"/>
          <p:cNvSpPr txBox="1"/>
          <p:nvPr/>
        </p:nvSpPr>
        <p:spPr>
          <a:xfrm>
            <a:off x="5453063" y="5356499"/>
            <a:ext cx="7151687" cy="954107"/>
          </a:xfrm>
          <a:prstGeom prst="rect">
            <a:avLst/>
          </a:prstGeom>
          <a:noFill/>
        </p:spPr>
        <p:txBody>
          <a:bodyPr wrap="square" rtlCol="0">
            <a:spAutoFit/>
          </a:bodyPr>
          <a:lstStyle/>
          <a:p>
            <a:r>
              <a:rPr lang="en-US" sz="2800" b="1" dirty="0">
                <a:solidFill>
                  <a:schemeClr val="accent1"/>
                </a:solidFill>
              </a:rPr>
              <a:t>Total Cost for all 4 chips: ~ $0.96</a:t>
            </a:r>
          </a:p>
          <a:p>
            <a:endParaRPr lang="en-US" sz="2800" b="1" dirty="0">
              <a:solidFill>
                <a:schemeClr val="accent1"/>
              </a:solidFill>
            </a:endParaRPr>
          </a:p>
        </p:txBody>
      </p:sp>
      <p:sp>
        <p:nvSpPr>
          <p:cNvPr id="14" name="TextBox 13"/>
          <p:cNvSpPr txBox="1"/>
          <p:nvPr/>
        </p:nvSpPr>
        <p:spPr>
          <a:xfrm>
            <a:off x="927282" y="5818164"/>
            <a:ext cx="4318795" cy="1569660"/>
          </a:xfrm>
          <a:prstGeom prst="rect">
            <a:avLst/>
          </a:prstGeom>
          <a:noFill/>
        </p:spPr>
        <p:txBody>
          <a:bodyPr wrap="square" rtlCol="0">
            <a:spAutoFit/>
          </a:bodyPr>
          <a:lstStyle/>
          <a:p>
            <a:pPr marL="342900" indent="-342900">
              <a:buFont typeface="Wingdings" panose="05000000000000000000" pitchFamily="2" charset="2"/>
              <a:buChar char="ü"/>
            </a:pPr>
            <a:r>
              <a:rPr lang="en-US" sz="3200" dirty="0"/>
              <a:t>Save BOM costs</a:t>
            </a:r>
          </a:p>
          <a:p>
            <a:pPr marL="342900" indent="-342900">
              <a:buFont typeface="Wingdings" panose="05000000000000000000" pitchFamily="2" charset="2"/>
              <a:buChar char="ü"/>
            </a:pPr>
            <a:r>
              <a:rPr lang="en-US" sz="3200" dirty="0"/>
              <a:t>Save board space</a:t>
            </a:r>
          </a:p>
          <a:p>
            <a:pPr marL="342900" indent="-342900">
              <a:buFont typeface="Wingdings" panose="05000000000000000000" pitchFamily="2" charset="2"/>
              <a:buChar char="ü"/>
            </a:pPr>
            <a:r>
              <a:rPr lang="en-US" sz="3200" dirty="0"/>
              <a:t>Simplify design</a:t>
            </a:r>
          </a:p>
        </p:txBody>
      </p:sp>
      <p:sp>
        <p:nvSpPr>
          <p:cNvPr id="5" name="Rectangle 4"/>
          <p:cNvSpPr/>
          <p:nvPr/>
        </p:nvSpPr>
        <p:spPr>
          <a:xfrm>
            <a:off x="5534744" y="6231624"/>
            <a:ext cx="6760184" cy="523220"/>
          </a:xfrm>
          <a:prstGeom prst="rect">
            <a:avLst/>
          </a:prstGeom>
        </p:spPr>
        <p:txBody>
          <a:bodyPr wrap="none">
            <a:spAutoFit/>
          </a:bodyPr>
          <a:lstStyle/>
          <a:p>
            <a:r>
              <a:rPr lang="en-US" sz="2800" b="1" dirty="0"/>
              <a:t>Cost for an 8kB MSP430 device: $0.32 </a:t>
            </a:r>
          </a:p>
        </p:txBody>
      </p:sp>
      <p:sp>
        <p:nvSpPr>
          <p:cNvPr id="15" name="Rectangle 14">
            <a:extLst>
              <a:ext uri="{FF2B5EF4-FFF2-40B4-BE49-F238E27FC236}">
                <a16:creationId xmlns:a16="http://schemas.microsoft.com/office/drawing/2014/main" xmlns="" id="{49C5FC15-939B-4E5E-A91A-2F646292C58E}"/>
              </a:ext>
            </a:extLst>
          </p:cNvPr>
          <p:cNvSpPr/>
          <p:nvPr/>
        </p:nvSpPr>
        <p:spPr>
          <a:xfrm>
            <a:off x="1088572" y="2485837"/>
            <a:ext cx="3077448" cy="2805113"/>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Secondary MCU</a:t>
            </a:r>
          </a:p>
        </p:txBody>
      </p:sp>
    </p:spTree>
    <p:extLst>
      <p:ext uri="{BB962C8B-B14F-4D97-AF65-F5344CB8AC3E}">
        <p14:creationId xmlns:p14="http://schemas.microsoft.com/office/powerpoint/2010/main" val="156734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lvl="1"/>
            <a:r>
              <a:rPr lang="en-US" dirty="0"/>
              <a:t>MSP430 MCUs for housekeeping functions</a:t>
            </a:r>
          </a:p>
        </p:txBody>
      </p:sp>
      <p:sp>
        <p:nvSpPr>
          <p:cNvPr id="6148" name="Rectangle 24"/>
          <p:cNvSpPr>
            <a:spLocks noGrp="1" noChangeArrowheads="1"/>
          </p:cNvSpPr>
          <p:nvPr>
            <p:ph type="sldNum" sz="quarter" idx="10"/>
          </p:nvPr>
        </p:nvSpPr>
        <p:spPr/>
        <p:txBody>
          <a:bodyPr/>
          <a:lstStyle/>
          <a:p>
            <a:fld id="{07B5736C-021E-4EDA-A2F9-FF199D20DBAA}" type="slidenum">
              <a:rPr lang="en-US" smtClean="0"/>
              <a:pPr/>
              <a:t>8</a:t>
            </a:fld>
            <a:endParaRPr lang="en-US"/>
          </a:p>
        </p:txBody>
      </p:sp>
      <p:sp>
        <p:nvSpPr>
          <p:cNvPr id="3" name="TextBox 2">
            <a:extLst>
              <a:ext uri="{FF2B5EF4-FFF2-40B4-BE49-F238E27FC236}">
                <a16:creationId xmlns:a16="http://schemas.microsoft.com/office/drawing/2014/main" xmlns="" id="{87AF4310-CE8D-4491-AE00-46BB4A4D3C04}"/>
              </a:ext>
            </a:extLst>
          </p:cNvPr>
          <p:cNvSpPr txBox="1"/>
          <p:nvPr/>
        </p:nvSpPr>
        <p:spPr>
          <a:xfrm>
            <a:off x="557213" y="2201387"/>
            <a:ext cx="10740839" cy="600164"/>
          </a:xfrm>
          <a:prstGeom prst="rect">
            <a:avLst/>
          </a:prstGeom>
          <a:noFill/>
        </p:spPr>
        <p:txBody>
          <a:bodyPr wrap="square" rtlCol="0">
            <a:spAutoFit/>
          </a:bodyPr>
          <a:lstStyle/>
          <a:p>
            <a:r>
              <a:rPr lang="en-US" sz="1650" dirty="0"/>
              <a:t>Low-cost MCU offering to help customers combine multiple functions/interface to other parts around the board.</a:t>
            </a:r>
          </a:p>
          <a:p>
            <a:r>
              <a:rPr lang="en-US" sz="1650" dirty="0"/>
              <a:t>Flexible offering based on memory needs. </a:t>
            </a:r>
          </a:p>
        </p:txBody>
      </p:sp>
      <p:graphicFrame>
        <p:nvGraphicFramePr>
          <p:cNvPr id="17" name="Content Placeholder 4">
            <a:extLst>
              <a:ext uri="{FF2B5EF4-FFF2-40B4-BE49-F238E27FC236}">
                <a16:creationId xmlns:a16="http://schemas.microsoft.com/office/drawing/2014/main" xmlns="" id="{92CAFE9C-44C3-43C9-A2CB-A34268D6F680}"/>
              </a:ext>
            </a:extLst>
          </p:cNvPr>
          <p:cNvGraphicFramePr>
            <a:graphicFrameLocks/>
          </p:cNvGraphicFramePr>
          <p:nvPr>
            <p:extLst/>
          </p:nvPr>
        </p:nvGraphicFramePr>
        <p:xfrm>
          <a:off x="658067" y="2972359"/>
          <a:ext cx="9010438" cy="3199286"/>
        </p:xfrm>
        <a:graphic>
          <a:graphicData uri="http://schemas.openxmlformats.org/drawingml/2006/table">
            <a:tbl>
              <a:tblPr>
                <a:tableStyleId>{616DA210-FB5B-4158-B5E0-FEB733F419BA}</a:tableStyleId>
              </a:tblPr>
              <a:tblGrid>
                <a:gridCol w="1659467">
                  <a:extLst>
                    <a:ext uri="{9D8B030D-6E8A-4147-A177-3AD203B41FA5}">
                      <a16:colId xmlns:a16="http://schemas.microsoft.com/office/drawing/2014/main" xmlns="" val="20000"/>
                    </a:ext>
                  </a:extLst>
                </a:gridCol>
                <a:gridCol w="2405327">
                  <a:extLst>
                    <a:ext uri="{9D8B030D-6E8A-4147-A177-3AD203B41FA5}">
                      <a16:colId xmlns:a16="http://schemas.microsoft.com/office/drawing/2014/main" xmlns="" val="20001"/>
                    </a:ext>
                  </a:extLst>
                </a:gridCol>
                <a:gridCol w="3045993">
                  <a:extLst>
                    <a:ext uri="{9D8B030D-6E8A-4147-A177-3AD203B41FA5}">
                      <a16:colId xmlns:a16="http://schemas.microsoft.com/office/drawing/2014/main" xmlns="" val="20002"/>
                    </a:ext>
                  </a:extLst>
                </a:gridCol>
                <a:gridCol w="1899651">
                  <a:extLst>
                    <a:ext uri="{9D8B030D-6E8A-4147-A177-3AD203B41FA5}">
                      <a16:colId xmlns:a16="http://schemas.microsoft.com/office/drawing/2014/main" xmlns="" val="20003"/>
                    </a:ext>
                  </a:extLst>
                </a:gridCol>
              </a:tblGrid>
              <a:tr h="847272">
                <a:tc>
                  <a:txBody>
                    <a:bodyPr/>
                    <a:lstStyle/>
                    <a:p>
                      <a:pPr algn="ctr" fontAlgn="ctr"/>
                      <a:r>
                        <a:rPr lang="en-US" sz="2100" b="1" u="none" strike="noStrike" dirty="0">
                          <a:effectLst/>
                          <a:latin typeface="+mj-lt"/>
                        </a:rPr>
                        <a:t>Memory</a:t>
                      </a:r>
                      <a:endParaRPr lang="en-US" sz="2100" b="1" i="0" u="none" strike="noStrike" dirty="0">
                        <a:solidFill>
                          <a:srgbClr val="000000"/>
                        </a:solidFill>
                        <a:effectLst/>
                        <a:latin typeface="+mj-lt"/>
                      </a:endParaRPr>
                    </a:p>
                  </a:txBody>
                  <a:tcPr marL="14288" marR="14288" marT="14288" marB="0" anchor="ctr">
                    <a:solidFill>
                      <a:schemeClr val="bg1">
                        <a:lumMod val="85000"/>
                      </a:schemeClr>
                    </a:solidFill>
                  </a:tcPr>
                </a:tc>
                <a:tc>
                  <a:txBody>
                    <a:bodyPr/>
                    <a:lstStyle/>
                    <a:p>
                      <a:pPr algn="ctr" fontAlgn="ctr"/>
                      <a:r>
                        <a:rPr lang="en-US" sz="2100" b="1" u="none" strike="noStrike" dirty="0">
                          <a:effectLst/>
                          <a:latin typeface="+mj-lt"/>
                        </a:rPr>
                        <a:t>Primary</a:t>
                      </a:r>
                      <a:r>
                        <a:rPr lang="en-US" sz="2100" b="1" u="none" strike="noStrike" baseline="0" dirty="0">
                          <a:effectLst/>
                          <a:latin typeface="+mj-lt"/>
                        </a:rPr>
                        <a:t> </a:t>
                      </a:r>
                      <a:r>
                        <a:rPr lang="en-US" sz="2100" b="1" u="none" strike="noStrike" dirty="0">
                          <a:effectLst/>
                          <a:latin typeface="+mj-lt"/>
                        </a:rPr>
                        <a:t>Feature</a:t>
                      </a:r>
                      <a:endParaRPr lang="en-US" sz="2100" b="1" i="0" u="none" strike="noStrike" dirty="0">
                        <a:solidFill>
                          <a:srgbClr val="000000"/>
                        </a:solidFill>
                        <a:effectLst/>
                        <a:latin typeface="+mj-lt"/>
                      </a:endParaRPr>
                    </a:p>
                  </a:txBody>
                  <a:tcPr marL="14288" marR="14288" marT="14288" marB="0" anchor="ctr">
                    <a:solidFill>
                      <a:schemeClr val="bg1">
                        <a:lumMod val="85000"/>
                      </a:schemeClr>
                    </a:solidFill>
                  </a:tcPr>
                </a:tc>
                <a:tc>
                  <a:txBody>
                    <a:bodyPr/>
                    <a:lstStyle/>
                    <a:p>
                      <a:pPr algn="ctr" fontAlgn="ctr"/>
                      <a:r>
                        <a:rPr lang="en-US" sz="2100" b="1" u="none" strike="noStrike" dirty="0">
                          <a:effectLst/>
                          <a:latin typeface="+mj-lt"/>
                        </a:rPr>
                        <a:t>Part Number</a:t>
                      </a:r>
                      <a:endParaRPr lang="en-US" sz="2100" b="1" i="0" u="none" strike="noStrike" dirty="0">
                        <a:solidFill>
                          <a:srgbClr val="000000"/>
                        </a:solidFill>
                        <a:effectLst/>
                        <a:latin typeface="+mj-lt"/>
                      </a:endParaRPr>
                    </a:p>
                  </a:txBody>
                  <a:tcPr marL="14288" marR="14288" marT="14288" marB="0" anchor="ctr">
                    <a:solidFill>
                      <a:schemeClr val="bg1">
                        <a:lumMod val="85000"/>
                      </a:schemeClr>
                    </a:solidFill>
                  </a:tcPr>
                </a:tc>
                <a:tc>
                  <a:txBody>
                    <a:bodyPr/>
                    <a:lstStyle/>
                    <a:p>
                      <a:pPr algn="ctr" fontAlgn="ctr"/>
                      <a:r>
                        <a:rPr lang="en-US" sz="2100" b="1" i="0" u="none" strike="noStrike" dirty="0">
                          <a:solidFill>
                            <a:srgbClr val="000000"/>
                          </a:solidFill>
                          <a:effectLst/>
                          <a:latin typeface="+mj-lt"/>
                        </a:rPr>
                        <a:t>1ku Price</a:t>
                      </a:r>
                    </a:p>
                  </a:txBody>
                  <a:tcPr marL="14288" marR="14288" marT="14288" marB="0" anchor="ctr">
                    <a:solidFill>
                      <a:schemeClr val="bg1">
                        <a:lumMod val="85000"/>
                      </a:schemeClr>
                    </a:solidFill>
                  </a:tcPr>
                </a:tc>
                <a:extLst>
                  <a:ext uri="{0D108BD9-81ED-4DB2-BD59-A6C34878D82A}">
                    <a16:rowId xmlns:a16="http://schemas.microsoft.com/office/drawing/2014/main" xmlns="" val="10000"/>
                  </a:ext>
                </a:extLst>
              </a:tr>
              <a:tr h="336002">
                <a:tc>
                  <a:txBody>
                    <a:bodyPr/>
                    <a:lstStyle/>
                    <a:p>
                      <a:pPr algn="ctr" rtl="0" fontAlgn="b"/>
                      <a:r>
                        <a:rPr lang="en-US" sz="2100" b="0" i="0" u="none" strike="noStrike">
                          <a:solidFill>
                            <a:srgbClr val="000000"/>
                          </a:solidFill>
                          <a:effectLst/>
                          <a:latin typeface="+mj-lt"/>
                        </a:rPr>
                        <a:t>2KB</a:t>
                      </a:r>
                    </a:p>
                  </a:txBody>
                  <a:tcPr marL="10716" marR="10716" marT="10716" marB="0" anchor="b"/>
                </a:tc>
                <a:tc>
                  <a:txBody>
                    <a:bodyPr/>
                    <a:lstStyle/>
                    <a:p>
                      <a:pPr algn="ctr" rtl="0" fontAlgn="b"/>
                      <a:r>
                        <a:rPr lang="en-US" sz="2100" b="0" i="0" u="none" strike="noStrike" dirty="0">
                          <a:solidFill>
                            <a:srgbClr val="000000"/>
                          </a:solidFill>
                          <a:effectLst/>
                          <a:latin typeface="+mj-lt"/>
                        </a:rPr>
                        <a:t> </a:t>
                      </a:r>
                    </a:p>
                  </a:txBody>
                  <a:tcPr marL="10716" marR="10716" marT="10716" marB="0" anchor="b"/>
                </a:tc>
                <a:tc>
                  <a:txBody>
                    <a:bodyPr/>
                    <a:lstStyle/>
                    <a:p>
                      <a:pPr algn="ctr" rtl="0" fontAlgn="b"/>
                      <a:r>
                        <a:rPr lang="en-US" sz="2100" b="0" i="0" u="none" strike="noStrike" dirty="0">
                          <a:solidFill>
                            <a:srgbClr val="000000"/>
                          </a:solidFill>
                          <a:effectLst/>
                          <a:latin typeface="+mj-lt"/>
                        </a:rPr>
                        <a:t>MSP430FR2110</a:t>
                      </a:r>
                    </a:p>
                  </a:txBody>
                  <a:tcPr marL="10716" marR="10716" marT="10716" marB="0" anchor="b"/>
                </a:tc>
                <a:tc>
                  <a:txBody>
                    <a:bodyPr/>
                    <a:lstStyle/>
                    <a:p>
                      <a:pPr algn="ctr" rtl="0" fontAlgn="b"/>
                      <a:r>
                        <a:rPr lang="en-US" sz="2100" b="0" i="0" u="none" strike="noStrike" dirty="0">
                          <a:solidFill>
                            <a:srgbClr val="000000"/>
                          </a:solidFill>
                          <a:effectLst/>
                          <a:latin typeface="+mj-lt"/>
                        </a:rPr>
                        <a:t>$0.24 </a:t>
                      </a:r>
                    </a:p>
                  </a:txBody>
                  <a:tcPr marL="10716" marR="10716" marT="10716" marB="0" anchor="b"/>
                </a:tc>
                <a:extLst>
                  <a:ext uri="{0D108BD9-81ED-4DB2-BD59-A6C34878D82A}">
                    <a16:rowId xmlns:a16="http://schemas.microsoft.com/office/drawing/2014/main" xmlns="" val="10001"/>
                  </a:ext>
                </a:extLst>
              </a:tr>
              <a:tr h="336002">
                <a:tc>
                  <a:txBody>
                    <a:bodyPr/>
                    <a:lstStyle/>
                    <a:p>
                      <a:pPr algn="ctr" rtl="0" fontAlgn="b"/>
                      <a:r>
                        <a:rPr lang="en-US" sz="2100" b="0" i="0" u="none" strike="noStrike">
                          <a:solidFill>
                            <a:srgbClr val="000000"/>
                          </a:solidFill>
                          <a:effectLst/>
                          <a:latin typeface="+mj-lt"/>
                        </a:rPr>
                        <a:t>4KB</a:t>
                      </a:r>
                    </a:p>
                  </a:txBody>
                  <a:tcPr marL="10716" marR="10716" marT="10716" marB="0" anchor="b"/>
                </a:tc>
                <a:tc>
                  <a:txBody>
                    <a:bodyPr/>
                    <a:lstStyle/>
                    <a:p>
                      <a:pPr algn="ctr" fontAlgn="b"/>
                      <a:r>
                        <a:rPr lang="en-US" sz="2100" b="0" i="0" u="none" strike="noStrike" dirty="0">
                          <a:solidFill>
                            <a:srgbClr val="000000"/>
                          </a:solidFill>
                          <a:effectLst/>
                          <a:latin typeface="+mj-lt"/>
                        </a:rPr>
                        <a:t> </a:t>
                      </a:r>
                    </a:p>
                  </a:txBody>
                  <a:tcPr marL="10716" marR="10716" marT="10716" marB="0" anchor="b"/>
                </a:tc>
                <a:tc>
                  <a:txBody>
                    <a:bodyPr/>
                    <a:lstStyle/>
                    <a:p>
                      <a:pPr algn="ctr" rtl="0" fontAlgn="b"/>
                      <a:r>
                        <a:rPr lang="en-US" sz="2100" b="0" i="0" u="none" strike="noStrike" dirty="0">
                          <a:solidFill>
                            <a:srgbClr val="000000"/>
                          </a:solidFill>
                          <a:effectLst/>
                          <a:latin typeface="+mj-lt"/>
                        </a:rPr>
                        <a:t>MSP430FR2111</a:t>
                      </a:r>
                    </a:p>
                  </a:txBody>
                  <a:tcPr marL="10716" marR="10716" marT="10716" marB="0" anchor="b"/>
                </a:tc>
                <a:tc>
                  <a:txBody>
                    <a:bodyPr/>
                    <a:lstStyle/>
                    <a:p>
                      <a:pPr algn="ctr" rtl="0" fontAlgn="b"/>
                      <a:r>
                        <a:rPr lang="en-US" sz="2100" b="0" i="0" u="none" strike="noStrike">
                          <a:solidFill>
                            <a:srgbClr val="000000"/>
                          </a:solidFill>
                          <a:effectLst/>
                          <a:latin typeface="+mj-lt"/>
                        </a:rPr>
                        <a:t>$0.30 </a:t>
                      </a:r>
                    </a:p>
                  </a:txBody>
                  <a:tcPr marL="10716" marR="10716" marT="10716" marB="0" anchor="b"/>
                </a:tc>
                <a:extLst>
                  <a:ext uri="{0D108BD9-81ED-4DB2-BD59-A6C34878D82A}">
                    <a16:rowId xmlns:a16="http://schemas.microsoft.com/office/drawing/2014/main" xmlns="" val="10002"/>
                  </a:ext>
                </a:extLst>
              </a:tr>
              <a:tr h="336002">
                <a:tc>
                  <a:txBody>
                    <a:bodyPr/>
                    <a:lstStyle/>
                    <a:p>
                      <a:pPr algn="ctr" rtl="0" fontAlgn="b"/>
                      <a:r>
                        <a:rPr lang="en-US" sz="2100" b="0" i="0" u="none" strike="noStrike" dirty="0">
                          <a:solidFill>
                            <a:srgbClr val="000000"/>
                          </a:solidFill>
                          <a:effectLst/>
                          <a:latin typeface="+mj-lt"/>
                        </a:rPr>
                        <a:t>8KB</a:t>
                      </a:r>
                    </a:p>
                  </a:txBody>
                  <a:tcPr marL="10716" marR="10716" marT="10716" marB="0" anchor="b"/>
                </a:tc>
                <a:tc>
                  <a:txBody>
                    <a:bodyPr/>
                    <a:lstStyle/>
                    <a:p>
                      <a:pPr algn="ctr" rtl="0" fontAlgn="b"/>
                      <a:r>
                        <a:rPr lang="en-US" sz="2100" b="0" i="0" u="none" strike="noStrike" dirty="0">
                          <a:solidFill>
                            <a:srgbClr val="000000"/>
                          </a:solidFill>
                          <a:effectLst/>
                          <a:latin typeface="+mj-lt"/>
                        </a:rPr>
                        <a:t> </a:t>
                      </a:r>
                    </a:p>
                  </a:txBody>
                  <a:tcPr marL="10716" marR="10716" marT="10716" marB="0" anchor="b"/>
                </a:tc>
                <a:tc>
                  <a:txBody>
                    <a:bodyPr/>
                    <a:lstStyle/>
                    <a:p>
                      <a:pPr algn="ctr" rtl="0" fontAlgn="b"/>
                      <a:r>
                        <a:rPr lang="en-US" sz="2100" b="0" i="0" u="none" strike="noStrike" dirty="0">
                          <a:solidFill>
                            <a:srgbClr val="000000"/>
                          </a:solidFill>
                          <a:effectLst/>
                          <a:latin typeface="+mj-lt"/>
                        </a:rPr>
                        <a:t>MSP430FR2422</a:t>
                      </a:r>
                    </a:p>
                  </a:txBody>
                  <a:tcPr marL="10716" marR="10716" marT="10716" marB="0" anchor="b"/>
                </a:tc>
                <a:tc>
                  <a:txBody>
                    <a:bodyPr/>
                    <a:lstStyle/>
                    <a:p>
                      <a:pPr algn="ctr" rtl="0" fontAlgn="b"/>
                      <a:r>
                        <a:rPr lang="en-US" sz="2100" b="0" i="0" u="none" strike="noStrike">
                          <a:solidFill>
                            <a:srgbClr val="000000"/>
                          </a:solidFill>
                          <a:effectLst/>
                          <a:latin typeface="+mj-lt"/>
                        </a:rPr>
                        <a:t>$0.32 </a:t>
                      </a:r>
                    </a:p>
                  </a:txBody>
                  <a:tcPr marL="10716" marR="10716" marT="10716" marB="0" anchor="b"/>
                </a:tc>
                <a:extLst>
                  <a:ext uri="{0D108BD9-81ED-4DB2-BD59-A6C34878D82A}">
                    <a16:rowId xmlns:a16="http://schemas.microsoft.com/office/drawing/2014/main" xmlns="" val="10003"/>
                  </a:ext>
                </a:extLst>
              </a:tr>
              <a:tr h="336002">
                <a:tc>
                  <a:txBody>
                    <a:bodyPr/>
                    <a:lstStyle/>
                    <a:p>
                      <a:pPr algn="ctr" rtl="0" fontAlgn="b"/>
                      <a:r>
                        <a:rPr lang="en-US" sz="2100" b="0" i="0" u="none" strike="noStrike">
                          <a:solidFill>
                            <a:srgbClr val="000000"/>
                          </a:solidFill>
                          <a:effectLst/>
                          <a:latin typeface="Arial"/>
                        </a:rPr>
                        <a:t>8KB</a:t>
                      </a:r>
                    </a:p>
                  </a:txBody>
                  <a:tcPr marL="10716" marR="10716" marT="10716" marB="0" anchor="b"/>
                </a:tc>
                <a:tc>
                  <a:txBody>
                    <a:bodyPr/>
                    <a:lstStyle/>
                    <a:p>
                      <a:pPr algn="ctr" rtl="0" fontAlgn="b"/>
                      <a:r>
                        <a:rPr lang="en-US" sz="2100" b="0" i="0" u="none" strike="noStrike">
                          <a:solidFill>
                            <a:srgbClr val="000000"/>
                          </a:solidFill>
                          <a:effectLst/>
                          <a:latin typeface="Arial"/>
                        </a:rPr>
                        <a:t>CapTIvate</a:t>
                      </a:r>
                    </a:p>
                  </a:txBody>
                  <a:tcPr marL="10716" marR="10716" marT="10716" marB="0" anchor="b"/>
                </a:tc>
                <a:tc>
                  <a:txBody>
                    <a:bodyPr/>
                    <a:lstStyle/>
                    <a:p>
                      <a:pPr algn="ctr" rtl="0" fontAlgn="b"/>
                      <a:r>
                        <a:rPr lang="en-US" sz="2100" b="0" i="0" u="none" strike="noStrike" dirty="0">
                          <a:solidFill>
                            <a:srgbClr val="000000"/>
                          </a:solidFill>
                          <a:effectLst/>
                          <a:latin typeface="Arial"/>
                        </a:rPr>
                        <a:t>MSP430FR2512</a:t>
                      </a:r>
                    </a:p>
                  </a:txBody>
                  <a:tcPr marL="10716" marR="10716" marT="10716" marB="0" anchor="b"/>
                </a:tc>
                <a:tc>
                  <a:txBody>
                    <a:bodyPr/>
                    <a:lstStyle/>
                    <a:p>
                      <a:pPr algn="ctr" rtl="0" fontAlgn="b"/>
                      <a:r>
                        <a:rPr lang="en-US" sz="2100" b="0" i="0" u="none" strike="noStrike" dirty="0">
                          <a:solidFill>
                            <a:srgbClr val="000000"/>
                          </a:solidFill>
                          <a:effectLst/>
                          <a:latin typeface="Arial"/>
                        </a:rPr>
                        <a:t>$0.52 </a:t>
                      </a:r>
                    </a:p>
                  </a:txBody>
                  <a:tcPr marL="10716" marR="10716" marT="10716" marB="0" anchor="b"/>
                </a:tc>
                <a:extLst>
                  <a:ext uri="{0D108BD9-81ED-4DB2-BD59-A6C34878D82A}">
                    <a16:rowId xmlns:a16="http://schemas.microsoft.com/office/drawing/2014/main" xmlns="" val="10004"/>
                  </a:ext>
                </a:extLst>
              </a:tr>
              <a:tr h="336002">
                <a:tc>
                  <a:txBody>
                    <a:bodyPr/>
                    <a:lstStyle/>
                    <a:p>
                      <a:pPr algn="ctr" rtl="0" fontAlgn="b"/>
                      <a:r>
                        <a:rPr lang="en-US" sz="2100" b="0" i="0" u="none" strike="noStrike" dirty="0">
                          <a:solidFill>
                            <a:srgbClr val="000000"/>
                          </a:solidFill>
                          <a:effectLst/>
                          <a:latin typeface="+mj-lt"/>
                        </a:rPr>
                        <a:t>16KB</a:t>
                      </a:r>
                    </a:p>
                  </a:txBody>
                  <a:tcPr marL="10716" marR="10716" marT="10716" marB="0" anchor="b"/>
                </a:tc>
                <a:tc>
                  <a:txBody>
                    <a:bodyPr/>
                    <a:lstStyle/>
                    <a:p>
                      <a:pPr algn="ctr" fontAlgn="b"/>
                      <a:r>
                        <a:rPr lang="en-US" sz="2100" b="0" i="0" u="none" strike="noStrike">
                          <a:solidFill>
                            <a:srgbClr val="000000"/>
                          </a:solidFill>
                          <a:effectLst/>
                          <a:latin typeface="+mj-lt"/>
                        </a:rPr>
                        <a:t> </a:t>
                      </a:r>
                    </a:p>
                  </a:txBody>
                  <a:tcPr marL="10716" marR="10716" marT="10716" marB="0" anchor="b"/>
                </a:tc>
                <a:tc>
                  <a:txBody>
                    <a:bodyPr/>
                    <a:lstStyle/>
                    <a:p>
                      <a:pPr algn="ctr" rtl="0" fontAlgn="b"/>
                      <a:r>
                        <a:rPr lang="en-US" sz="2100" b="0" i="0" u="none" strike="noStrike" dirty="0">
                          <a:solidFill>
                            <a:srgbClr val="000000"/>
                          </a:solidFill>
                          <a:effectLst/>
                          <a:latin typeface="+mj-lt"/>
                        </a:rPr>
                        <a:t>MSP430FR2433</a:t>
                      </a:r>
                    </a:p>
                  </a:txBody>
                  <a:tcPr marL="10716" marR="10716" marT="10716" marB="0" anchor="b"/>
                </a:tc>
                <a:tc>
                  <a:txBody>
                    <a:bodyPr/>
                    <a:lstStyle/>
                    <a:p>
                      <a:pPr algn="ctr" rtl="0" fontAlgn="b"/>
                      <a:r>
                        <a:rPr lang="en-US" sz="2100" b="0" i="0" u="none" strike="noStrike" dirty="0">
                          <a:solidFill>
                            <a:srgbClr val="000000"/>
                          </a:solidFill>
                          <a:effectLst/>
                          <a:latin typeface="+mj-lt"/>
                        </a:rPr>
                        <a:t>$0.50 </a:t>
                      </a:r>
                    </a:p>
                  </a:txBody>
                  <a:tcPr marL="10716" marR="10716" marT="10716" marB="0" anchor="b"/>
                </a:tc>
                <a:extLst>
                  <a:ext uri="{0D108BD9-81ED-4DB2-BD59-A6C34878D82A}">
                    <a16:rowId xmlns:a16="http://schemas.microsoft.com/office/drawing/2014/main" xmlns="" val="10005"/>
                  </a:ext>
                </a:extLst>
              </a:tr>
              <a:tr h="336002">
                <a:tc>
                  <a:txBody>
                    <a:bodyPr/>
                    <a:lstStyle/>
                    <a:p>
                      <a:pPr algn="ctr" rtl="0" fontAlgn="b"/>
                      <a:r>
                        <a:rPr lang="en-US" sz="2100" b="0" i="0" u="none" strike="noStrike">
                          <a:solidFill>
                            <a:srgbClr val="000000"/>
                          </a:solidFill>
                          <a:effectLst/>
                          <a:latin typeface="+mj-lt"/>
                        </a:rPr>
                        <a:t>32KB</a:t>
                      </a:r>
                    </a:p>
                  </a:txBody>
                  <a:tcPr marL="10716" marR="10716" marT="10716" marB="0" anchor="b"/>
                </a:tc>
                <a:tc>
                  <a:txBody>
                    <a:bodyPr/>
                    <a:lstStyle/>
                    <a:p>
                      <a:pPr algn="ctr" rtl="0" fontAlgn="b"/>
                      <a:endParaRPr lang="en-US" sz="2100" b="0" i="0" u="none" strike="noStrike" dirty="0">
                        <a:solidFill>
                          <a:srgbClr val="000000"/>
                        </a:solidFill>
                        <a:effectLst/>
                        <a:latin typeface="+mj-lt"/>
                      </a:endParaRPr>
                    </a:p>
                  </a:txBody>
                  <a:tcPr marL="10716" marR="10716" marT="10716" marB="0" anchor="b"/>
                </a:tc>
                <a:tc>
                  <a:txBody>
                    <a:bodyPr/>
                    <a:lstStyle/>
                    <a:p>
                      <a:pPr algn="ctr" rtl="0" fontAlgn="b"/>
                      <a:r>
                        <a:rPr lang="en-US" sz="2100" b="0" i="0" u="none" strike="noStrike" dirty="0">
                          <a:solidFill>
                            <a:srgbClr val="000000"/>
                          </a:solidFill>
                          <a:effectLst/>
                          <a:latin typeface="+mj-lt"/>
                        </a:rPr>
                        <a:t>MSP430FR2155</a:t>
                      </a:r>
                    </a:p>
                  </a:txBody>
                  <a:tcPr marL="10716" marR="10716" marT="10716" marB="0" anchor="b"/>
                </a:tc>
                <a:tc>
                  <a:txBody>
                    <a:bodyPr/>
                    <a:lstStyle/>
                    <a:p>
                      <a:pPr algn="ctr" rtl="0" fontAlgn="b"/>
                      <a:r>
                        <a:rPr lang="en-US" sz="2100" b="0" i="0" u="none" strike="noStrike" dirty="0">
                          <a:solidFill>
                            <a:srgbClr val="000000"/>
                          </a:solidFill>
                          <a:effectLst/>
                          <a:latin typeface="+mj-lt"/>
                        </a:rPr>
                        <a:t>$0.62 </a:t>
                      </a:r>
                    </a:p>
                  </a:txBody>
                  <a:tcPr marL="10716" marR="10716" marT="10716" marB="0" anchor="b"/>
                </a:tc>
                <a:extLst>
                  <a:ext uri="{0D108BD9-81ED-4DB2-BD59-A6C34878D82A}">
                    <a16:rowId xmlns:a16="http://schemas.microsoft.com/office/drawing/2014/main" xmlns="" val="10006"/>
                  </a:ext>
                </a:extLst>
              </a:tr>
              <a:tr h="336002">
                <a:tc>
                  <a:txBody>
                    <a:bodyPr/>
                    <a:lstStyle/>
                    <a:p>
                      <a:pPr algn="ctr" rtl="0" fontAlgn="b"/>
                      <a:r>
                        <a:rPr lang="en-US" sz="2100" b="0" i="0" u="none" strike="noStrike" dirty="0">
                          <a:solidFill>
                            <a:srgbClr val="000000"/>
                          </a:solidFill>
                          <a:effectLst/>
                          <a:latin typeface="+mj-lt"/>
                        </a:rPr>
                        <a:t>64KB</a:t>
                      </a:r>
                    </a:p>
                  </a:txBody>
                  <a:tcPr marL="10716" marR="10716" marT="10716" marB="0" anchor="b"/>
                </a:tc>
                <a:tc>
                  <a:txBody>
                    <a:bodyPr/>
                    <a:lstStyle/>
                    <a:p>
                      <a:pPr algn="ctr" fontAlgn="b"/>
                      <a:r>
                        <a:rPr lang="en-US" sz="2100" b="0" i="0" u="none" strike="noStrike" dirty="0">
                          <a:solidFill>
                            <a:srgbClr val="000000"/>
                          </a:solidFill>
                          <a:effectLst/>
                          <a:latin typeface="+mj-lt"/>
                        </a:rPr>
                        <a:t> </a:t>
                      </a:r>
                    </a:p>
                  </a:txBody>
                  <a:tcPr marL="10716" marR="10716" marT="10716" marB="0" anchor="b"/>
                </a:tc>
                <a:tc>
                  <a:txBody>
                    <a:bodyPr/>
                    <a:lstStyle/>
                    <a:p>
                      <a:pPr algn="ctr" rtl="0" fontAlgn="b"/>
                      <a:r>
                        <a:rPr lang="en-US" sz="2100" b="0" i="0" u="none" strike="noStrike" dirty="0">
                          <a:solidFill>
                            <a:srgbClr val="000000"/>
                          </a:solidFill>
                          <a:effectLst/>
                          <a:latin typeface="+mj-lt"/>
                        </a:rPr>
                        <a:t>MSP430FR2476</a:t>
                      </a:r>
                    </a:p>
                  </a:txBody>
                  <a:tcPr marL="10716" marR="10716" marT="10716" marB="0" anchor="b"/>
                </a:tc>
                <a:tc>
                  <a:txBody>
                    <a:bodyPr/>
                    <a:lstStyle/>
                    <a:p>
                      <a:pPr algn="ctr" rtl="0" fontAlgn="b"/>
                      <a:r>
                        <a:rPr lang="en-US" sz="2100" b="0" i="0" u="none" strike="noStrike" dirty="0">
                          <a:solidFill>
                            <a:srgbClr val="000000"/>
                          </a:solidFill>
                          <a:effectLst/>
                          <a:latin typeface="+mj-lt"/>
                        </a:rPr>
                        <a:t>$0.83 </a:t>
                      </a:r>
                    </a:p>
                  </a:txBody>
                  <a:tcPr marL="10716" marR="10716" marT="10716" marB="0" anchor="b"/>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629267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xmlns="" id="{5F3B448A-2776-48A1-8ADA-1DCF010DB7FE}"/>
              </a:ext>
            </a:extLst>
          </p:cNvPr>
          <p:cNvSpPr/>
          <p:nvPr/>
        </p:nvSpPr>
        <p:spPr>
          <a:xfrm>
            <a:off x="2" y="3326528"/>
            <a:ext cx="13716000" cy="342893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p:cNvSpPr>
            <a:spLocks noGrp="1" noChangeArrowheads="1"/>
          </p:cNvSpPr>
          <p:nvPr>
            <p:ph type="title"/>
          </p:nvPr>
        </p:nvSpPr>
        <p:spPr/>
        <p:txBody>
          <a:bodyPr/>
          <a:lstStyle/>
          <a:p>
            <a:pPr lvl="1"/>
            <a:r>
              <a:rPr lang="en-US" dirty="0"/>
              <a:t>MSP Housekeeping MCUs training</a:t>
            </a:r>
          </a:p>
        </p:txBody>
      </p:sp>
      <p:sp>
        <p:nvSpPr>
          <p:cNvPr id="6148" name="Rectangle 24"/>
          <p:cNvSpPr>
            <a:spLocks noGrp="1" noChangeArrowheads="1"/>
          </p:cNvSpPr>
          <p:nvPr>
            <p:ph type="sldNum" sz="quarter" idx="10"/>
          </p:nvPr>
        </p:nvSpPr>
        <p:spPr/>
        <p:txBody>
          <a:bodyPr/>
          <a:lstStyle/>
          <a:p>
            <a:endParaRPr lang="en-US" dirty="0"/>
          </a:p>
        </p:txBody>
      </p:sp>
      <p:sp>
        <p:nvSpPr>
          <p:cNvPr id="3" name="TextBox 2">
            <a:extLst>
              <a:ext uri="{FF2B5EF4-FFF2-40B4-BE49-F238E27FC236}">
                <a16:creationId xmlns:a16="http://schemas.microsoft.com/office/drawing/2014/main" xmlns="" id="{87AF4310-CE8D-4491-AE00-46BB4A4D3C04}"/>
              </a:ext>
            </a:extLst>
          </p:cNvPr>
          <p:cNvSpPr txBox="1"/>
          <p:nvPr/>
        </p:nvSpPr>
        <p:spPr>
          <a:xfrm>
            <a:off x="471488" y="2070062"/>
            <a:ext cx="10740839" cy="369332"/>
          </a:xfrm>
          <a:prstGeom prst="rect">
            <a:avLst/>
          </a:prstGeom>
          <a:noFill/>
        </p:spPr>
        <p:txBody>
          <a:bodyPr wrap="square" rtlCol="0">
            <a:spAutoFit/>
          </a:bodyPr>
          <a:lstStyle/>
          <a:p>
            <a:r>
              <a:rPr lang="en-US" dirty="0"/>
              <a:t>Implement simple functions in your system quickly with a low-cost microcontroller!</a:t>
            </a:r>
          </a:p>
        </p:txBody>
      </p:sp>
      <p:sp>
        <p:nvSpPr>
          <p:cNvPr id="11" name="TextBox 10">
            <a:extLst>
              <a:ext uri="{FF2B5EF4-FFF2-40B4-BE49-F238E27FC236}">
                <a16:creationId xmlns:a16="http://schemas.microsoft.com/office/drawing/2014/main" xmlns="" id="{C3544DFB-FEF8-40A9-A2F4-9633D1DBE641}"/>
              </a:ext>
            </a:extLst>
          </p:cNvPr>
          <p:cNvSpPr txBox="1"/>
          <p:nvPr/>
        </p:nvSpPr>
        <p:spPr>
          <a:xfrm>
            <a:off x="865979" y="5449842"/>
            <a:ext cx="2114958" cy="692497"/>
          </a:xfrm>
          <a:prstGeom prst="rect">
            <a:avLst/>
          </a:prstGeom>
          <a:noFill/>
        </p:spPr>
        <p:txBody>
          <a:bodyPr wrap="square" rtlCol="0">
            <a:spAutoFit/>
          </a:bodyPr>
          <a:lstStyle/>
          <a:p>
            <a:r>
              <a:rPr lang="en-US" b="1" dirty="0"/>
              <a:t>Training videos </a:t>
            </a:r>
            <a:r>
              <a:rPr lang="en-US" sz="1050" b="1" dirty="0"/>
              <a:t>(available in both English &amp; Chinese)</a:t>
            </a:r>
            <a:endParaRPr lang="en-US" b="1" dirty="0"/>
          </a:p>
        </p:txBody>
      </p:sp>
      <p:sp>
        <p:nvSpPr>
          <p:cNvPr id="13" name="TextBox 12">
            <a:extLst>
              <a:ext uri="{FF2B5EF4-FFF2-40B4-BE49-F238E27FC236}">
                <a16:creationId xmlns:a16="http://schemas.microsoft.com/office/drawing/2014/main" xmlns="" id="{92E74798-62E0-40D3-BAD2-39C0B90ECE46}"/>
              </a:ext>
            </a:extLst>
          </p:cNvPr>
          <p:cNvSpPr txBox="1"/>
          <p:nvPr/>
        </p:nvSpPr>
        <p:spPr>
          <a:xfrm>
            <a:off x="471488" y="6953093"/>
            <a:ext cx="12366812" cy="415498"/>
          </a:xfrm>
          <a:prstGeom prst="rect">
            <a:avLst/>
          </a:prstGeom>
          <a:noFill/>
        </p:spPr>
        <p:txBody>
          <a:bodyPr wrap="square" rtlCol="0">
            <a:spAutoFit/>
          </a:bodyPr>
          <a:lstStyle/>
          <a:p>
            <a:r>
              <a:rPr lang="en-US" sz="2100" dirty="0"/>
              <a:t>All you need is an </a:t>
            </a:r>
            <a:r>
              <a:rPr lang="en-US" sz="2100" dirty="0">
                <a:hlinkClick r:id="rId3"/>
              </a:rPr>
              <a:t>MSP430FR2433 Launchpad </a:t>
            </a:r>
            <a:r>
              <a:rPr lang="en-US" sz="2100" dirty="0"/>
              <a:t>to get started today!</a:t>
            </a:r>
          </a:p>
        </p:txBody>
      </p:sp>
      <p:pic>
        <p:nvPicPr>
          <p:cNvPr id="12" name="Picture 11">
            <a:extLst>
              <a:ext uri="{FF2B5EF4-FFF2-40B4-BE49-F238E27FC236}">
                <a16:creationId xmlns:a16="http://schemas.microsoft.com/office/drawing/2014/main" xmlns="" id="{E4E65D8E-526E-4C37-B08D-9517748E1851}"/>
              </a:ext>
            </a:extLst>
          </p:cNvPr>
          <p:cNvPicPr>
            <a:picLocks noChangeAspect="1"/>
          </p:cNvPicPr>
          <p:nvPr/>
        </p:nvPicPr>
        <p:blipFill>
          <a:blip r:embed="rId4"/>
          <a:stretch>
            <a:fillRect/>
          </a:stretch>
        </p:blipFill>
        <p:spPr>
          <a:xfrm>
            <a:off x="3631020" y="3591149"/>
            <a:ext cx="3461775" cy="1799567"/>
          </a:xfrm>
          <a:prstGeom prst="rect">
            <a:avLst/>
          </a:prstGeom>
          <a:ln>
            <a:solidFill>
              <a:schemeClr val="tx1"/>
            </a:solidFill>
          </a:ln>
        </p:spPr>
      </p:pic>
      <p:sp>
        <p:nvSpPr>
          <p:cNvPr id="16" name="TextBox 15">
            <a:extLst>
              <a:ext uri="{FF2B5EF4-FFF2-40B4-BE49-F238E27FC236}">
                <a16:creationId xmlns:a16="http://schemas.microsoft.com/office/drawing/2014/main" xmlns="" id="{FFEC75DC-48A8-47E1-8B09-2F228BB95F5A}"/>
              </a:ext>
            </a:extLst>
          </p:cNvPr>
          <p:cNvSpPr txBox="1"/>
          <p:nvPr/>
        </p:nvSpPr>
        <p:spPr>
          <a:xfrm>
            <a:off x="4400861" y="5461558"/>
            <a:ext cx="2114958" cy="369332"/>
          </a:xfrm>
          <a:prstGeom prst="rect">
            <a:avLst/>
          </a:prstGeom>
          <a:noFill/>
        </p:spPr>
        <p:txBody>
          <a:bodyPr wrap="square" rtlCol="0">
            <a:spAutoFit/>
          </a:bodyPr>
          <a:lstStyle/>
          <a:p>
            <a:r>
              <a:rPr lang="en-US" b="1" dirty="0"/>
              <a:t>Evaluation GUIs</a:t>
            </a:r>
          </a:p>
        </p:txBody>
      </p:sp>
      <p:pic>
        <p:nvPicPr>
          <p:cNvPr id="14" name="Picture 13">
            <a:extLst>
              <a:ext uri="{FF2B5EF4-FFF2-40B4-BE49-F238E27FC236}">
                <a16:creationId xmlns:a16="http://schemas.microsoft.com/office/drawing/2014/main" xmlns="" id="{E24A66E4-8587-4868-9430-FE0AC88D9235}"/>
              </a:ext>
            </a:extLst>
          </p:cNvPr>
          <p:cNvPicPr>
            <a:picLocks noChangeAspect="1"/>
          </p:cNvPicPr>
          <p:nvPr/>
        </p:nvPicPr>
        <p:blipFill>
          <a:blip r:embed="rId5"/>
          <a:stretch>
            <a:fillRect/>
          </a:stretch>
        </p:blipFill>
        <p:spPr>
          <a:xfrm>
            <a:off x="7224745" y="3589631"/>
            <a:ext cx="3021884" cy="1791348"/>
          </a:xfrm>
          <a:prstGeom prst="rect">
            <a:avLst/>
          </a:prstGeom>
          <a:ln>
            <a:solidFill>
              <a:schemeClr val="tx1"/>
            </a:solidFill>
          </a:ln>
        </p:spPr>
      </p:pic>
      <p:sp>
        <p:nvSpPr>
          <p:cNvPr id="18" name="TextBox 17">
            <a:extLst>
              <a:ext uri="{FF2B5EF4-FFF2-40B4-BE49-F238E27FC236}">
                <a16:creationId xmlns:a16="http://schemas.microsoft.com/office/drawing/2014/main" xmlns="" id="{575EB3D2-79FC-4D89-B1A5-40F534FCDD68}"/>
              </a:ext>
            </a:extLst>
          </p:cNvPr>
          <p:cNvSpPr txBox="1"/>
          <p:nvPr/>
        </p:nvSpPr>
        <p:spPr>
          <a:xfrm>
            <a:off x="7935743" y="5461558"/>
            <a:ext cx="1922093" cy="369332"/>
          </a:xfrm>
          <a:prstGeom prst="rect">
            <a:avLst/>
          </a:prstGeom>
          <a:noFill/>
        </p:spPr>
        <p:txBody>
          <a:bodyPr wrap="square" rtlCol="0">
            <a:spAutoFit/>
          </a:bodyPr>
          <a:lstStyle/>
          <a:p>
            <a:r>
              <a:rPr lang="en-US" b="1" dirty="0"/>
              <a:t>Tech Notes</a:t>
            </a:r>
          </a:p>
        </p:txBody>
      </p:sp>
      <p:pic>
        <p:nvPicPr>
          <p:cNvPr id="19" name="Picture 18">
            <a:extLst>
              <a:ext uri="{FF2B5EF4-FFF2-40B4-BE49-F238E27FC236}">
                <a16:creationId xmlns:a16="http://schemas.microsoft.com/office/drawing/2014/main" xmlns="" id="{5224AFBF-C059-4036-943E-FB3F57064014}"/>
              </a:ext>
            </a:extLst>
          </p:cNvPr>
          <p:cNvPicPr>
            <a:picLocks noChangeAspect="1"/>
          </p:cNvPicPr>
          <p:nvPr/>
        </p:nvPicPr>
        <p:blipFill>
          <a:blip r:embed="rId6"/>
          <a:stretch>
            <a:fillRect/>
          </a:stretch>
        </p:blipFill>
        <p:spPr>
          <a:xfrm>
            <a:off x="10402966" y="3581413"/>
            <a:ext cx="3227294" cy="1799567"/>
          </a:xfrm>
          <a:prstGeom prst="rect">
            <a:avLst/>
          </a:prstGeom>
          <a:ln>
            <a:solidFill>
              <a:schemeClr val="tx1"/>
            </a:solidFill>
          </a:ln>
        </p:spPr>
      </p:pic>
      <p:sp>
        <p:nvSpPr>
          <p:cNvPr id="22" name="TextBox 21">
            <a:extLst>
              <a:ext uri="{FF2B5EF4-FFF2-40B4-BE49-F238E27FC236}">
                <a16:creationId xmlns:a16="http://schemas.microsoft.com/office/drawing/2014/main" xmlns="" id="{3C5C93EE-EDE9-4384-945A-07F460D7BE88}"/>
              </a:ext>
            </a:extLst>
          </p:cNvPr>
          <p:cNvSpPr txBox="1"/>
          <p:nvPr/>
        </p:nvSpPr>
        <p:spPr>
          <a:xfrm>
            <a:off x="11324302" y="5436867"/>
            <a:ext cx="1922093" cy="369332"/>
          </a:xfrm>
          <a:prstGeom prst="rect">
            <a:avLst/>
          </a:prstGeom>
          <a:noFill/>
        </p:spPr>
        <p:txBody>
          <a:bodyPr wrap="square" rtlCol="0">
            <a:spAutoFit/>
          </a:bodyPr>
          <a:lstStyle/>
          <a:p>
            <a:r>
              <a:rPr lang="en-US" b="1" dirty="0"/>
              <a:t>Software</a:t>
            </a:r>
          </a:p>
        </p:txBody>
      </p:sp>
      <p:sp>
        <p:nvSpPr>
          <p:cNvPr id="24" name="TextBox 23">
            <a:extLst>
              <a:ext uri="{FF2B5EF4-FFF2-40B4-BE49-F238E27FC236}">
                <a16:creationId xmlns:a16="http://schemas.microsoft.com/office/drawing/2014/main" xmlns="" id="{57B754A0-F633-4C8D-94E6-A554473EEDA0}"/>
              </a:ext>
            </a:extLst>
          </p:cNvPr>
          <p:cNvSpPr txBox="1"/>
          <p:nvPr/>
        </p:nvSpPr>
        <p:spPr>
          <a:xfrm>
            <a:off x="471488" y="6247636"/>
            <a:ext cx="7177584" cy="461665"/>
          </a:xfrm>
          <a:prstGeom prst="rect">
            <a:avLst/>
          </a:prstGeom>
          <a:noFill/>
        </p:spPr>
        <p:txBody>
          <a:bodyPr wrap="square" rtlCol="0">
            <a:spAutoFit/>
          </a:bodyPr>
          <a:lstStyle/>
          <a:p>
            <a:r>
              <a:rPr lang="en-US" sz="2400" b="1" dirty="0"/>
              <a:t>Learn </a:t>
            </a:r>
            <a:r>
              <a:rPr lang="en-US" sz="2400" b="1" dirty="0">
                <a:sym typeface="Wingdings" panose="05000000000000000000" pitchFamily="2" charset="2"/>
              </a:rPr>
              <a:t> Evaluate  Implement</a:t>
            </a:r>
            <a:endParaRPr lang="en-US" sz="2400" b="1" dirty="0"/>
          </a:p>
        </p:txBody>
      </p:sp>
      <p:pic>
        <p:nvPicPr>
          <p:cNvPr id="2" name="Picture 1">
            <a:extLst>
              <a:ext uri="{FF2B5EF4-FFF2-40B4-BE49-F238E27FC236}">
                <a16:creationId xmlns:a16="http://schemas.microsoft.com/office/drawing/2014/main" xmlns="" id="{2CE47711-AFA7-4245-903C-85EFD772C1A7}"/>
              </a:ext>
            </a:extLst>
          </p:cNvPr>
          <p:cNvPicPr>
            <a:picLocks noChangeAspect="1"/>
          </p:cNvPicPr>
          <p:nvPr/>
        </p:nvPicPr>
        <p:blipFill>
          <a:blip r:embed="rId7"/>
          <a:stretch>
            <a:fillRect/>
          </a:stretch>
        </p:blipFill>
        <p:spPr>
          <a:xfrm>
            <a:off x="193641" y="3589631"/>
            <a:ext cx="3243740" cy="1817801"/>
          </a:xfrm>
          <a:prstGeom prst="rect">
            <a:avLst/>
          </a:prstGeom>
        </p:spPr>
      </p:pic>
    </p:spTree>
    <p:extLst>
      <p:ext uri="{BB962C8B-B14F-4D97-AF65-F5344CB8AC3E}">
        <p14:creationId xmlns:p14="http://schemas.microsoft.com/office/powerpoint/2010/main" val="21529697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b2a765af3fc599752d7c2cfa7250487e6a1a"/>
</p:tagLst>
</file>

<file path=ppt/theme/theme1.xml><?xml version="1.0" encoding="utf-8"?>
<a:theme xmlns:a="http://schemas.openxmlformats.org/drawingml/2006/main" name="6_FinalPowerpoint">
  <a:themeElements>
    <a:clrScheme name="Custom 2">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0070C0"/>
      </a:hlink>
      <a:folHlink>
        <a:srgbClr val="0070C0"/>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9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0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3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0" ma:contentTypeDescription="Create a new document." ma:contentTypeScope="" ma:versionID="89193378b3020d1be605bd31ee699fe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54A1C8-FB9A-4E46-945A-16693D98F9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35B09CE0-CDA0-47F4-B4F8-A7F4966F24D4}">
  <ds:schemaRefs>
    <ds:schemaRef ds:uri="http://purl.org/dc/elements/1.1/"/>
    <ds:schemaRef ds:uri="http://schemas.microsoft.com/office/2006/metadata/propertie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200AE9D-51B4-4CB4-B2A9-1801040611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53628</TotalTime>
  <Words>482</Words>
  <Application>Microsoft Office PowerPoint</Application>
  <PresentationFormat>Custom</PresentationFormat>
  <Paragraphs>128</Paragraphs>
  <Slides>16</Slides>
  <Notes>5</Notes>
  <HiddenSlides>0</HiddenSlides>
  <MMClips>0</MMClips>
  <ScaleCrop>false</ScaleCrop>
  <HeadingPairs>
    <vt:vector size="4" baseType="variant">
      <vt:variant>
        <vt:lpstr>Theme</vt:lpstr>
      </vt:variant>
      <vt:variant>
        <vt:i4>4</vt:i4>
      </vt:variant>
      <vt:variant>
        <vt:lpstr>Slide Titles</vt:lpstr>
      </vt:variant>
      <vt:variant>
        <vt:i4>16</vt:i4>
      </vt:variant>
    </vt:vector>
  </HeadingPairs>
  <TitlesOfParts>
    <vt:vector size="20" baseType="lpstr">
      <vt:lpstr>6_FinalPowerpoint</vt:lpstr>
      <vt:lpstr>9_FinalPowerpoint</vt:lpstr>
      <vt:lpstr>10_FinalPowerpoint</vt:lpstr>
      <vt:lpstr>13_FinalPowerpoint</vt:lpstr>
      <vt:lpstr>Simplify your system:  How to offload multiple functions to an MSP430™ MCU</vt:lpstr>
      <vt:lpstr>Agenda</vt:lpstr>
      <vt:lpstr>A system level approach to microcontroller selection</vt:lpstr>
      <vt:lpstr>PowerPoint Presentation</vt:lpstr>
      <vt:lpstr>PowerPoint Presentation</vt:lpstr>
      <vt:lpstr>PowerPoint Presentation</vt:lpstr>
      <vt:lpstr>PowerPoint Presentation</vt:lpstr>
      <vt:lpstr>MSP430 MCUs for housekeeping functions</vt:lpstr>
      <vt:lpstr>MSP Housekeeping MCUs training</vt:lpstr>
      <vt:lpstr> MSP430 housekeeping example: UART-controlled RGB LED controller </vt:lpstr>
      <vt:lpstr>UART RGB LEDG color mixing application brief</vt:lpstr>
      <vt:lpstr>UART RGB LEDG color mixing demo video</vt:lpstr>
      <vt:lpstr>UART RGB LEDG color mixing example code</vt:lpstr>
      <vt:lpstr>UART RGB LEDG color mixing GUI</vt:lpstr>
      <vt:lpstr>UART RGB LEDG color mixing resources</vt:lpstr>
      <vt:lpstr>PowerPoint Presentation</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NW_TSRs_MSP_Training</dc:title>
  <dc:creator>suzetteh@ti.com</dc:creator>
  <cp:lastModifiedBy>Speziale, Marisa</cp:lastModifiedBy>
  <cp:revision>973</cp:revision>
  <dcterms:created xsi:type="dcterms:W3CDTF">2007-12-19T20:51:45Z</dcterms:created>
  <dcterms:modified xsi:type="dcterms:W3CDTF">2020-12-16T06:18:34Z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