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  <p:sldMasterId id="2147483698" r:id="rId5"/>
    <p:sldMasterId id="2147483721" r:id="rId6"/>
    <p:sldMasterId id="2147483736" r:id="rId7"/>
  </p:sldMasterIdLst>
  <p:notesMasterIdLst>
    <p:notesMasterId r:id="rId35"/>
  </p:notesMasterIdLst>
  <p:sldIdLst>
    <p:sldId id="256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96" r:id="rId16"/>
    <p:sldId id="297" r:id="rId17"/>
    <p:sldId id="298" r:id="rId18"/>
    <p:sldId id="281" r:id="rId19"/>
    <p:sldId id="266" r:id="rId20"/>
    <p:sldId id="287" r:id="rId21"/>
    <p:sldId id="289" r:id="rId22"/>
    <p:sldId id="290" r:id="rId23"/>
    <p:sldId id="288" r:id="rId24"/>
    <p:sldId id="286" r:id="rId25"/>
    <p:sldId id="267" r:id="rId26"/>
    <p:sldId id="268" r:id="rId27"/>
    <p:sldId id="271" r:id="rId28"/>
    <p:sldId id="285" r:id="rId29"/>
    <p:sldId id="292" r:id="rId30"/>
    <p:sldId id="293" r:id="rId31"/>
    <p:sldId id="294" r:id="rId32"/>
    <p:sldId id="295" r:id="rId33"/>
    <p:sldId id="258" r:id="rId3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8"/>
    <p:restoredTop sz="94694"/>
  </p:normalViewPr>
  <p:slideViewPr>
    <p:cSldViewPr snapToGrid="0" snapToObjects="1">
      <p:cViewPr>
        <p:scale>
          <a:sx n="90" d="100"/>
          <a:sy n="90" d="100"/>
        </p:scale>
        <p:origin x="-2175" y="-11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B838A9-1058-462A-B11B-FE31D81F9A29}" type="doc">
      <dgm:prSet loTypeId="urn:microsoft.com/office/officeart/2005/8/layout/venn1" loCatId="relationship" qsTypeId="urn:microsoft.com/office/officeart/2005/8/quickstyle/simple3" qsCatId="simple" csTypeId="urn:microsoft.com/office/officeart/2005/8/colors/colorful5" csCatId="colorful" phldr="1"/>
      <dgm:spPr/>
    </dgm:pt>
    <dgm:pt modelId="{07D1746F-9970-4C87-9526-52E2B4729CD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600" dirty="0">
              <a:solidFill>
                <a:schemeClr val="accent5">
                  <a:lumMod val="50000"/>
                </a:schemeClr>
              </a:solidFill>
            </a:rPr>
            <a:t>MCU                                 </a:t>
          </a:r>
        </a:p>
      </dgm:t>
    </dgm:pt>
    <dgm:pt modelId="{C81A7B15-F5C8-4FFF-98A4-61A93462F289}" type="parTrans" cxnId="{EA9645B0-B635-45B1-8D0A-F04B0667F493}">
      <dgm:prSet/>
      <dgm:spPr/>
      <dgm:t>
        <a:bodyPr/>
        <a:lstStyle/>
        <a:p>
          <a:endParaRPr lang="en-US"/>
        </a:p>
      </dgm:t>
    </dgm:pt>
    <dgm:pt modelId="{15758AC4-FA1B-497D-AA87-3D2D3531918A}" type="sibTrans" cxnId="{EA9645B0-B635-45B1-8D0A-F04B0667F493}">
      <dgm:prSet/>
      <dgm:spPr/>
      <dgm:t>
        <a:bodyPr/>
        <a:lstStyle/>
        <a:p>
          <a:endParaRPr lang="en-US"/>
        </a:p>
      </dgm:t>
    </dgm:pt>
    <dgm:pt modelId="{8BA3C0E2-6B0C-4BC1-961A-805ACB71CCAB}">
      <dgm:prSet phldrT="[Text]" custT="1"/>
      <dgm:spPr>
        <a:solidFill>
          <a:schemeClr val="accent1">
            <a:lumMod val="20000"/>
            <a:lumOff val="80000"/>
            <a:alpha val="82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en-US" sz="1300" dirty="0"/>
        </a:p>
        <a:p>
          <a:endParaRPr lang="en-US" sz="1300" dirty="0"/>
        </a:p>
      </dgm:t>
    </dgm:pt>
    <dgm:pt modelId="{FE62B464-273F-4AAC-BC23-98F2FB35DA76}" type="parTrans" cxnId="{C680207C-7D69-4A2E-989E-0697E30C4A8E}">
      <dgm:prSet/>
      <dgm:spPr/>
      <dgm:t>
        <a:bodyPr/>
        <a:lstStyle/>
        <a:p>
          <a:endParaRPr lang="en-US"/>
        </a:p>
      </dgm:t>
    </dgm:pt>
    <dgm:pt modelId="{77092DBF-1DB7-4770-B7B9-5BA0EB82F03C}" type="sibTrans" cxnId="{C680207C-7D69-4A2E-989E-0697E30C4A8E}">
      <dgm:prSet/>
      <dgm:spPr/>
      <dgm:t>
        <a:bodyPr/>
        <a:lstStyle/>
        <a:p>
          <a:endParaRPr lang="en-US"/>
        </a:p>
      </dgm:t>
    </dgm:pt>
    <dgm:pt modelId="{F05D561C-2296-4299-B3CC-550652759C30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endParaRPr lang="en-US" sz="1300" dirty="0"/>
        </a:p>
      </dgm:t>
    </dgm:pt>
    <dgm:pt modelId="{24CAF661-513E-4D2C-86BF-3C75C03DB160}" type="parTrans" cxnId="{6198425B-E10E-4144-8EBD-1F5EFC3D6D3C}">
      <dgm:prSet/>
      <dgm:spPr/>
      <dgm:t>
        <a:bodyPr/>
        <a:lstStyle/>
        <a:p>
          <a:endParaRPr lang="en-US"/>
        </a:p>
      </dgm:t>
    </dgm:pt>
    <dgm:pt modelId="{D64157F2-FEE1-4386-84E4-0C10DADD009A}" type="sibTrans" cxnId="{6198425B-E10E-4144-8EBD-1F5EFC3D6D3C}">
      <dgm:prSet/>
      <dgm:spPr/>
      <dgm:t>
        <a:bodyPr/>
        <a:lstStyle/>
        <a:p>
          <a:endParaRPr lang="en-US"/>
        </a:p>
      </dgm:t>
    </dgm:pt>
    <dgm:pt modelId="{BA1B1451-622D-41BB-B128-30B580113EBD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endParaRPr lang="en-US" sz="1300" dirty="0"/>
        </a:p>
      </dgm:t>
    </dgm:pt>
    <dgm:pt modelId="{6B573D45-1C45-4326-AF46-875C1D89D690}" type="parTrans" cxnId="{13D99A16-5341-4B9C-A725-0C28FF63DFC1}">
      <dgm:prSet/>
      <dgm:spPr/>
      <dgm:t>
        <a:bodyPr/>
        <a:lstStyle/>
        <a:p>
          <a:endParaRPr lang="en-US"/>
        </a:p>
      </dgm:t>
    </dgm:pt>
    <dgm:pt modelId="{EA7EA7F7-A749-4205-8327-F6A1AF3827D4}" type="sibTrans" cxnId="{13D99A16-5341-4B9C-A725-0C28FF63DFC1}">
      <dgm:prSet/>
      <dgm:spPr/>
      <dgm:t>
        <a:bodyPr/>
        <a:lstStyle/>
        <a:p>
          <a:endParaRPr lang="en-US"/>
        </a:p>
      </dgm:t>
    </dgm:pt>
    <dgm:pt modelId="{A9778B9D-C74A-4CE5-BD7C-DF7B33978409}" type="pres">
      <dgm:prSet presAssocID="{7EB838A9-1058-462A-B11B-FE31D81F9A29}" presName="compositeShape" presStyleCnt="0">
        <dgm:presLayoutVars>
          <dgm:chMax val="7"/>
          <dgm:dir/>
          <dgm:resizeHandles val="exact"/>
        </dgm:presLayoutVars>
      </dgm:prSet>
      <dgm:spPr/>
    </dgm:pt>
    <dgm:pt modelId="{2A1F49F5-669F-4FB3-B81C-FA90CBF308A2}" type="pres">
      <dgm:prSet presAssocID="{07D1746F-9970-4C87-9526-52E2B4729CD2}" presName="circ1" presStyleLbl="vennNode1" presStyleIdx="0" presStyleCnt="4" custLinFactNeighborX="906" custLinFactNeighborY="2560"/>
      <dgm:spPr/>
      <dgm:t>
        <a:bodyPr/>
        <a:lstStyle/>
        <a:p>
          <a:endParaRPr lang="en-US"/>
        </a:p>
      </dgm:t>
    </dgm:pt>
    <dgm:pt modelId="{B0094724-F66E-43B6-87C0-3DFE8799E345}" type="pres">
      <dgm:prSet presAssocID="{07D1746F-9970-4C87-9526-52E2B4729CD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7179B-9D7F-4447-934F-CB3802333BEA}" type="pres">
      <dgm:prSet presAssocID="{BA1B1451-622D-41BB-B128-30B580113EBD}" presName="circ2" presStyleLbl="vennNode1" presStyleIdx="1" presStyleCnt="4" custLinFactNeighborX="7493" custLinFactNeighborY="44762"/>
      <dgm:spPr/>
      <dgm:t>
        <a:bodyPr/>
        <a:lstStyle/>
        <a:p>
          <a:endParaRPr lang="en-US"/>
        </a:p>
      </dgm:t>
    </dgm:pt>
    <dgm:pt modelId="{8AA182D8-2519-4BC2-98BC-78B1A1987481}" type="pres">
      <dgm:prSet presAssocID="{BA1B1451-622D-41BB-B128-30B580113EB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3A70C4-2BF2-497D-89F1-D721539E862E}" type="pres">
      <dgm:prSet presAssocID="{F05D561C-2296-4299-B3CC-550652759C30}" presName="circ3" presStyleLbl="vennNode1" presStyleIdx="2" presStyleCnt="4" custLinFactNeighborX="-48611" custLinFactNeighborY="1136"/>
      <dgm:spPr/>
      <dgm:t>
        <a:bodyPr/>
        <a:lstStyle/>
        <a:p>
          <a:endParaRPr lang="en-US"/>
        </a:p>
      </dgm:t>
    </dgm:pt>
    <dgm:pt modelId="{710940AE-3BC2-4F88-B157-B56105E97935}" type="pres">
      <dgm:prSet presAssocID="{F05D561C-2296-4299-B3CC-550652759C3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5E718D-F2C9-4D3C-B48B-619A99C39D21}" type="pres">
      <dgm:prSet presAssocID="{8BA3C0E2-6B0C-4BC1-961A-805ACB71CCAB}" presName="circ4" presStyleLbl="vennNode1" presStyleIdx="3" presStyleCnt="4" custLinFactNeighborX="44690" custLinFactNeighborY="14394"/>
      <dgm:spPr/>
      <dgm:t>
        <a:bodyPr/>
        <a:lstStyle/>
        <a:p>
          <a:endParaRPr lang="en-US"/>
        </a:p>
      </dgm:t>
    </dgm:pt>
    <dgm:pt modelId="{2E4520B4-05A4-49D2-B56E-B8B2E96FEFCF}" type="pres">
      <dgm:prSet presAssocID="{8BA3C0E2-6B0C-4BC1-961A-805ACB71CCA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A6001D-9B5A-4FBA-B3A1-457A6DEEF9AF}" type="presOf" srcId="{BA1B1451-622D-41BB-B128-30B580113EBD}" destId="{8AA182D8-2519-4BC2-98BC-78B1A1987481}" srcOrd="1" destOrd="0" presId="urn:microsoft.com/office/officeart/2005/8/layout/venn1"/>
    <dgm:cxn modelId="{DBF754FD-F165-4502-B385-1E3376E5BB6B}" type="presOf" srcId="{BA1B1451-622D-41BB-B128-30B580113EBD}" destId="{2347179B-9D7F-4447-934F-CB3802333BEA}" srcOrd="0" destOrd="0" presId="urn:microsoft.com/office/officeart/2005/8/layout/venn1"/>
    <dgm:cxn modelId="{503E76CC-81E3-48B3-83F2-F39365D9B2C0}" type="presOf" srcId="{07D1746F-9970-4C87-9526-52E2B4729CD2}" destId="{2A1F49F5-669F-4FB3-B81C-FA90CBF308A2}" srcOrd="0" destOrd="0" presId="urn:microsoft.com/office/officeart/2005/8/layout/venn1"/>
    <dgm:cxn modelId="{F0B17188-FA63-4665-A8AF-A0FE260DC4DC}" type="presOf" srcId="{07D1746F-9970-4C87-9526-52E2B4729CD2}" destId="{B0094724-F66E-43B6-87C0-3DFE8799E345}" srcOrd="1" destOrd="0" presId="urn:microsoft.com/office/officeart/2005/8/layout/venn1"/>
    <dgm:cxn modelId="{13D99A16-5341-4B9C-A725-0C28FF63DFC1}" srcId="{7EB838A9-1058-462A-B11B-FE31D81F9A29}" destId="{BA1B1451-622D-41BB-B128-30B580113EBD}" srcOrd="1" destOrd="0" parTransId="{6B573D45-1C45-4326-AF46-875C1D89D690}" sibTransId="{EA7EA7F7-A749-4205-8327-F6A1AF3827D4}"/>
    <dgm:cxn modelId="{5D73F9EC-6777-467B-B40E-7B752329A47D}" type="presOf" srcId="{8BA3C0E2-6B0C-4BC1-961A-805ACB71CCAB}" destId="{2E4520B4-05A4-49D2-B56E-B8B2E96FEFCF}" srcOrd="1" destOrd="0" presId="urn:microsoft.com/office/officeart/2005/8/layout/venn1"/>
    <dgm:cxn modelId="{212F2A2D-1C30-4221-B98D-7DB5AF4C74E9}" type="presOf" srcId="{F05D561C-2296-4299-B3CC-550652759C30}" destId="{E63A70C4-2BF2-497D-89F1-D721539E862E}" srcOrd="0" destOrd="0" presId="urn:microsoft.com/office/officeart/2005/8/layout/venn1"/>
    <dgm:cxn modelId="{C680207C-7D69-4A2E-989E-0697E30C4A8E}" srcId="{7EB838A9-1058-462A-B11B-FE31D81F9A29}" destId="{8BA3C0E2-6B0C-4BC1-961A-805ACB71CCAB}" srcOrd="3" destOrd="0" parTransId="{FE62B464-273F-4AAC-BC23-98F2FB35DA76}" sibTransId="{77092DBF-1DB7-4770-B7B9-5BA0EB82F03C}"/>
    <dgm:cxn modelId="{6198425B-E10E-4144-8EBD-1F5EFC3D6D3C}" srcId="{7EB838A9-1058-462A-B11B-FE31D81F9A29}" destId="{F05D561C-2296-4299-B3CC-550652759C30}" srcOrd="2" destOrd="0" parTransId="{24CAF661-513E-4D2C-86BF-3C75C03DB160}" sibTransId="{D64157F2-FEE1-4386-84E4-0C10DADD009A}"/>
    <dgm:cxn modelId="{65EE21C0-29EB-448F-A063-B89DF9C36D8D}" type="presOf" srcId="{8BA3C0E2-6B0C-4BC1-961A-805ACB71CCAB}" destId="{BA5E718D-F2C9-4D3C-B48B-619A99C39D21}" srcOrd="0" destOrd="0" presId="urn:microsoft.com/office/officeart/2005/8/layout/venn1"/>
    <dgm:cxn modelId="{FDD19000-4B2C-40E3-82DC-09561414A872}" type="presOf" srcId="{F05D561C-2296-4299-B3CC-550652759C30}" destId="{710940AE-3BC2-4F88-B157-B56105E97935}" srcOrd="1" destOrd="0" presId="urn:microsoft.com/office/officeart/2005/8/layout/venn1"/>
    <dgm:cxn modelId="{EA9645B0-B635-45B1-8D0A-F04B0667F493}" srcId="{7EB838A9-1058-462A-B11B-FE31D81F9A29}" destId="{07D1746F-9970-4C87-9526-52E2B4729CD2}" srcOrd="0" destOrd="0" parTransId="{C81A7B15-F5C8-4FFF-98A4-61A93462F289}" sibTransId="{15758AC4-FA1B-497D-AA87-3D2D3531918A}"/>
    <dgm:cxn modelId="{4D397A30-6B83-405F-B46F-15960528643A}" type="presOf" srcId="{7EB838A9-1058-462A-B11B-FE31D81F9A29}" destId="{A9778B9D-C74A-4CE5-BD7C-DF7B33978409}" srcOrd="0" destOrd="0" presId="urn:microsoft.com/office/officeart/2005/8/layout/venn1"/>
    <dgm:cxn modelId="{E837C6E8-B78B-4DF2-993A-1D251ED7C6CF}" type="presParOf" srcId="{A9778B9D-C74A-4CE5-BD7C-DF7B33978409}" destId="{2A1F49F5-669F-4FB3-B81C-FA90CBF308A2}" srcOrd="0" destOrd="0" presId="urn:microsoft.com/office/officeart/2005/8/layout/venn1"/>
    <dgm:cxn modelId="{D7812614-D31C-412E-A45E-787E4B9B4059}" type="presParOf" srcId="{A9778B9D-C74A-4CE5-BD7C-DF7B33978409}" destId="{B0094724-F66E-43B6-87C0-3DFE8799E345}" srcOrd="1" destOrd="0" presId="urn:microsoft.com/office/officeart/2005/8/layout/venn1"/>
    <dgm:cxn modelId="{DE0421B2-090C-4521-817D-CD49EAD9D77B}" type="presParOf" srcId="{A9778B9D-C74A-4CE5-BD7C-DF7B33978409}" destId="{2347179B-9D7F-4447-934F-CB3802333BEA}" srcOrd="2" destOrd="0" presId="urn:microsoft.com/office/officeart/2005/8/layout/venn1"/>
    <dgm:cxn modelId="{D1C9D3AB-F683-4159-95DE-C0AE7E3F811B}" type="presParOf" srcId="{A9778B9D-C74A-4CE5-BD7C-DF7B33978409}" destId="{8AA182D8-2519-4BC2-98BC-78B1A1987481}" srcOrd="3" destOrd="0" presId="urn:microsoft.com/office/officeart/2005/8/layout/venn1"/>
    <dgm:cxn modelId="{52196017-1230-407D-89E5-7632FF5FC385}" type="presParOf" srcId="{A9778B9D-C74A-4CE5-BD7C-DF7B33978409}" destId="{E63A70C4-2BF2-497D-89F1-D721539E862E}" srcOrd="4" destOrd="0" presId="urn:microsoft.com/office/officeart/2005/8/layout/venn1"/>
    <dgm:cxn modelId="{3F3FC60E-0582-4945-80A3-7A8F3CE3AA46}" type="presParOf" srcId="{A9778B9D-C74A-4CE5-BD7C-DF7B33978409}" destId="{710940AE-3BC2-4F88-B157-B56105E97935}" srcOrd="5" destOrd="0" presId="urn:microsoft.com/office/officeart/2005/8/layout/venn1"/>
    <dgm:cxn modelId="{1E46032D-AFA4-4ED1-AA47-E4BE74B7B10A}" type="presParOf" srcId="{A9778B9D-C74A-4CE5-BD7C-DF7B33978409}" destId="{BA5E718D-F2C9-4D3C-B48B-619A99C39D21}" srcOrd="6" destOrd="0" presId="urn:microsoft.com/office/officeart/2005/8/layout/venn1"/>
    <dgm:cxn modelId="{D4EBC0B4-6037-4683-BA81-C5C4F369F851}" type="presParOf" srcId="{A9778B9D-C74A-4CE5-BD7C-DF7B33978409}" destId="{2E4520B4-05A4-49D2-B56E-B8B2E96FEFCF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0BD01-1A20-494A-BEA7-FAD9488D84EE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26DC15-6CA6-457E-8FFB-4A1BF92A869A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sz="2200" dirty="0"/>
            <a:t>Hi-Z</a:t>
          </a:r>
        </a:p>
      </dgm:t>
    </dgm:pt>
    <dgm:pt modelId="{740CC3F4-2F9D-49A0-9978-C26876120654}" type="parTrans" cxnId="{CC18C484-2671-4814-809F-1CDACDCDFFEE}">
      <dgm:prSet/>
      <dgm:spPr/>
      <dgm:t>
        <a:bodyPr/>
        <a:lstStyle/>
        <a:p>
          <a:endParaRPr lang="en-US"/>
        </a:p>
      </dgm:t>
    </dgm:pt>
    <dgm:pt modelId="{CE3F8AB8-68B3-479E-916A-7EA894749147}" type="sibTrans" cxnId="{CC18C484-2671-4814-809F-1CDACDCDFFEE}">
      <dgm:prSet/>
      <dgm:spPr>
        <a:solidFill>
          <a:schemeClr val="accent2">
            <a:alpha val="90000"/>
          </a:schemeClr>
        </a:solidFill>
        <a:ln>
          <a:noFill/>
        </a:ln>
      </dgm:spPr>
      <dgm:t>
        <a:bodyPr/>
        <a:lstStyle/>
        <a:p>
          <a:endParaRPr lang="en-US"/>
        </a:p>
      </dgm:t>
    </dgm:pt>
    <dgm:pt modelId="{969510B2-ECA9-4CBF-99F5-AE3E6F4AA419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sz="1800" dirty="0"/>
            <a:t>GPI Trigger</a:t>
          </a:r>
        </a:p>
      </dgm:t>
    </dgm:pt>
    <dgm:pt modelId="{FA84DAE9-4DA0-4C03-907D-9D63C116C2C9}" type="parTrans" cxnId="{11B745BA-04D6-4B8E-9D83-512AD26509CB}">
      <dgm:prSet/>
      <dgm:spPr/>
      <dgm:t>
        <a:bodyPr/>
        <a:lstStyle/>
        <a:p>
          <a:endParaRPr lang="en-US"/>
        </a:p>
      </dgm:t>
    </dgm:pt>
    <dgm:pt modelId="{287A0BF6-0218-471E-A35C-093551AD7D24}" type="sibTrans" cxnId="{11B745BA-04D6-4B8E-9D83-512AD26509CB}">
      <dgm:prSet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/>
        </a:p>
      </dgm:t>
    </dgm:pt>
    <dgm:pt modelId="{07507127-F5F5-4F25-9C2C-4A1FCEBEB181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sz="2200" dirty="0"/>
            <a:t>NVM</a:t>
          </a:r>
        </a:p>
      </dgm:t>
    </dgm:pt>
    <dgm:pt modelId="{4CA9A051-E320-4A02-9040-B4F9A5CC2218}" type="parTrans" cxnId="{982B2F5E-F8BA-4C1E-AD2D-4D409C785255}">
      <dgm:prSet/>
      <dgm:spPr/>
      <dgm:t>
        <a:bodyPr/>
        <a:lstStyle/>
        <a:p>
          <a:endParaRPr lang="en-US"/>
        </a:p>
      </dgm:t>
    </dgm:pt>
    <dgm:pt modelId="{984F7530-DE00-4CAE-ABF5-496308358C95}" type="sibTrans" cxnId="{982B2F5E-F8BA-4C1E-AD2D-4D409C785255}">
      <dgm:prSet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/>
        </a:p>
      </dgm:t>
    </dgm:pt>
    <dgm:pt modelId="{733D9FD2-0080-44FB-95C0-49292BAC5EF2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sz="1200" dirty="0"/>
            <a:t>Comparator</a:t>
          </a:r>
        </a:p>
      </dgm:t>
    </dgm:pt>
    <dgm:pt modelId="{49DD9CC7-2C01-4B8E-9EAC-0CA35B08124F}" type="parTrans" cxnId="{75E58578-0485-447D-A62F-FEC72FDEF751}">
      <dgm:prSet/>
      <dgm:spPr/>
      <dgm:t>
        <a:bodyPr/>
        <a:lstStyle/>
        <a:p>
          <a:endParaRPr lang="en-US"/>
        </a:p>
      </dgm:t>
    </dgm:pt>
    <dgm:pt modelId="{9A62D56B-4CF1-44CD-B159-BD67091C0D3C}" type="sibTrans" cxnId="{75E58578-0485-447D-A62F-FEC72FDEF751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8A4244FF-205A-4870-80F9-9C70E363A50D}" type="pres">
      <dgm:prSet presAssocID="{97C0BD01-1A20-494A-BEA7-FAD9488D84EE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E2370D33-B463-4E45-B694-16C8F0B61683}" type="pres">
      <dgm:prSet presAssocID="{AE26DC15-6CA6-457E-8FFB-4A1BF92A869A}" presName="text1" presStyleCnt="0"/>
      <dgm:spPr/>
    </dgm:pt>
    <dgm:pt modelId="{A74DE483-FC73-495F-BC21-816F77503611}" type="pres">
      <dgm:prSet presAssocID="{AE26DC15-6CA6-457E-8FFB-4A1BF92A869A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D735B2-6546-4864-B624-69808DBEDBB0}" type="pres">
      <dgm:prSet presAssocID="{AE26DC15-6CA6-457E-8FFB-4A1BF92A869A}" presName="textaccent1" presStyleCnt="0"/>
      <dgm:spPr/>
    </dgm:pt>
    <dgm:pt modelId="{CE278C25-8C8A-40B3-A97D-8D46160413F4}" type="pres">
      <dgm:prSet presAssocID="{AE26DC15-6CA6-457E-8FFB-4A1BF92A869A}" presName="accentRepeatNode" presStyleLbl="solidAlignAcc1" presStyleIdx="0" presStyleCnt="8"/>
      <dgm:spPr>
        <a:noFill/>
        <a:ln>
          <a:noFill/>
        </a:ln>
      </dgm:spPr>
    </dgm:pt>
    <dgm:pt modelId="{DBEB7F20-A7E6-4CAB-AAEE-790797EA6E71}" type="pres">
      <dgm:prSet presAssocID="{CE3F8AB8-68B3-479E-916A-7EA894749147}" presName="image1" presStyleCnt="0"/>
      <dgm:spPr/>
    </dgm:pt>
    <dgm:pt modelId="{814E5794-4281-44C2-955F-886A9CB74783}" type="pres">
      <dgm:prSet presAssocID="{CE3F8AB8-68B3-479E-916A-7EA894749147}" presName="imageRepeatNode" presStyleLbl="alignAcc1" presStyleIdx="0" presStyleCnt="4"/>
      <dgm:spPr/>
      <dgm:t>
        <a:bodyPr/>
        <a:lstStyle/>
        <a:p>
          <a:endParaRPr lang="en-US"/>
        </a:p>
      </dgm:t>
    </dgm:pt>
    <dgm:pt modelId="{1F01C135-B86B-420B-9AFC-EA7A32CE0C7B}" type="pres">
      <dgm:prSet presAssocID="{CE3F8AB8-68B3-479E-916A-7EA894749147}" presName="imageaccent1" presStyleCnt="0"/>
      <dgm:spPr/>
    </dgm:pt>
    <dgm:pt modelId="{5DF1C818-748F-4A8C-833F-6F04CF77817C}" type="pres">
      <dgm:prSet presAssocID="{CE3F8AB8-68B3-479E-916A-7EA894749147}" presName="accentRepeatNode" presStyleLbl="solidAlignAcc1" presStyleIdx="1" presStyleCnt="8"/>
      <dgm:spPr>
        <a:noFill/>
        <a:ln>
          <a:noFill/>
        </a:ln>
      </dgm:spPr>
    </dgm:pt>
    <dgm:pt modelId="{8460181C-256E-41F6-A938-0A70FA1A27B7}" type="pres">
      <dgm:prSet presAssocID="{969510B2-ECA9-4CBF-99F5-AE3E6F4AA419}" presName="text2" presStyleCnt="0"/>
      <dgm:spPr/>
    </dgm:pt>
    <dgm:pt modelId="{96E48AC6-F95F-42BC-9135-0422CDAB7D03}" type="pres">
      <dgm:prSet presAssocID="{969510B2-ECA9-4CBF-99F5-AE3E6F4AA419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1C8D5-559A-4646-8491-BEB622B90311}" type="pres">
      <dgm:prSet presAssocID="{969510B2-ECA9-4CBF-99F5-AE3E6F4AA419}" presName="textaccent2" presStyleCnt="0"/>
      <dgm:spPr/>
    </dgm:pt>
    <dgm:pt modelId="{57B9EC96-5320-4B8F-8630-E862B58A9BC7}" type="pres">
      <dgm:prSet presAssocID="{969510B2-ECA9-4CBF-99F5-AE3E6F4AA419}" presName="accentRepeatNode" presStyleLbl="solidAlignAcc1" presStyleIdx="2" presStyleCnt="8"/>
      <dgm:spPr>
        <a:noFill/>
        <a:ln>
          <a:noFill/>
        </a:ln>
      </dgm:spPr>
    </dgm:pt>
    <dgm:pt modelId="{1AFA6032-3035-4461-99E7-0DCEBCFEC99F}" type="pres">
      <dgm:prSet presAssocID="{287A0BF6-0218-471E-A35C-093551AD7D24}" presName="image2" presStyleCnt="0"/>
      <dgm:spPr/>
    </dgm:pt>
    <dgm:pt modelId="{1DDD01DE-FF81-4EFA-BC4C-D0F2D5ADCEB4}" type="pres">
      <dgm:prSet presAssocID="{287A0BF6-0218-471E-A35C-093551AD7D24}" presName="imageRepeatNode" presStyleLbl="alignAcc1" presStyleIdx="1" presStyleCnt="4"/>
      <dgm:spPr/>
      <dgm:t>
        <a:bodyPr/>
        <a:lstStyle/>
        <a:p>
          <a:endParaRPr lang="en-US"/>
        </a:p>
      </dgm:t>
    </dgm:pt>
    <dgm:pt modelId="{424B97E8-D085-4AE5-99DC-59688FC2ABBE}" type="pres">
      <dgm:prSet presAssocID="{287A0BF6-0218-471E-A35C-093551AD7D24}" presName="imageaccent2" presStyleCnt="0"/>
      <dgm:spPr/>
    </dgm:pt>
    <dgm:pt modelId="{D497663D-E7E4-4282-A8BC-4F74F4E5CE9A}" type="pres">
      <dgm:prSet presAssocID="{287A0BF6-0218-471E-A35C-093551AD7D24}" presName="accentRepeatNode" presStyleLbl="solidAlignAcc1" presStyleIdx="3" presStyleCnt="8"/>
      <dgm:spPr>
        <a:noFill/>
        <a:ln>
          <a:noFill/>
        </a:ln>
      </dgm:spPr>
    </dgm:pt>
    <dgm:pt modelId="{AAB945EE-1239-4A5C-B5A2-A631C0BE4FB4}" type="pres">
      <dgm:prSet presAssocID="{07507127-F5F5-4F25-9C2C-4A1FCEBEB181}" presName="text3" presStyleCnt="0"/>
      <dgm:spPr/>
    </dgm:pt>
    <dgm:pt modelId="{42A139F8-572F-4BFA-B140-269031DDD2B9}" type="pres">
      <dgm:prSet presAssocID="{07507127-F5F5-4F25-9C2C-4A1FCEBEB181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01E9E7-047A-405F-96E0-DA427D5BE2D9}" type="pres">
      <dgm:prSet presAssocID="{07507127-F5F5-4F25-9C2C-4A1FCEBEB181}" presName="textaccent3" presStyleCnt="0"/>
      <dgm:spPr/>
    </dgm:pt>
    <dgm:pt modelId="{076D2E79-F696-4F7E-BD2E-9C8677E9967B}" type="pres">
      <dgm:prSet presAssocID="{07507127-F5F5-4F25-9C2C-4A1FCEBEB181}" presName="accentRepeatNode" presStyleLbl="solidAlignAcc1" presStyleIdx="4" presStyleCnt="8"/>
      <dgm:spPr>
        <a:noFill/>
        <a:ln>
          <a:noFill/>
        </a:ln>
      </dgm:spPr>
    </dgm:pt>
    <dgm:pt modelId="{1AA21F73-9BA6-40BE-8AFC-FEAB57F435AA}" type="pres">
      <dgm:prSet presAssocID="{984F7530-DE00-4CAE-ABF5-496308358C95}" presName="image3" presStyleCnt="0"/>
      <dgm:spPr/>
    </dgm:pt>
    <dgm:pt modelId="{F58EB3C8-85A3-447A-89A6-9244195CFDAB}" type="pres">
      <dgm:prSet presAssocID="{984F7530-DE00-4CAE-ABF5-496308358C95}" presName="imageRepeatNode" presStyleLbl="alignAcc1" presStyleIdx="2" presStyleCnt="4"/>
      <dgm:spPr/>
      <dgm:t>
        <a:bodyPr/>
        <a:lstStyle/>
        <a:p>
          <a:endParaRPr lang="en-US"/>
        </a:p>
      </dgm:t>
    </dgm:pt>
    <dgm:pt modelId="{BFF75D23-3EB6-4C31-9863-57875AA0A025}" type="pres">
      <dgm:prSet presAssocID="{984F7530-DE00-4CAE-ABF5-496308358C95}" presName="imageaccent3" presStyleCnt="0"/>
      <dgm:spPr/>
    </dgm:pt>
    <dgm:pt modelId="{D70C4585-FC20-4944-97B8-588BC0F04DF2}" type="pres">
      <dgm:prSet presAssocID="{984F7530-DE00-4CAE-ABF5-496308358C95}" presName="accentRepeatNode" presStyleLbl="solidAlignAcc1" presStyleIdx="5" presStyleCnt="8"/>
      <dgm:spPr>
        <a:noFill/>
        <a:ln>
          <a:noFill/>
        </a:ln>
      </dgm:spPr>
    </dgm:pt>
    <dgm:pt modelId="{1F7790D4-43C0-4755-B943-013394150871}" type="pres">
      <dgm:prSet presAssocID="{733D9FD2-0080-44FB-95C0-49292BAC5EF2}" presName="text4" presStyleCnt="0"/>
      <dgm:spPr/>
    </dgm:pt>
    <dgm:pt modelId="{8DC57872-84A8-42E1-A06C-9CC5192A3D70}" type="pres">
      <dgm:prSet presAssocID="{733D9FD2-0080-44FB-95C0-49292BAC5EF2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3827D-3DCA-4C8F-8EC1-74056CBBD9E4}" type="pres">
      <dgm:prSet presAssocID="{733D9FD2-0080-44FB-95C0-49292BAC5EF2}" presName="textaccent4" presStyleCnt="0"/>
      <dgm:spPr/>
    </dgm:pt>
    <dgm:pt modelId="{033EB471-2DC5-4C45-A619-4634A6A50CEA}" type="pres">
      <dgm:prSet presAssocID="{733D9FD2-0080-44FB-95C0-49292BAC5EF2}" presName="accentRepeatNode" presStyleLbl="solidAlignAcc1" presStyleIdx="6" presStyleCnt="8"/>
      <dgm:spPr>
        <a:noFill/>
        <a:ln>
          <a:noFill/>
        </a:ln>
      </dgm:spPr>
    </dgm:pt>
    <dgm:pt modelId="{82E216FF-F8F4-4CF1-AE55-63AE339345C0}" type="pres">
      <dgm:prSet presAssocID="{9A62D56B-4CF1-44CD-B159-BD67091C0D3C}" presName="image4" presStyleCnt="0"/>
      <dgm:spPr/>
    </dgm:pt>
    <dgm:pt modelId="{FACB5675-FA44-4192-B895-5674FE9E2DC6}" type="pres">
      <dgm:prSet presAssocID="{9A62D56B-4CF1-44CD-B159-BD67091C0D3C}" presName="imageRepeatNode" presStyleLbl="alignAcc1" presStyleIdx="3" presStyleCnt="4"/>
      <dgm:spPr/>
      <dgm:t>
        <a:bodyPr/>
        <a:lstStyle/>
        <a:p>
          <a:endParaRPr lang="en-US"/>
        </a:p>
      </dgm:t>
    </dgm:pt>
    <dgm:pt modelId="{12B192CE-61AF-4E71-8553-02EF825088BF}" type="pres">
      <dgm:prSet presAssocID="{9A62D56B-4CF1-44CD-B159-BD67091C0D3C}" presName="imageaccent4" presStyleCnt="0"/>
      <dgm:spPr/>
    </dgm:pt>
    <dgm:pt modelId="{F223D868-24CE-45B0-A8AD-5892AF32995C}" type="pres">
      <dgm:prSet presAssocID="{9A62D56B-4CF1-44CD-B159-BD67091C0D3C}" presName="accentRepeatNode" presStyleLbl="solidAlignAcc1" presStyleIdx="7" presStyleCnt="8"/>
      <dgm:spPr>
        <a:noFill/>
        <a:ln>
          <a:noFill/>
        </a:ln>
      </dgm:spPr>
    </dgm:pt>
  </dgm:ptLst>
  <dgm:cxnLst>
    <dgm:cxn modelId="{300D03AA-BA99-4F5B-ABE1-B60721810346}" type="presOf" srcId="{969510B2-ECA9-4CBF-99F5-AE3E6F4AA419}" destId="{96E48AC6-F95F-42BC-9135-0422CDAB7D03}" srcOrd="0" destOrd="0" presId="urn:microsoft.com/office/officeart/2008/layout/HexagonCluster"/>
    <dgm:cxn modelId="{75E58578-0485-447D-A62F-FEC72FDEF751}" srcId="{97C0BD01-1A20-494A-BEA7-FAD9488D84EE}" destId="{733D9FD2-0080-44FB-95C0-49292BAC5EF2}" srcOrd="3" destOrd="0" parTransId="{49DD9CC7-2C01-4B8E-9EAC-0CA35B08124F}" sibTransId="{9A62D56B-4CF1-44CD-B159-BD67091C0D3C}"/>
    <dgm:cxn modelId="{CC18C484-2671-4814-809F-1CDACDCDFFEE}" srcId="{97C0BD01-1A20-494A-BEA7-FAD9488D84EE}" destId="{AE26DC15-6CA6-457E-8FFB-4A1BF92A869A}" srcOrd="0" destOrd="0" parTransId="{740CC3F4-2F9D-49A0-9978-C26876120654}" sibTransId="{CE3F8AB8-68B3-479E-916A-7EA894749147}"/>
    <dgm:cxn modelId="{DFAE3125-A097-4907-AFCC-EB7E0BDC7747}" type="presOf" srcId="{984F7530-DE00-4CAE-ABF5-496308358C95}" destId="{F58EB3C8-85A3-447A-89A6-9244195CFDAB}" srcOrd="0" destOrd="0" presId="urn:microsoft.com/office/officeart/2008/layout/HexagonCluster"/>
    <dgm:cxn modelId="{A857FF3C-CBF4-41D6-840C-1853C29B5D5D}" type="presOf" srcId="{97C0BD01-1A20-494A-BEA7-FAD9488D84EE}" destId="{8A4244FF-205A-4870-80F9-9C70E363A50D}" srcOrd="0" destOrd="0" presId="urn:microsoft.com/office/officeart/2008/layout/HexagonCluster"/>
    <dgm:cxn modelId="{FBD8552E-9C14-46D1-B640-4731C6E56477}" type="presOf" srcId="{733D9FD2-0080-44FB-95C0-49292BAC5EF2}" destId="{8DC57872-84A8-42E1-A06C-9CC5192A3D70}" srcOrd="0" destOrd="0" presId="urn:microsoft.com/office/officeart/2008/layout/HexagonCluster"/>
    <dgm:cxn modelId="{982B2F5E-F8BA-4C1E-AD2D-4D409C785255}" srcId="{97C0BD01-1A20-494A-BEA7-FAD9488D84EE}" destId="{07507127-F5F5-4F25-9C2C-4A1FCEBEB181}" srcOrd="2" destOrd="0" parTransId="{4CA9A051-E320-4A02-9040-B4F9A5CC2218}" sibTransId="{984F7530-DE00-4CAE-ABF5-496308358C95}"/>
    <dgm:cxn modelId="{2E23D24D-57F8-4475-9859-9A3E979B431E}" type="presOf" srcId="{CE3F8AB8-68B3-479E-916A-7EA894749147}" destId="{814E5794-4281-44C2-955F-886A9CB74783}" srcOrd="0" destOrd="0" presId="urn:microsoft.com/office/officeart/2008/layout/HexagonCluster"/>
    <dgm:cxn modelId="{55D8FD3A-DFCA-4EB5-8144-3791DDC471C4}" type="presOf" srcId="{07507127-F5F5-4F25-9C2C-4A1FCEBEB181}" destId="{42A139F8-572F-4BFA-B140-269031DDD2B9}" srcOrd="0" destOrd="0" presId="urn:microsoft.com/office/officeart/2008/layout/HexagonCluster"/>
    <dgm:cxn modelId="{B24BAD85-8A29-4C2F-81E7-39817A0FEF1E}" type="presOf" srcId="{287A0BF6-0218-471E-A35C-093551AD7D24}" destId="{1DDD01DE-FF81-4EFA-BC4C-D0F2D5ADCEB4}" srcOrd="0" destOrd="0" presId="urn:microsoft.com/office/officeart/2008/layout/HexagonCluster"/>
    <dgm:cxn modelId="{04AF7854-FCD9-43E4-B5E0-6580F30331CD}" type="presOf" srcId="{AE26DC15-6CA6-457E-8FFB-4A1BF92A869A}" destId="{A74DE483-FC73-495F-BC21-816F77503611}" srcOrd="0" destOrd="0" presId="urn:microsoft.com/office/officeart/2008/layout/HexagonCluster"/>
    <dgm:cxn modelId="{11B745BA-04D6-4B8E-9D83-512AD26509CB}" srcId="{97C0BD01-1A20-494A-BEA7-FAD9488D84EE}" destId="{969510B2-ECA9-4CBF-99F5-AE3E6F4AA419}" srcOrd="1" destOrd="0" parTransId="{FA84DAE9-4DA0-4C03-907D-9D63C116C2C9}" sibTransId="{287A0BF6-0218-471E-A35C-093551AD7D24}"/>
    <dgm:cxn modelId="{DDB3BF64-AE87-4BAD-89F9-BAAF9727A40E}" type="presOf" srcId="{9A62D56B-4CF1-44CD-B159-BD67091C0D3C}" destId="{FACB5675-FA44-4192-B895-5674FE9E2DC6}" srcOrd="0" destOrd="0" presId="urn:microsoft.com/office/officeart/2008/layout/HexagonCluster"/>
    <dgm:cxn modelId="{AB0E0C4C-22CE-409C-ACE4-E69E78E52071}" type="presParOf" srcId="{8A4244FF-205A-4870-80F9-9C70E363A50D}" destId="{E2370D33-B463-4E45-B694-16C8F0B61683}" srcOrd="0" destOrd="0" presId="urn:microsoft.com/office/officeart/2008/layout/HexagonCluster"/>
    <dgm:cxn modelId="{5EED3500-197C-4102-8971-3815C99B71E8}" type="presParOf" srcId="{E2370D33-B463-4E45-B694-16C8F0B61683}" destId="{A74DE483-FC73-495F-BC21-816F77503611}" srcOrd="0" destOrd="0" presId="urn:microsoft.com/office/officeart/2008/layout/HexagonCluster"/>
    <dgm:cxn modelId="{794FB352-0F73-4A2E-A224-F0A9CEF801C7}" type="presParOf" srcId="{8A4244FF-205A-4870-80F9-9C70E363A50D}" destId="{00D735B2-6546-4864-B624-69808DBEDBB0}" srcOrd="1" destOrd="0" presId="urn:microsoft.com/office/officeart/2008/layout/HexagonCluster"/>
    <dgm:cxn modelId="{16480C19-EA58-4654-B135-05D7D31C3B6C}" type="presParOf" srcId="{00D735B2-6546-4864-B624-69808DBEDBB0}" destId="{CE278C25-8C8A-40B3-A97D-8D46160413F4}" srcOrd="0" destOrd="0" presId="urn:microsoft.com/office/officeart/2008/layout/HexagonCluster"/>
    <dgm:cxn modelId="{D58AC527-9E2C-4565-A0AC-A275AA9E957F}" type="presParOf" srcId="{8A4244FF-205A-4870-80F9-9C70E363A50D}" destId="{DBEB7F20-A7E6-4CAB-AAEE-790797EA6E71}" srcOrd="2" destOrd="0" presId="urn:microsoft.com/office/officeart/2008/layout/HexagonCluster"/>
    <dgm:cxn modelId="{87938D12-4CAF-4A2D-8B02-4B5036B717F6}" type="presParOf" srcId="{DBEB7F20-A7E6-4CAB-AAEE-790797EA6E71}" destId="{814E5794-4281-44C2-955F-886A9CB74783}" srcOrd="0" destOrd="0" presId="urn:microsoft.com/office/officeart/2008/layout/HexagonCluster"/>
    <dgm:cxn modelId="{4197D9D5-3461-4B50-BE34-9CD92BE9FD1F}" type="presParOf" srcId="{8A4244FF-205A-4870-80F9-9C70E363A50D}" destId="{1F01C135-B86B-420B-9AFC-EA7A32CE0C7B}" srcOrd="3" destOrd="0" presId="urn:microsoft.com/office/officeart/2008/layout/HexagonCluster"/>
    <dgm:cxn modelId="{25937B62-3522-476B-B422-B001D4EC32C6}" type="presParOf" srcId="{1F01C135-B86B-420B-9AFC-EA7A32CE0C7B}" destId="{5DF1C818-748F-4A8C-833F-6F04CF77817C}" srcOrd="0" destOrd="0" presId="urn:microsoft.com/office/officeart/2008/layout/HexagonCluster"/>
    <dgm:cxn modelId="{102DB26D-7A28-41AA-AFFB-DB20ADA25334}" type="presParOf" srcId="{8A4244FF-205A-4870-80F9-9C70E363A50D}" destId="{8460181C-256E-41F6-A938-0A70FA1A27B7}" srcOrd="4" destOrd="0" presId="urn:microsoft.com/office/officeart/2008/layout/HexagonCluster"/>
    <dgm:cxn modelId="{041F6AA3-1A7C-4248-BCB0-1954BBE180FC}" type="presParOf" srcId="{8460181C-256E-41F6-A938-0A70FA1A27B7}" destId="{96E48AC6-F95F-42BC-9135-0422CDAB7D03}" srcOrd="0" destOrd="0" presId="urn:microsoft.com/office/officeart/2008/layout/HexagonCluster"/>
    <dgm:cxn modelId="{0796294F-2FF4-4433-A8D4-AB62E8A81EA3}" type="presParOf" srcId="{8A4244FF-205A-4870-80F9-9C70E363A50D}" destId="{B3E1C8D5-559A-4646-8491-BEB622B90311}" srcOrd="5" destOrd="0" presId="urn:microsoft.com/office/officeart/2008/layout/HexagonCluster"/>
    <dgm:cxn modelId="{8660EA5F-8065-4502-BD85-9BB1AD028657}" type="presParOf" srcId="{B3E1C8D5-559A-4646-8491-BEB622B90311}" destId="{57B9EC96-5320-4B8F-8630-E862B58A9BC7}" srcOrd="0" destOrd="0" presId="urn:microsoft.com/office/officeart/2008/layout/HexagonCluster"/>
    <dgm:cxn modelId="{0C3E3E54-04D0-4329-A1E5-CDC6755A0E11}" type="presParOf" srcId="{8A4244FF-205A-4870-80F9-9C70E363A50D}" destId="{1AFA6032-3035-4461-99E7-0DCEBCFEC99F}" srcOrd="6" destOrd="0" presId="urn:microsoft.com/office/officeart/2008/layout/HexagonCluster"/>
    <dgm:cxn modelId="{F42F25FA-DE5F-43BD-9F09-EA2858944368}" type="presParOf" srcId="{1AFA6032-3035-4461-99E7-0DCEBCFEC99F}" destId="{1DDD01DE-FF81-4EFA-BC4C-D0F2D5ADCEB4}" srcOrd="0" destOrd="0" presId="urn:microsoft.com/office/officeart/2008/layout/HexagonCluster"/>
    <dgm:cxn modelId="{DB0F9A21-F598-4FAA-B57F-2EE24E59AA4F}" type="presParOf" srcId="{8A4244FF-205A-4870-80F9-9C70E363A50D}" destId="{424B97E8-D085-4AE5-99DC-59688FC2ABBE}" srcOrd="7" destOrd="0" presId="urn:microsoft.com/office/officeart/2008/layout/HexagonCluster"/>
    <dgm:cxn modelId="{31E2D3A5-B0E8-4CAD-B839-561B4D9F1C26}" type="presParOf" srcId="{424B97E8-D085-4AE5-99DC-59688FC2ABBE}" destId="{D497663D-E7E4-4282-A8BC-4F74F4E5CE9A}" srcOrd="0" destOrd="0" presId="urn:microsoft.com/office/officeart/2008/layout/HexagonCluster"/>
    <dgm:cxn modelId="{9936536D-1777-4131-A4EA-F396BFE74ECC}" type="presParOf" srcId="{8A4244FF-205A-4870-80F9-9C70E363A50D}" destId="{AAB945EE-1239-4A5C-B5A2-A631C0BE4FB4}" srcOrd="8" destOrd="0" presId="urn:microsoft.com/office/officeart/2008/layout/HexagonCluster"/>
    <dgm:cxn modelId="{74633C31-1A2E-4DE8-A2B1-15805AA78BBD}" type="presParOf" srcId="{AAB945EE-1239-4A5C-B5A2-A631C0BE4FB4}" destId="{42A139F8-572F-4BFA-B140-269031DDD2B9}" srcOrd="0" destOrd="0" presId="urn:microsoft.com/office/officeart/2008/layout/HexagonCluster"/>
    <dgm:cxn modelId="{206E17C4-7ACD-44DA-B95F-D6CC8DF99BB3}" type="presParOf" srcId="{8A4244FF-205A-4870-80F9-9C70E363A50D}" destId="{7D01E9E7-047A-405F-96E0-DA427D5BE2D9}" srcOrd="9" destOrd="0" presId="urn:microsoft.com/office/officeart/2008/layout/HexagonCluster"/>
    <dgm:cxn modelId="{70C4381B-CF6D-4B92-A1F4-BAE67D9643F2}" type="presParOf" srcId="{7D01E9E7-047A-405F-96E0-DA427D5BE2D9}" destId="{076D2E79-F696-4F7E-BD2E-9C8677E9967B}" srcOrd="0" destOrd="0" presId="urn:microsoft.com/office/officeart/2008/layout/HexagonCluster"/>
    <dgm:cxn modelId="{E7E9217F-65E6-4D1C-AFCD-7DEB529C5843}" type="presParOf" srcId="{8A4244FF-205A-4870-80F9-9C70E363A50D}" destId="{1AA21F73-9BA6-40BE-8AFC-FEAB57F435AA}" srcOrd="10" destOrd="0" presId="urn:microsoft.com/office/officeart/2008/layout/HexagonCluster"/>
    <dgm:cxn modelId="{04C607BF-0775-4370-B2F1-7CDD6E0CA896}" type="presParOf" srcId="{1AA21F73-9BA6-40BE-8AFC-FEAB57F435AA}" destId="{F58EB3C8-85A3-447A-89A6-9244195CFDAB}" srcOrd="0" destOrd="0" presId="urn:microsoft.com/office/officeart/2008/layout/HexagonCluster"/>
    <dgm:cxn modelId="{8A48E31E-BC46-477E-A065-E1FDF1E7AD05}" type="presParOf" srcId="{8A4244FF-205A-4870-80F9-9C70E363A50D}" destId="{BFF75D23-3EB6-4C31-9863-57875AA0A025}" srcOrd="11" destOrd="0" presId="urn:microsoft.com/office/officeart/2008/layout/HexagonCluster"/>
    <dgm:cxn modelId="{888CE936-E740-415E-A873-1C911262E096}" type="presParOf" srcId="{BFF75D23-3EB6-4C31-9863-57875AA0A025}" destId="{D70C4585-FC20-4944-97B8-588BC0F04DF2}" srcOrd="0" destOrd="0" presId="urn:microsoft.com/office/officeart/2008/layout/HexagonCluster"/>
    <dgm:cxn modelId="{5239796C-D1E1-40E7-A170-52628D6EC30E}" type="presParOf" srcId="{8A4244FF-205A-4870-80F9-9C70E363A50D}" destId="{1F7790D4-43C0-4755-B943-013394150871}" srcOrd="12" destOrd="0" presId="urn:microsoft.com/office/officeart/2008/layout/HexagonCluster"/>
    <dgm:cxn modelId="{D00A97D8-9016-443D-BFA1-F6E2A4CB67BD}" type="presParOf" srcId="{1F7790D4-43C0-4755-B943-013394150871}" destId="{8DC57872-84A8-42E1-A06C-9CC5192A3D70}" srcOrd="0" destOrd="0" presId="urn:microsoft.com/office/officeart/2008/layout/HexagonCluster"/>
    <dgm:cxn modelId="{20E3F810-DEA8-4AA6-875D-0799618C5AB8}" type="presParOf" srcId="{8A4244FF-205A-4870-80F9-9C70E363A50D}" destId="{8133827D-3DCA-4C8F-8EC1-74056CBBD9E4}" srcOrd="13" destOrd="0" presId="urn:microsoft.com/office/officeart/2008/layout/HexagonCluster"/>
    <dgm:cxn modelId="{3F136013-3DC4-4703-990D-089D80F35860}" type="presParOf" srcId="{8133827D-3DCA-4C8F-8EC1-74056CBBD9E4}" destId="{033EB471-2DC5-4C45-A619-4634A6A50CEA}" srcOrd="0" destOrd="0" presId="urn:microsoft.com/office/officeart/2008/layout/HexagonCluster"/>
    <dgm:cxn modelId="{8788949F-20B5-454D-AFD4-D46E44F59DB1}" type="presParOf" srcId="{8A4244FF-205A-4870-80F9-9C70E363A50D}" destId="{82E216FF-F8F4-4CF1-AE55-63AE339345C0}" srcOrd="14" destOrd="0" presId="urn:microsoft.com/office/officeart/2008/layout/HexagonCluster"/>
    <dgm:cxn modelId="{F06FE203-1EE5-4B46-9DDA-EBEF768F3D7A}" type="presParOf" srcId="{82E216FF-F8F4-4CF1-AE55-63AE339345C0}" destId="{FACB5675-FA44-4192-B895-5674FE9E2DC6}" srcOrd="0" destOrd="0" presId="urn:microsoft.com/office/officeart/2008/layout/HexagonCluster"/>
    <dgm:cxn modelId="{2B5ED426-7A13-48ED-AD7F-4EF04F06F13D}" type="presParOf" srcId="{8A4244FF-205A-4870-80F9-9C70E363A50D}" destId="{12B192CE-61AF-4E71-8553-02EF825088BF}" srcOrd="15" destOrd="0" presId="urn:microsoft.com/office/officeart/2008/layout/HexagonCluster"/>
    <dgm:cxn modelId="{DE18EA92-64B5-4A31-9BE7-C6960F0F2403}" type="presParOf" srcId="{12B192CE-61AF-4E71-8553-02EF825088BF}" destId="{F223D868-24CE-45B0-A8AD-5892AF32995C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3DC862-6FBE-45C7-9BC2-53568E25F55C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1AD8D3F-8D78-4888-8B47-F87CCAF2CDE0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/>
            <a:t>NVM</a:t>
          </a:r>
        </a:p>
      </dgm:t>
    </dgm:pt>
    <dgm:pt modelId="{AC8C7204-D817-4CCD-A678-747E60712CAC}" type="parTrans" cxnId="{466F977B-7AF3-415B-8D23-398A2B0C2DB7}">
      <dgm:prSet/>
      <dgm:spPr/>
      <dgm:t>
        <a:bodyPr/>
        <a:lstStyle/>
        <a:p>
          <a:endParaRPr lang="en-US"/>
        </a:p>
      </dgm:t>
    </dgm:pt>
    <dgm:pt modelId="{9E189D8A-E5C4-4726-A763-DC6328712C17}" type="sibTrans" cxnId="{466F977B-7AF3-415B-8D23-398A2B0C2DB7}">
      <dgm:prSet custT="1"/>
      <dgm:spPr>
        <a:solidFill>
          <a:schemeClr val="accent4"/>
        </a:solidFill>
      </dgm:spPr>
      <dgm:t>
        <a:bodyPr/>
        <a:lstStyle/>
        <a:p>
          <a:r>
            <a:rPr lang="en-US" sz="2200" dirty="0"/>
            <a:t>PWM</a:t>
          </a:r>
        </a:p>
      </dgm:t>
    </dgm:pt>
    <dgm:pt modelId="{0ABD27BB-C0EC-4A06-B31F-D590C7210909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2200" dirty="0"/>
            <a:t>DAC </a:t>
          </a:r>
        </a:p>
      </dgm:t>
    </dgm:pt>
    <dgm:pt modelId="{1ECF5398-1CA2-4AA6-A559-CF18893BA61E}" type="parTrans" cxnId="{27A5E8CB-07AD-4AFF-81BC-3C17D1ED7487}">
      <dgm:prSet/>
      <dgm:spPr/>
      <dgm:t>
        <a:bodyPr/>
        <a:lstStyle/>
        <a:p>
          <a:endParaRPr lang="en-US"/>
        </a:p>
      </dgm:t>
    </dgm:pt>
    <dgm:pt modelId="{BE05958D-9157-489D-8804-4A47C35B408A}" type="sibTrans" cxnId="{27A5E8CB-07AD-4AFF-81BC-3C17D1ED7487}">
      <dgm:prSet custT="1"/>
      <dgm:spPr>
        <a:solidFill>
          <a:srgbClr val="FFC000"/>
        </a:solidFill>
      </dgm:spPr>
      <dgm:t>
        <a:bodyPr/>
        <a:lstStyle/>
        <a:p>
          <a:r>
            <a:rPr lang="en-US" sz="2200" dirty="0"/>
            <a:t>ADC</a:t>
          </a:r>
        </a:p>
      </dgm:t>
    </dgm:pt>
    <dgm:pt modelId="{AFB829C9-8D82-4CC6-8887-DD917E358203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/>
            <a:t>State Machine </a:t>
          </a:r>
        </a:p>
      </dgm:t>
    </dgm:pt>
    <dgm:pt modelId="{634C8D47-5AE4-4703-9DE5-84CF2783158C}" type="parTrans" cxnId="{F73C29B1-DA6B-4AC0-8CAB-19A8C2F8D9B0}">
      <dgm:prSet/>
      <dgm:spPr/>
      <dgm:t>
        <a:bodyPr/>
        <a:lstStyle/>
        <a:p>
          <a:endParaRPr lang="en-US"/>
        </a:p>
      </dgm:t>
    </dgm:pt>
    <dgm:pt modelId="{B3CC2A53-A470-4048-9E01-D33F8347B32D}" type="sibTrans" cxnId="{F73C29B1-DA6B-4AC0-8CAB-19A8C2F8D9B0}">
      <dgm:prSet custT="1"/>
      <dgm:spPr>
        <a:solidFill>
          <a:schemeClr val="accent4"/>
        </a:solidFill>
      </dgm:spPr>
      <dgm:t>
        <a:bodyPr/>
        <a:lstStyle/>
        <a:p>
          <a:r>
            <a:rPr lang="en-US" sz="2000" dirty="0" smtClean="0"/>
            <a:t>GPI</a:t>
          </a:r>
          <a:br>
            <a:rPr lang="en-US" sz="2000" dirty="0" smtClean="0"/>
          </a:br>
          <a:r>
            <a:rPr lang="en-US" sz="2000" dirty="0" smtClean="0"/>
            <a:t>Trigger</a:t>
          </a:r>
          <a:endParaRPr lang="en-US" sz="2000" dirty="0"/>
        </a:p>
      </dgm:t>
    </dgm:pt>
    <dgm:pt modelId="{21F8CC53-202C-4015-87EA-A0307F9FA988}">
      <dgm:prSet phldrT="[Text]" custT="1"/>
      <dgm:spPr/>
      <dgm:t>
        <a:bodyPr/>
        <a:lstStyle/>
        <a:p>
          <a:endParaRPr lang="en-US" sz="1200" dirty="0"/>
        </a:p>
      </dgm:t>
    </dgm:pt>
    <dgm:pt modelId="{185E1C25-4A9F-4BBA-9B10-4A668E87DD20}" type="sibTrans" cxnId="{AAB47407-3B2E-44ED-B13F-237473A8255B}">
      <dgm:prSet/>
      <dgm:spPr/>
      <dgm:t>
        <a:bodyPr/>
        <a:lstStyle/>
        <a:p>
          <a:endParaRPr lang="en-US"/>
        </a:p>
      </dgm:t>
    </dgm:pt>
    <dgm:pt modelId="{76771726-E274-4D98-879F-0F3954742AF7}" type="parTrans" cxnId="{AAB47407-3B2E-44ED-B13F-237473A8255B}">
      <dgm:prSet/>
      <dgm:spPr/>
      <dgm:t>
        <a:bodyPr/>
        <a:lstStyle/>
        <a:p>
          <a:endParaRPr lang="en-US"/>
        </a:p>
      </dgm:t>
    </dgm:pt>
    <dgm:pt modelId="{7C908915-1E20-4D24-AA91-BEAB383A13E5}" type="pres">
      <dgm:prSet presAssocID="{293DC862-6FBE-45C7-9BC2-53568E25F55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0341306-F12A-4BE2-9E34-E08A715C5C3F}" type="pres">
      <dgm:prSet presAssocID="{91AD8D3F-8D78-4888-8B47-F87CCAF2CDE0}" presName="composite" presStyleCnt="0"/>
      <dgm:spPr/>
    </dgm:pt>
    <dgm:pt modelId="{DFB320AC-939E-465C-92AA-7C5DFC6E7352}" type="pres">
      <dgm:prSet presAssocID="{91AD8D3F-8D78-4888-8B47-F87CCAF2CDE0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7A6C2F-58A1-4AE7-86C4-962F90FE61AC}" type="pres">
      <dgm:prSet presAssocID="{91AD8D3F-8D78-4888-8B47-F87CCAF2CDE0}" presName="Childtext1" presStyleLbl="revTx" presStyleIdx="0" presStyleCnt="3" custScaleX="47195" custScaleY="45581" custLinFactX="-100000" custLinFactY="143677" custLinFactNeighborX="-154154" custLinFactNeighborY="200000">
        <dgm:presLayoutVars>
          <dgm:chMax val="0"/>
          <dgm:chPref val="0"/>
          <dgm:bulletEnabled val="1"/>
        </dgm:presLayoutVars>
      </dgm:prSet>
      <dgm:spPr>
        <a:noFill/>
        <a:ln w="25400">
          <a:noFill/>
        </a:ln>
      </dgm:spPr>
    </dgm:pt>
    <dgm:pt modelId="{6CBCB1D7-D9D4-4FCA-AF04-5DBDD50AB46B}" type="pres">
      <dgm:prSet presAssocID="{91AD8D3F-8D78-4888-8B47-F87CCAF2CDE0}" presName="BalanceSpacing" presStyleCnt="0"/>
      <dgm:spPr/>
    </dgm:pt>
    <dgm:pt modelId="{DCB9C71B-6D6C-495E-912E-2338309E325A}" type="pres">
      <dgm:prSet presAssocID="{91AD8D3F-8D78-4888-8B47-F87CCAF2CDE0}" presName="BalanceSpacing1" presStyleCnt="0"/>
      <dgm:spPr/>
    </dgm:pt>
    <dgm:pt modelId="{0DC00CCF-C5BD-4E69-B854-A3F6CD113E42}" type="pres">
      <dgm:prSet presAssocID="{9E189D8A-E5C4-4726-A763-DC6328712C17}" presName="Accent1Text" presStyleLbl="node1" presStyleIdx="1" presStyleCnt="6"/>
      <dgm:spPr/>
      <dgm:t>
        <a:bodyPr/>
        <a:lstStyle/>
        <a:p>
          <a:endParaRPr lang="en-US"/>
        </a:p>
      </dgm:t>
    </dgm:pt>
    <dgm:pt modelId="{6369C53F-E77B-48A5-A081-13A00EBF9CBC}" type="pres">
      <dgm:prSet presAssocID="{9E189D8A-E5C4-4726-A763-DC6328712C17}" presName="spaceBetweenRectangles" presStyleCnt="0"/>
      <dgm:spPr/>
    </dgm:pt>
    <dgm:pt modelId="{BFD9DCAF-AE9D-4C91-B148-FB49127F35F8}" type="pres">
      <dgm:prSet presAssocID="{0ABD27BB-C0EC-4A06-B31F-D590C7210909}" presName="composite" presStyleCnt="0"/>
      <dgm:spPr/>
    </dgm:pt>
    <dgm:pt modelId="{088EE1F5-D93A-4CDC-83E0-F582B4B548B5}" type="pres">
      <dgm:prSet presAssocID="{0ABD27BB-C0EC-4A06-B31F-D590C7210909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8C99B1-36E1-4315-A8A4-73F5AEAF8C17}" type="pres">
      <dgm:prSet presAssocID="{0ABD27BB-C0EC-4A06-B31F-D590C7210909}" presName="Childtext1" presStyleLbl="revTx" presStyleIdx="1" presStyleCnt="3">
        <dgm:presLayoutVars>
          <dgm:chMax val="0"/>
          <dgm:chPref val="0"/>
          <dgm:bulletEnabled val="1"/>
        </dgm:presLayoutVars>
      </dgm:prSet>
      <dgm:spPr>
        <a:noFill/>
        <a:ln w="25400">
          <a:noFill/>
        </a:ln>
      </dgm:spPr>
    </dgm:pt>
    <dgm:pt modelId="{A8305D5A-9E90-4AD4-AB1C-3FFB8D3CECA2}" type="pres">
      <dgm:prSet presAssocID="{0ABD27BB-C0EC-4A06-B31F-D590C7210909}" presName="BalanceSpacing" presStyleCnt="0"/>
      <dgm:spPr/>
    </dgm:pt>
    <dgm:pt modelId="{08FBF5AA-4C0E-4B91-9DAA-796A787E053E}" type="pres">
      <dgm:prSet presAssocID="{0ABD27BB-C0EC-4A06-B31F-D590C7210909}" presName="BalanceSpacing1" presStyleCnt="0"/>
      <dgm:spPr/>
    </dgm:pt>
    <dgm:pt modelId="{87652F25-0E8C-48BB-A5BC-E977F2EEDFCD}" type="pres">
      <dgm:prSet presAssocID="{BE05958D-9157-489D-8804-4A47C35B408A}" presName="Accent1Text" presStyleLbl="node1" presStyleIdx="3" presStyleCnt="6"/>
      <dgm:spPr/>
      <dgm:t>
        <a:bodyPr/>
        <a:lstStyle/>
        <a:p>
          <a:endParaRPr lang="en-US"/>
        </a:p>
      </dgm:t>
    </dgm:pt>
    <dgm:pt modelId="{C9183B24-C754-4FB0-A8E5-A3F2DE5806F4}" type="pres">
      <dgm:prSet presAssocID="{BE05958D-9157-489D-8804-4A47C35B408A}" presName="spaceBetweenRectangles" presStyleCnt="0"/>
      <dgm:spPr/>
    </dgm:pt>
    <dgm:pt modelId="{C499123B-544E-4D7E-A0E9-CC870AEF9258}" type="pres">
      <dgm:prSet presAssocID="{AFB829C9-8D82-4CC6-8887-DD917E358203}" presName="composite" presStyleCnt="0"/>
      <dgm:spPr/>
    </dgm:pt>
    <dgm:pt modelId="{C8F91E01-8181-495F-B301-9468AE2ECC2B}" type="pres">
      <dgm:prSet presAssocID="{AFB829C9-8D82-4CC6-8887-DD917E358203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75C029-2B4A-49A4-9734-C04D4928C866}" type="pres">
      <dgm:prSet presAssocID="{AFB829C9-8D82-4CC6-8887-DD917E358203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F8C49B-AEF1-493A-8283-C0EE2614AA7D}" type="pres">
      <dgm:prSet presAssocID="{AFB829C9-8D82-4CC6-8887-DD917E358203}" presName="BalanceSpacing" presStyleCnt="0"/>
      <dgm:spPr/>
    </dgm:pt>
    <dgm:pt modelId="{4C068AD4-ABBC-4812-AEAA-ADA61CEB73AD}" type="pres">
      <dgm:prSet presAssocID="{AFB829C9-8D82-4CC6-8887-DD917E358203}" presName="BalanceSpacing1" presStyleCnt="0"/>
      <dgm:spPr/>
    </dgm:pt>
    <dgm:pt modelId="{77C37660-F06C-455F-95A9-891E846E7238}" type="pres">
      <dgm:prSet presAssocID="{B3CC2A53-A470-4048-9E01-D33F8347B32D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BA47B525-D4D2-47D7-ACB8-D0A7AD44953B}" type="presOf" srcId="{21F8CC53-202C-4015-87EA-A0307F9FA988}" destId="{4C75C029-2B4A-49A4-9734-C04D4928C866}" srcOrd="0" destOrd="0" presId="urn:microsoft.com/office/officeart/2008/layout/AlternatingHexagons"/>
    <dgm:cxn modelId="{27A5E8CB-07AD-4AFF-81BC-3C17D1ED7487}" srcId="{293DC862-6FBE-45C7-9BC2-53568E25F55C}" destId="{0ABD27BB-C0EC-4A06-B31F-D590C7210909}" srcOrd="1" destOrd="0" parTransId="{1ECF5398-1CA2-4AA6-A559-CF18893BA61E}" sibTransId="{BE05958D-9157-489D-8804-4A47C35B408A}"/>
    <dgm:cxn modelId="{AAB47407-3B2E-44ED-B13F-237473A8255B}" srcId="{AFB829C9-8D82-4CC6-8887-DD917E358203}" destId="{21F8CC53-202C-4015-87EA-A0307F9FA988}" srcOrd="0" destOrd="0" parTransId="{76771726-E274-4D98-879F-0F3954742AF7}" sibTransId="{185E1C25-4A9F-4BBA-9B10-4A668E87DD20}"/>
    <dgm:cxn modelId="{B6673E92-67F5-4003-BB43-0EA6A781BC70}" type="presOf" srcId="{293DC862-6FBE-45C7-9BC2-53568E25F55C}" destId="{7C908915-1E20-4D24-AA91-BEAB383A13E5}" srcOrd="0" destOrd="0" presId="urn:microsoft.com/office/officeart/2008/layout/AlternatingHexagons"/>
    <dgm:cxn modelId="{5D4CD1CC-12EB-440B-9A3F-3A34BC905175}" type="presOf" srcId="{BE05958D-9157-489D-8804-4A47C35B408A}" destId="{87652F25-0E8C-48BB-A5BC-E977F2EEDFCD}" srcOrd="0" destOrd="0" presId="urn:microsoft.com/office/officeart/2008/layout/AlternatingHexagons"/>
    <dgm:cxn modelId="{21B29BF0-3472-497B-9F01-48A6CCB7523C}" type="presOf" srcId="{B3CC2A53-A470-4048-9E01-D33F8347B32D}" destId="{77C37660-F06C-455F-95A9-891E846E7238}" srcOrd="0" destOrd="0" presId="urn:microsoft.com/office/officeart/2008/layout/AlternatingHexagons"/>
    <dgm:cxn modelId="{56116129-304C-43DD-8492-2664BD9BBBBA}" type="presOf" srcId="{91AD8D3F-8D78-4888-8B47-F87CCAF2CDE0}" destId="{DFB320AC-939E-465C-92AA-7C5DFC6E7352}" srcOrd="0" destOrd="0" presId="urn:microsoft.com/office/officeart/2008/layout/AlternatingHexagons"/>
    <dgm:cxn modelId="{466F977B-7AF3-415B-8D23-398A2B0C2DB7}" srcId="{293DC862-6FBE-45C7-9BC2-53568E25F55C}" destId="{91AD8D3F-8D78-4888-8B47-F87CCAF2CDE0}" srcOrd="0" destOrd="0" parTransId="{AC8C7204-D817-4CCD-A678-747E60712CAC}" sibTransId="{9E189D8A-E5C4-4726-A763-DC6328712C17}"/>
    <dgm:cxn modelId="{8A267B1A-0FF8-4CDC-BDB1-F49F3E79EBE5}" type="presOf" srcId="{9E189D8A-E5C4-4726-A763-DC6328712C17}" destId="{0DC00CCF-C5BD-4E69-B854-A3F6CD113E42}" srcOrd="0" destOrd="0" presId="urn:microsoft.com/office/officeart/2008/layout/AlternatingHexagons"/>
    <dgm:cxn modelId="{F73C29B1-DA6B-4AC0-8CAB-19A8C2F8D9B0}" srcId="{293DC862-6FBE-45C7-9BC2-53568E25F55C}" destId="{AFB829C9-8D82-4CC6-8887-DD917E358203}" srcOrd="2" destOrd="0" parTransId="{634C8D47-5AE4-4703-9DE5-84CF2783158C}" sibTransId="{B3CC2A53-A470-4048-9E01-D33F8347B32D}"/>
    <dgm:cxn modelId="{5A659A1D-B1AB-4EF4-9FC6-34825A4ABD0A}" type="presOf" srcId="{0ABD27BB-C0EC-4A06-B31F-D590C7210909}" destId="{088EE1F5-D93A-4CDC-83E0-F582B4B548B5}" srcOrd="0" destOrd="0" presId="urn:microsoft.com/office/officeart/2008/layout/AlternatingHexagons"/>
    <dgm:cxn modelId="{62B94B32-7392-4D50-8ADC-732AFB989919}" type="presOf" srcId="{AFB829C9-8D82-4CC6-8887-DD917E358203}" destId="{C8F91E01-8181-495F-B301-9468AE2ECC2B}" srcOrd="0" destOrd="0" presId="urn:microsoft.com/office/officeart/2008/layout/AlternatingHexagons"/>
    <dgm:cxn modelId="{7DB403BB-6873-49D1-8D30-7E53DF1843A5}" type="presParOf" srcId="{7C908915-1E20-4D24-AA91-BEAB383A13E5}" destId="{B0341306-F12A-4BE2-9E34-E08A715C5C3F}" srcOrd="0" destOrd="0" presId="urn:microsoft.com/office/officeart/2008/layout/AlternatingHexagons"/>
    <dgm:cxn modelId="{0698D3A0-6A92-404B-B07E-398E8F27D683}" type="presParOf" srcId="{B0341306-F12A-4BE2-9E34-E08A715C5C3F}" destId="{DFB320AC-939E-465C-92AA-7C5DFC6E7352}" srcOrd="0" destOrd="0" presId="urn:microsoft.com/office/officeart/2008/layout/AlternatingHexagons"/>
    <dgm:cxn modelId="{4538A27D-6147-41BA-B5D2-B030777F220C}" type="presParOf" srcId="{B0341306-F12A-4BE2-9E34-E08A715C5C3F}" destId="{EF7A6C2F-58A1-4AE7-86C4-962F90FE61AC}" srcOrd="1" destOrd="0" presId="urn:microsoft.com/office/officeart/2008/layout/AlternatingHexagons"/>
    <dgm:cxn modelId="{0760FEA4-36C5-4C83-AFEF-9BBD9CE1B323}" type="presParOf" srcId="{B0341306-F12A-4BE2-9E34-E08A715C5C3F}" destId="{6CBCB1D7-D9D4-4FCA-AF04-5DBDD50AB46B}" srcOrd="2" destOrd="0" presId="urn:microsoft.com/office/officeart/2008/layout/AlternatingHexagons"/>
    <dgm:cxn modelId="{92D65F5C-12D6-4267-B336-F154DC31E479}" type="presParOf" srcId="{B0341306-F12A-4BE2-9E34-E08A715C5C3F}" destId="{DCB9C71B-6D6C-495E-912E-2338309E325A}" srcOrd="3" destOrd="0" presId="urn:microsoft.com/office/officeart/2008/layout/AlternatingHexagons"/>
    <dgm:cxn modelId="{637C2C50-69ED-4E75-AF68-14583CA89681}" type="presParOf" srcId="{B0341306-F12A-4BE2-9E34-E08A715C5C3F}" destId="{0DC00CCF-C5BD-4E69-B854-A3F6CD113E42}" srcOrd="4" destOrd="0" presId="urn:microsoft.com/office/officeart/2008/layout/AlternatingHexagons"/>
    <dgm:cxn modelId="{D1FC62AA-9202-4409-BA99-C3EE7B14AF61}" type="presParOf" srcId="{7C908915-1E20-4D24-AA91-BEAB383A13E5}" destId="{6369C53F-E77B-48A5-A081-13A00EBF9CBC}" srcOrd="1" destOrd="0" presId="urn:microsoft.com/office/officeart/2008/layout/AlternatingHexagons"/>
    <dgm:cxn modelId="{1859CE80-7873-480E-8A4D-B860E5C37A33}" type="presParOf" srcId="{7C908915-1E20-4D24-AA91-BEAB383A13E5}" destId="{BFD9DCAF-AE9D-4C91-B148-FB49127F35F8}" srcOrd="2" destOrd="0" presId="urn:microsoft.com/office/officeart/2008/layout/AlternatingHexagons"/>
    <dgm:cxn modelId="{83E035EC-985D-40FE-9A77-5E85227CE7D4}" type="presParOf" srcId="{BFD9DCAF-AE9D-4C91-B148-FB49127F35F8}" destId="{088EE1F5-D93A-4CDC-83E0-F582B4B548B5}" srcOrd="0" destOrd="0" presId="urn:microsoft.com/office/officeart/2008/layout/AlternatingHexagons"/>
    <dgm:cxn modelId="{550E7C57-6576-4156-9F3C-A93C7E3687E5}" type="presParOf" srcId="{BFD9DCAF-AE9D-4C91-B148-FB49127F35F8}" destId="{3A8C99B1-36E1-4315-A8A4-73F5AEAF8C17}" srcOrd="1" destOrd="0" presId="urn:microsoft.com/office/officeart/2008/layout/AlternatingHexagons"/>
    <dgm:cxn modelId="{78C90926-3317-44DF-819A-61CAB9368789}" type="presParOf" srcId="{BFD9DCAF-AE9D-4C91-B148-FB49127F35F8}" destId="{A8305D5A-9E90-4AD4-AB1C-3FFB8D3CECA2}" srcOrd="2" destOrd="0" presId="urn:microsoft.com/office/officeart/2008/layout/AlternatingHexagons"/>
    <dgm:cxn modelId="{D8A5066F-8C60-4251-9E2E-BE23222E6986}" type="presParOf" srcId="{BFD9DCAF-AE9D-4C91-B148-FB49127F35F8}" destId="{08FBF5AA-4C0E-4B91-9DAA-796A787E053E}" srcOrd="3" destOrd="0" presId="urn:microsoft.com/office/officeart/2008/layout/AlternatingHexagons"/>
    <dgm:cxn modelId="{6B2EEFFA-6095-4384-BB27-6B806D35C03F}" type="presParOf" srcId="{BFD9DCAF-AE9D-4C91-B148-FB49127F35F8}" destId="{87652F25-0E8C-48BB-A5BC-E977F2EEDFCD}" srcOrd="4" destOrd="0" presId="urn:microsoft.com/office/officeart/2008/layout/AlternatingHexagons"/>
    <dgm:cxn modelId="{1B4A31A9-D814-498A-9B1D-C21884434D0F}" type="presParOf" srcId="{7C908915-1E20-4D24-AA91-BEAB383A13E5}" destId="{C9183B24-C754-4FB0-A8E5-A3F2DE5806F4}" srcOrd="3" destOrd="0" presId="urn:microsoft.com/office/officeart/2008/layout/AlternatingHexagons"/>
    <dgm:cxn modelId="{C5A25CE9-092B-4B75-A025-FAFC7DD61085}" type="presParOf" srcId="{7C908915-1E20-4D24-AA91-BEAB383A13E5}" destId="{C499123B-544E-4D7E-A0E9-CC870AEF9258}" srcOrd="4" destOrd="0" presId="urn:microsoft.com/office/officeart/2008/layout/AlternatingHexagons"/>
    <dgm:cxn modelId="{34648904-3604-42EC-914A-BF0C9C6151B5}" type="presParOf" srcId="{C499123B-544E-4D7E-A0E9-CC870AEF9258}" destId="{C8F91E01-8181-495F-B301-9468AE2ECC2B}" srcOrd="0" destOrd="0" presId="urn:microsoft.com/office/officeart/2008/layout/AlternatingHexagons"/>
    <dgm:cxn modelId="{38842690-4E4B-4A28-AA58-7A1CB4E07921}" type="presParOf" srcId="{C499123B-544E-4D7E-A0E9-CC870AEF9258}" destId="{4C75C029-2B4A-49A4-9734-C04D4928C866}" srcOrd="1" destOrd="0" presId="urn:microsoft.com/office/officeart/2008/layout/AlternatingHexagons"/>
    <dgm:cxn modelId="{DA0F8953-9971-41FD-BFD2-874188EF79B0}" type="presParOf" srcId="{C499123B-544E-4D7E-A0E9-CC870AEF9258}" destId="{56F8C49B-AEF1-493A-8283-C0EE2614AA7D}" srcOrd="2" destOrd="0" presId="urn:microsoft.com/office/officeart/2008/layout/AlternatingHexagons"/>
    <dgm:cxn modelId="{14DCD367-7CC2-41E9-A10D-4E6402AA1AC1}" type="presParOf" srcId="{C499123B-544E-4D7E-A0E9-CC870AEF9258}" destId="{4C068AD4-ABBC-4812-AEAA-ADA61CEB73AD}" srcOrd="3" destOrd="0" presId="urn:microsoft.com/office/officeart/2008/layout/AlternatingHexagons"/>
    <dgm:cxn modelId="{1A6E0829-D731-442B-BFAA-96A4817CEFC1}" type="presParOf" srcId="{C499123B-544E-4D7E-A0E9-CC870AEF9258}" destId="{77C37660-F06C-455F-95A9-891E846E723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F49F5-669F-4FB3-B81C-FA90CBF308A2}">
      <dsp:nvSpPr>
        <dsp:cNvPr id="0" name=""/>
        <dsp:cNvSpPr/>
      </dsp:nvSpPr>
      <dsp:spPr>
        <a:xfrm>
          <a:off x="2000378" y="82380"/>
          <a:ext cx="1837598" cy="1837598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chemeClr val="accent5">
                  <a:lumMod val="50000"/>
                </a:schemeClr>
              </a:solidFill>
            </a:rPr>
            <a:t>MCU                                 </a:t>
          </a:r>
        </a:p>
      </dsp:txBody>
      <dsp:txXfrm>
        <a:off x="2212408" y="329750"/>
        <a:ext cx="1413537" cy="583084"/>
      </dsp:txXfrm>
    </dsp:sp>
    <dsp:sp modelId="{2347179B-9D7F-4447-934F-CB3802333BEA}">
      <dsp:nvSpPr>
        <dsp:cNvPr id="0" name=""/>
        <dsp:cNvSpPr/>
      </dsp:nvSpPr>
      <dsp:spPr>
        <a:xfrm>
          <a:off x="2934204" y="1670668"/>
          <a:ext cx="1837598" cy="1837598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3923681" y="1882699"/>
        <a:ext cx="706768" cy="1413537"/>
      </dsp:txXfrm>
    </dsp:sp>
    <dsp:sp modelId="{E63A70C4-2BF2-497D-89F1-D721539E862E}">
      <dsp:nvSpPr>
        <dsp:cNvPr id="0" name=""/>
        <dsp:cNvSpPr/>
      </dsp:nvSpPr>
      <dsp:spPr>
        <a:xfrm>
          <a:off x="1090454" y="1681781"/>
          <a:ext cx="1837598" cy="1837598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1302485" y="2688927"/>
        <a:ext cx="1413537" cy="583084"/>
      </dsp:txXfrm>
    </dsp:sp>
    <dsp:sp modelId="{BA5E718D-F2C9-4D3C-B48B-619A99C39D21}">
      <dsp:nvSpPr>
        <dsp:cNvPr id="0" name=""/>
        <dsp:cNvSpPr/>
      </dsp:nvSpPr>
      <dsp:spPr>
        <a:xfrm>
          <a:off x="1992168" y="1112626"/>
          <a:ext cx="1837598" cy="1837598"/>
        </a:xfrm>
        <a:prstGeom prst="ellipse">
          <a:avLst/>
        </a:prstGeom>
        <a:solidFill>
          <a:schemeClr val="accent1">
            <a:lumMod val="20000"/>
            <a:lumOff val="80000"/>
            <a:alpha val="82000"/>
          </a:schemeClr>
        </a:solidFill>
        <a:ln>
          <a:solidFill>
            <a:srgbClr val="C0000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2133522" y="1324657"/>
        <a:ext cx="706768" cy="14135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DE483-FC73-495F-BC21-816F77503611}">
      <dsp:nvSpPr>
        <dsp:cNvPr id="0" name=""/>
        <dsp:cNvSpPr/>
      </dsp:nvSpPr>
      <dsp:spPr>
        <a:xfrm>
          <a:off x="1070811" y="2069929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Hi-Z</a:t>
          </a:r>
        </a:p>
      </dsp:txBody>
      <dsp:txXfrm>
        <a:off x="1266160" y="2237614"/>
        <a:ext cx="870714" cy="747407"/>
      </dsp:txXfrm>
    </dsp:sp>
    <dsp:sp modelId="{CE278C25-8C8A-40B3-A97D-8D46160413F4}">
      <dsp:nvSpPr>
        <dsp:cNvPr id="0" name=""/>
        <dsp:cNvSpPr/>
      </dsp:nvSpPr>
      <dsp:spPr>
        <a:xfrm>
          <a:off x="1110265" y="2548398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4E5794-4281-44C2-955F-886A9CB74783}">
      <dsp:nvSpPr>
        <dsp:cNvPr id="0" name=""/>
        <dsp:cNvSpPr/>
      </dsp:nvSpPr>
      <dsp:spPr>
        <a:xfrm>
          <a:off x="0" y="1481351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F1C818-748F-4A8C-833F-6F04CF77817C}">
      <dsp:nvSpPr>
        <dsp:cNvPr id="0" name=""/>
        <dsp:cNvSpPr/>
      </dsp:nvSpPr>
      <dsp:spPr>
        <a:xfrm>
          <a:off x="854093" y="2413981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E48AC6-F95F-42BC-9135-0422CDAB7D03}">
      <dsp:nvSpPr>
        <dsp:cNvPr id="0" name=""/>
        <dsp:cNvSpPr/>
      </dsp:nvSpPr>
      <dsp:spPr>
        <a:xfrm>
          <a:off x="2140512" y="1473057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GPI Trigger</a:t>
          </a:r>
        </a:p>
      </dsp:txBody>
      <dsp:txXfrm>
        <a:off x="2335861" y="1640742"/>
        <a:ext cx="870714" cy="747407"/>
      </dsp:txXfrm>
    </dsp:sp>
    <dsp:sp modelId="{57B9EC96-5320-4B8F-8630-E862B58A9BC7}">
      <dsp:nvSpPr>
        <dsp:cNvPr id="0" name=""/>
        <dsp:cNvSpPr/>
      </dsp:nvSpPr>
      <dsp:spPr>
        <a:xfrm>
          <a:off x="3004607" y="2404543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DD01DE-FF81-4EFA-BC4C-D0F2D5ADCEB4}">
      <dsp:nvSpPr>
        <dsp:cNvPr id="0" name=""/>
        <dsp:cNvSpPr/>
      </dsp:nvSpPr>
      <dsp:spPr>
        <a:xfrm>
          <a:off x="3215769" y="2068213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97663D-E7E4-4282-A8BC-4F74F4E5CE9A}">
      <dsp:nvSpPr>
        <dsp:cNvPr id="0" name=""/>
        <dsp:cNvSpPr/>
      </dsp:nvSpPr>
      <dsp:spPr>
        <a:xfrm>
          <a:off x="3244665" y="2553260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A139F8-572F-4BFA-B140-269031DDD2B9}">
      <dsp:nvSpPr>
        <dsp:cNvPr id="0" name=""/>
        <dsp:cNvSpPr/>
      </dsp:nvSpPr>
      <dsp:spPr>
        <a:xfrm>
          <a:off x="1070811" y="889627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NVM</a:t>
          </a:r>
        </a:p>
      </dsp:txBody>
      <dsp:txXfrm>
        <a:off x="1266160" y="1057312"/>
        <a:ext cx="870714" cy="747407"/>
      </dsp:txXfrm>
    </dsp:sp>
    <dsp:sp modelId="{076D2E79-F696-4F7E-BD2E-9C8677E9967B}">
      <dsp:nvSpPr>
        <dsp:cNvPr id="0" name=""/>
        <dsp:cNvSpPr/>
      </dsp:nvSpPr>
      <dsp:spPr>
        <a:xfrm>
          <a:off x="1929350" y="911934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EB3C8-85A3-447A-89A6-9244195CFDAB}">
      <dsp:nvSpPr>
        <dsp:cNvPr id="0" name=""/>
        <dsp:cNvSpPr/>
      </dsp:nvSpPr>
      <dsp:spPr>
        <a:xfrm>
          <a:off x="2140512" y="292755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0C4585-FC20-4944-97B8-588BC0F04DF2}">
      <dsp:nvSpPr>
        <dsp:cNvPr id="0" name=""/>
        <dsp:cNvSpPr/>
      </dsp:nvSpPr>
      <dsp:spPr>
        <a:xfrm>
          <a:off x="2169407" y="772655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57872-84A8-42E1-A06C-9CC5192A3D70}">
      <dsp:nvSpPr>
        <dsp:cNvPr id="0" name=""/>
        <dsp:cNvSpPr/>
      </dsp:nvSpPr>
      <dsp:spPr>
        <a:xfrm>
          <a:off x="3215769" y="887911"/>
          <a:ext cx="1261412" cy="1082777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Comparator</a:t>
          </a:r>
        </a:p>
      </dsp:txBody>
      <dsp:txXfrm>
        <a:off x="3411118" y="1055596"/>
        <a:ext cx="870714" cy="747407"/>
      </dsp:txXfrm>
    </dsp:sp>
    <dsp:sp modelId="{033EB471-2DC5-4C45-A619-4634A6A50CEA}">
      <dsp:nvSpPr>
        <dsp:cNvPr id="0" name=""/>
        <dsp:cNvSpPr/>
      </dsp:nvSpPr>
      <dsp:spPr>
        <a:xfrm>
          <a:off x="4300473" y="1365809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CB5675-FA44-4192-B895-5674FE9E2DC6}">
      <dsp:nvSpPr>
        <dsp:cNvPr id="0" name=""/>
        <dsp:cNvSpPr/>
      </dsp:nvSpPr>
      <dsp:spPr>
        <a:xfrm>
          <a:off x="4295472" y="1483067"/>
          <a:ext cx="1261412" cy="1082777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23D868-24CE-45B0-A8AD-5892AF32995C}">
      <dsp:nvSpPr>
        <dsp:cNvPr id="0" name=""/>
        <dsp:cNvSpPr/>
      </dsp:nvSpPr>
      <dsp:spPr>
        <a:xfrm>
          <a:off x="4549977" y="1502228"/>
          <a:ext cx="147257" cy="126981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B320AC-939E-465C-92AA-7C5DFC6E7352}">
      <dsp:nvSpPr>
        <dsp:cNvPr id="0" name=""/>
        <dsp:cNvSpPr/>
      </dsp:nvSpPr>
      <dsp:spPr>
        <a:xfrm rot="5400000">
          <a:off x="3617173" y="100198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NVM</a:t>
          </a:r>
        </a:p>
      </dsp:txBody>
      <dsp:txXfrm rot="-5400000">
        <a:off x="3920730" y="237669"/>
        <a:ext cx="906322" cy="1041749"/>
      </dsp:txXfrm>
    </dsp:sp>
    <dsp:sp modelId="{EF7A6C2F-58A1-4AE7-86C4-962F90FE61AC}">
      <dsp:nvSpPr>
        <dsp:cNvPr id="0" name=""/>
        <dsp:cNvSpPr/>
      </dsp:nvSpPr>
      <dsp:spPr>
        <a:xfrm>
          <a:off x="1225478" y="3672393"/>
          <a:ext cx="797121" cy="413903"/>
        </a:xfrm>
        <a:prstGeom prst="rect">
          <a:avLst/>
        </a:prstGeom>
        <a:noFill/>
        <a:ln w="25400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C00CCF-C5BD-4E69-B854-A3F6CD113E42}">
      <dsp:nvSpPr>
        <dsp:cNvPr id="0" name=""/>
        <dsp:cNvSpPr/>
      </dsp:nvSpPr>
      <dsp:spPr>
        <a:xfrm rot="5400000">
          <a:off x="2195147" y="100198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PWM</a:t>
          </a:r>
        </a:p>
      </dsp:txBody>
      <dsp:txXfrm rot="-5400000">
        <a:off x="2498704" y="237669"/>
        <a:ext cx="906322" cy="1041749"/>
      </dsp:txXfrm>
    </dsp:sp>
    <dsp:sp modelId="{088EE1F5-D93A-4CDC-83E0-F582B4B548B5}">
      <dsp:nvSpPr>
        <dsp:cNvPr id="0" name=""/>
        <dsp:cNvSpPr/>
      </dsp:nvSpPr>
      <dsp:spPr>
        <a:xfrm rot="5400000">
          <a:off x="2903436" y="1384804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DAC </a:t>
          </a:r>
        </a:p>
      </dsp:txBody>
      <dsp:txXfrm rot="-5400000">
        <a:off x="3206993" y="1522275"/>
        <a:ext cx="906322" cy="1041749"/>
      </dsp:txXfrm>
    </dsp:sp>
    <dsp:sp modelId="{3A8C99B1-36E1-4315-A8A4-73F5AEAF8C17}">
      <dsp:nvSpPr>
        <dsp:cNvPr id="0" name=""/>
        <dsp:cNvSpPr/>
      </dsp:nvSpPr>
      <dsp:spPr>
        <a:xfrm>
          <a:off x="1312813" y="1589118"/>
          <a:ext cx="1634512" cy="908062"/>
        </a:xfrm>
        <a:prstGeom prst="rect">
          <a:avLst/>
        </a:prstGeom>
        <a:noFill/>
        <a:ln w="25400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652F25-0E8C-48BB-A5BC-E977F2EEDFCD}">
      <dsp:nvSpPr>
        <dsp:cNvPr id="0" name=""/>
        <dsp:cNvSpPr/>
      </dsp:nvSpPr>
      <dsp:spPr>
        <a:xfrm rot="5400000">
          <a:off x="4325462" y="1384804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ADC</a:t>
          </a:r>
        </a:p>
      </dsp:txBody>
      <dsp:txXfrm rot="-5400000">
        <a:off x="4629019" y="1522275"/>
        <a:ext cx="906322" cy="1041749"/>
      </dsp:txXfrm>
    </dsp:sp>
    <dsp:sp modelId="{C8F91E01-8181-495F-B301-9468AE2ECC2B}">
      <dsp:nvSpPr>
        <dsp:cNvPr id="0" name=""/>
        <dsp:cNvSpPr/>
      </dsp:nvSpPr>
      <dsp:spPr>
        <a:xfrm rot="5400000">
          <a:off x="3617173" y="2669409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State Machine </a:t>
          </a:r>
        </a:p>
      </dsp:txBody>
      <dsp:txXfrm rot="-5400000">
        <a:off x="3920730" y="2806880"/>
        <a:ext cx="906322" cy="1041749"/>
      </dsp:txXfrm>
    </dsp:sp>
    <dsp:sp modelId="{4C75C029-2B4A-49A4-9734-C04D4928C866}">
      <dsp:nvSpPr>
        <dsp:cNvPr id="0" name=""/>
        <dsp:cNvSpPr/>
      </dsp:nvSpPr>
      <dsp:spPr>
        <a:xfrm>
          <a:off x="5072192" y="2873723"/>
          <a:ext cx="1688996" cy="908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5072192" y="2873723"/>
        <a:ext cx="1688996" cy="908062"/>
      </dsp:txXfrm>
    </dsp:sp>
    <dsp:sp modelId="{77C37660-F06C-455F-95A9-891E846E7238}">
      <dsp:nvSpPr>
        <dsp:cNvPr id="0" name=""/>
        <dsp:cNvSpPr/>
      </dsp:nvSpPr>
      <dsp:spPr>
        <a:xfrm rot="5400000">
          <a:off x="2195147" y="2669409"/>
          <a:ext cx="1513437" cy="1316690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GPI</a:t>
          </a:r>
          <a:br>
            <a:rPr lang="en-US" sz="2000" kern="1200" dirty="0" smtClean="0"/>
          </a:br>
          <a:r>
            <a:rPr lang="en-US" sz="2000" kern="1200" dirty="0" smtClean="0"/>
            <a:t>Trigger</a:t>
          </a:r>
          <a:endParaRPr lang="en-US" sz="2000" kern="1200" dirty="0"/>
        </a:p>
      </dsp:txBody>
      <dsp:txXfrm rot="-5400000">
        <a:off x="2498704" y="2806880"/>
        <a:ext cx="906322" cy="1041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image" Target="../media/image77.emf"/><Relationship Id="rId5" Type="http://schemas.openxmlformats.org/officeDocument/2006/relationships/image" Target="../media/image39.emf"/><Relationship Id="rId4" Type="http://schemas.openxmlformats.org/officeDocument/2006/relationships/image" Target="../media/image8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50.emf"/><Relationship Id="rId1" Type="http://schemas.openxmlformats.org/officeDocument/2006/relationships/image" Target="../media/image82.emf"/><Relationship Id="rId6" Type="http://schemas.openxmlformats.org/officeDocument/2006/relationships/image" Target="../media/image84.emf"/><Relationship Id="rId5" Type="http://schemas.openxmlformats.org/officeDocument/2006/relationships/image" Target="../media/image15.emf"/><Relationship Id="rId4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image" Target="../media/image85.emf"/><Relationship Id="rId6" Type="http://schemas.openxmlformats.org/officeDocument/2006/relationships/image" Target="../media/image90.emf"/><Relationship Id="rId5" Type="http://schemas.openxmlformats.org/officeDocument/2006/relationships/image" Target="../media/image89.emf"/><Relationship Id="rId4" Type="http://schemas.openxmlformats.org/officeDocument/2006/relationships/image" Target="../media/image88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13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9BED9-D104-4E99-8C15-431B98AC9D6F}" type="datetimeFigureOut">
              <a:rPr lang="en-US" smtClean="0"/>
              <a:t>12/15/2020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3941B-0414-4079-91A7-AB606E792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92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drise.eu/blog/led_high_temperature_performance_explained-lr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led-professional.com/resources-1/articles/reliability-oriented-design-of-led-based-light-sources-by-the-university-of-padova-and-lightcube-sr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1619" indent="-291619" defTabSz="111973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48">
              <a:defRPr/>
            </a:pPr>
            <a:fld id="{BED2394B-E06C-4DC9-BCC2-551C3DED9AAD}" type="slidenum">
              <a:rPr lang="en-US">
                <a:solidFill>
                  <a:prstClr val="black"/>
                </a:solidFill>
              </a:rPr>
              <a:pPr defTabSz="914348"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70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/>
              <a:t>Sources: </a:t>
            </a:r>
          </a:p>
          <a:p>
            <a:r>
              <a:rPr lang="en-US" sz="1000" dirty="0">
                <a:hlinkClick r:id="rId3"/>
              </a:rPr>
              <a:t>https://www.ledrise.eu/blog/led_high_temperature_performance_explained-lr/</a:t>
            </a:r>
            <a:endParaRPr lang="en-US" sz="1000" dirty="0"/>
          </a:p>
          <a:p>
            <a:r>
              <a:rPr lang="en-US" sz="1000" dirty="0">
                <a:hlinkClick r:id="rId3"/>
              </a:rPr>
              <a:t>https://www.ledrise.eu/blog/led_high_temperature_performance_explained-lr/</a:t>
            </a:r>
            <a:endParaRPr lang="en-US" sz="1000" dirty="0"/>
          </a:p>
          <a:p>
            <a:r>
              <a:rPr lang="en-US" sz="1000" dirty="0">
                <a:hlinkClick r:id="rId4"/>
              </a:rPr>
              <a:t>https://www.led-professional.com/resources-1/articles/reliability-oriented-design-of-led-based-light-sources-by-the-university-of-padova-and-lightcube-srl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2394B-E06C-4DC9-BCC2-551C3DED9AA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2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25"/>
            <a:ext cx="8458200" cy="1102520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6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42580" y="4589426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EB82E-268A-4CD9-83FA-D3F2E93EBAE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44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9" y="786358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37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281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elected_powerpoint_bg_2_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5571E-02C7-4909-A943-092A83DD34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18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8045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elected_powerpoint_bg_1_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096A3-1C74-4210-9B46-F757C8F29A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46805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elected_powerpoint_bg_1_grey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0298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137563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88" y="786365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344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33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805" indent="0">
              <a:buNone/>
              <a:defRPr sz="1500"/>
            </a:lvl2pPr>
            <a:lvl3pPr marL="761610" indent="0">
              <a:buNone/>
              <a:defRPr sz="1300"/>
            </a:lvl3pPr>
            <a:lvl4pPr marL="1142413" indent="0">
              <a:buNone/>
              <a:defRPr sz="1200"/>
            </a:lvl4pPr>
            <a:lvl5pPr marL="1523207" indent="0">
              <a:buNone/>
              <a:defRPr sz="1200"/>
            </a:lvl5pPr>
            <a:lvl6pPr marL="1904010" indent="0">
              <a:buNone/>
              <a:defRPr sz="1200"/>
            </a:lvl6pPr>
            <a:lvl7pPr marL="2284814" indent="0">
              <a:buNone/>
              <a:defRPr sz="1200"/>
            </a:lvl7pPr>
            <a:lvl8pPr marL="2665613" indent="0">
              <a:buNone/>
              <a:defRPr sz="1200"/>
            </a:lvl8pPr>
            <a:lvl9pPr marL="304641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4537472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18DC-F0C3-4C61-9EEA-2C495CD045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1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84" y="889399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9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3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05" indent="0">
              <a:buNone/>
              <a:defRPr sz="1700" b="1"/>
            </a:lvl2pPr>
            <a:lvl3pPr marL="761610" indent="0">
              <a:buNone/>
              <a:defRPr sz="1500" b="1"/>
            </a:lvl3pPr>
            <a:lvl4pPr marL="1142413" indent="0">
              <a:buNone/>
              <a:defRPr sz="1300" b="1"/>
            </a:lvl4pPr>
            <a:lvl5pPr marL="1523207" indent="0">
              <a:buNone/>
              <a:defRPr sz="1300" b="1"/>
            </a:lvl5pPr>
            <a:lvl6pPr marL="1904010" indent="0">
              <a:buNone/>
              <a:defRPr sz="1300" b="1"/>
            </a:lvl6pPr>
            <a:lvl7pPr marL="2284814" indent="0">
              <a:buNone/>
              <a:defRPr sz="1300" b="1"/>
            </a:lvl7pPr>
            <a:lvl8pPr marL="2665613" indent="0">
              <a:buNone/>
              <a:defRPr sz="1300" b="1"/>
            </a:lvl8pPr>
            <a:lvl9pPr marL="3046414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05" indent="0">
              <a:buNone/>
              <a:defRPr sz="1700" b="1"/>
            </a:lvl2pPr>
            <a:lvl3pPr marL="761610" indent="0">
              <a:buNone/>
              <a:defRPr sz="1500" b="1"/>
            </a:lvl3pPr>
            <a:lvl4pPr marL="1142413" indent="0">
              <a:buNone/>
              <a:defRPr sz="1300" b="1"/>
            </a:lvl4pPr>
            <a:lvl5pPr marL="1523207" indent="0">
              <a:buNone/>
              <a:defRPr sz="1300" b="1"/>
            </a:lvl5pPr>
            <a:lvl6pPr marL="1904010" indent="0">
              <a:buNone/>
              <a:defRPr sz="1300" b="1"/>
            </a:lvl6pPr>
            <a:lvl7pPr marL="2284814" indent="0">
              <a:buNone/>
              <a:defRPr sz="1300" b="1"/>
            </a:lvl7pPr>
            <a:lvl8pPr marL="2665613" indent="0">
              <a:buNone/>
              <a:defRPr sz="1300" b="1"/>
            </a:lvl8pPr>
            <a:lvl9pPr marL="3046414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7"/>
            <a:ext cx="4041775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835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82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91557" y="2202262"/>
            <a:ext cx="7841766" cy="914585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91557" y="3471348"/>
            <a:ext cx="7841765" cy="999800"/>
          </a:xfrm>
        </p:spPr>
        <p:txBody>
          <a:bodyPr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44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86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04790"/>
            <a:ext cx="3008313" cy="871538"/>
          </a:xfrm>
        </p:spPr>
        <p:txBody>
          <a:bodyPr anchor="b"/>
          <a:lstStyle>
            <a:lvl1pPr algn="l">
              <a:defRPr sz="27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076325"/>
            <a:ext cx="3008313" cy="3518298"/>
          </a:xfrm>
        </p:spPr>
        <p:txBody>
          <a:bodyPr/>
          <a:lstStyle>
            <a:lvl1pPr marL="0" indent="0">
              <a:buNone/>
              <a:defRPr sz="1700"/>
            </a:lvl1pPr>
            <a:lvl2pPr marL="380805" indent="0">
              <a:buNone/>
              <a:defRPr sz="1000"/>
            </a:lvl2pPr>
            <a:lvl3pPr marL="761610" indent="0">
              <a:buNone/>
              <a:defRPr sz="800"/>
            </a:lvl3pPr>
            <a:lvl4pPr marL="1142413" indent="0">
              <a:buNone/>
              <a:defRPr sz="700"/>
            </a:lvl4pPr>
            <a:lvl5pPr marL="1523207" indent="0">
              <a:buNone/>
              <a:defRPr sz="700"/>
            </a:lvl5pPr>
            <a:lvl6pPr marL="1904010" indent="0">
              <a:buNone/>
              <a:defRPr sz="700"/>
            </a:lvl6pPr>
            <a:lvl7pPr marL="2284814" indent="0">
              <a:buNone/>
              <a:defRPr sz="700"/>
            </a:lvl7pPr>
            <a:lvl8pPr marL="2665613" indent="0">
              <a:buNone/>
              <a:defRPr sz="700"/>
            </a:lvl8pPr>
            <a:lvl9pPr marL="304641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94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3"/>
          </a:xfrm>
        </p:spPr>
        <p:txBody>
          <a:bodyPr anchor="b"/>
          <a:lstStyle>
            <a:lvl1pPr algn="l">
              <a:defRPr sz="23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0805" indent="0">
              <a:buNone/>
              <a:defRPr sz="2300"/>
            </a:lvl2pPr>
            <a:lvl3pPr marL="761610" indent="0">
              <a:buNone/>
              <a:defRPr sz="2000"/>
            </a:lvl3pPr>
            <a:lvl4pPr marL="1142413" indent="0">
              <a:buNone/>
              <a:defRPr sz="1700"/>
            </a:lvl4pPr>
            <a:lvl5pPr marL="1523207" indent="0">
              <a:buNone/>
              <a:defRPr sz="1700"/>
            </a:lvl5pPr>
            <a:lvl6pPr marL="1904010" indent="0">
              <a:buNone/>
              <a:defRPr sz="1700"/>
            </a:lvl6pPr>
            <a:lvl7pPr marL="2284814" indent="0">
              <a:buNone/>
              <a:defRPr sz="1700"/>
            </a:lvl7pPr>
            <a:lvl8pPr marL="2665613" indent="0">
              <a:buNone/>
              <a:defRPr sz="1700"/>
            </a:lvl8pPr>
            <a:lvl9pPr marL="3046414" indent="0">
              <a:buNone/>
              <a:defRPr sz="17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Aft>
                <a:spcPct val="0"/>
              </a:spcAft>
              <a:buNone/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805" indent="0">
              <a:buNone/>
              <a:defRPr sz="1000"/>
            </a:lvl2pPr>
            <a:lvl3pPr marL="761610" indent="0">
              <a:buNone/>
              <a:defRPr sz="800"/>
            </a:lvl3pPr>
            <a:lvl4pPr marL="1142413" indent="0">
              <a:buNone/>
              <a:defRPr sz="700"/>
            </a:lvl4pPr>
            <a:lvl5pPr marL="1523207" indent="0">
              <a:buNone/>
              <a:defRPr sz="700"/>
            </a:lvl5pPr>
            <a:lvl6pPr marL="1904010" indent="0">
              <a:buNone/>
              <a:defRPr sz="700"/>
            </a:lvl6pPr>
            <a:lvl7pPr marL="2284814" indent="0">
              <a:buNone/>
              <a:defRPr sz="700"/>
            </a:lvl7pPr>
            <a:lvl8pPr marL="2665613" indent="0">
              <a:buNone/>
              <a:defRPr sz="700"/>
            </a:lvl8pPr>
            <a:lvl9pPr marL="304641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5F34B-1C25-4090-A4A7-9CEE84F430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550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2BCE-81FD-49AD-8F3F-8C803C0A89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8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8" y="107157"/>
            <a:ext cx="2141537" cy="430172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07157"/>
            <a:ext cx="6275388" cy="430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E699-3BC5-4E82-A48B-54CC42B0E6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792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229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elected_powerpoint_bg_2_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5571E-02C7-4909-A943-092A83DD34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18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20071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elected_powerpoint_bg_1_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096A3-1C74-4210-9B46-F757C8F29A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919451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elected_powerpoint_bg_1_grey1280x72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0298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4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9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033812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88" y="786365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29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01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3300" b="1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805" indent="0">
              <a:buNone/>
              <a:defRPr sz="1500"/>
            </a:lvl2pPr>
            <a:lvl3pPr marL="761610" indent="0">
              <a:buNone/>
              <a:defRPr sz="1300"/>
            </a:lvl3pPr>
            <a:lvl4pPr marL="1142413" indent="0">
              <a:buNone/>
              <a:defRPr sz="1200"/>
            </a:lvl4pPr>
            <a:lvl5pPr marL="1523207" indent="0">
              <a:buNone/>
              <a:defRPr sz="1200"/>
            </a:lvl5pPr>
            <a:lvl6pPr marL="1904010" indent="0">
              <a:buNone/>
              <a:defRPr sz="1200"/>
            </a:lvl6pPr>
            <a:lvl7pPr marL="2284814" indent="0">
              <a:buNone/>
              <a:defRPr sz="1200"/>
            </a:lvl7pPr>
            <a:lvl8pPr marL="2665613" indent="0">
              <a:buNone/>
              <a:defRPr sz="1200"/>
            </a:lvl8pPr>
            <a:lvl9pPr marL="304641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18DC-F0C3-4C61-9EEA-2C495CD045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2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84" y="889399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9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80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05" indent="0">
              <a:buNone/>
              <a:defRPr sz="1700" b="1"/>
            </a:lvl2pPr>
            <a:lvl3pPr marL="761610" indent="0">
              <a:buNone/>
              <a:defRPr sz="1500" b="1"/>
            </a:lvl3pPr>
            <a:lvl4pPr marL="1142413" indent="0">
              <a:buNone/>
              <a:defRPr sz="1300" b="1"/>
            </a:lvl4pPr>
            <a:lvl5pPr marL="1523207" indent="0">
              <a:buNone/>
              <a:defRPr sz="1300" b="1"/>
            </a:lvl5pPr>
            <a:lvl6pPr marL="1904010" indent="0">
              <a:buNone/>
              <a:defRPr sz="1300" b="1"/>
            </a:lvl6pPr>
            <a:lvl7pPr marL="2284814" indent="0">
              <a:buNone/>
              <a:defRPr sz="1300" b="1"/>
            </a:lvl7pPr>
            <a:lvl8pPr marL="2665613" indent="0">
              <a:buNone/>
              <a:defRPr sz="1300" b="1"/>
            </a:lvl8pPr>
            <a:lvl9pPr marL="3046414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05" indent="0">
              <a:buNone/>
              <a:defRPr sz="1700" b="1"/>
            </a:lvl2pPr>
            <a:lvl3pPr marL="761610" indent="0">
              <a:buNone/>
              <a:defRPr sz="1500" b="1"/>
            </a:lvl3pPr>
            <a:lvl4pPr marL="1142413" indent="0">
              <a:buNone/>
              <a:defRPr sz="1300" b="1"/>
            </a:lvl4pPr>
            <a:lvl5pPr marL="1523207" indent="0">
              <a:buNone/>
              <a:defRPr sz="1300" b="1"/>
            </a:lvl5pPr>
            <a:lvl6pPr marL="1904010" indent="0">
              <a:buNone/>
              <a:defRPr sz="1300" b="1"/>
            </a:lvl6pPr>
            <a:lvl7pPr marL="2284814" indent="0">
              <a:buNone/>
              <a:defRPr sz="1300" b="1"/>
            </a:lvl7pPr>
            <a:lvl8pPr marL="2665613" indent="0">
              <a:buNone/>
              <a:defRPr sz="1300" b="1"/>
            </a:lvl8pPr>
            <a:lvl9pPr marL="3046414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7"/>
            <a:ext cx="4041775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86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7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52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04790"/>
            <a:ext cx="3008313" cy="871538"/>
          </a:xfrm>
        </p:spPr>
        <p:txBody>
          <a:bodyPr anchor="b"/>
          <a:lstStyle>
            <a:lvl1pPr algn="l">
              <a:defRPr sz="27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076325"/>
            <a:ext cx="3008313" cy="3518298"/>
          </a:xfrm>
        </p:spPr>
        <p:txBody>
          <a:bodyPr/>
          <a:lstStyle>
            <a:lvl1pPr marL="0" indent="0">
              <a:buNone/>
              <a:defRPr sz="1700"/>
            </a:lvl1pPr>
            <a:lvl2pPr marL="380805" indent="0">
              <a:buNone/>
              <a:defRPr sz="1000"/>
            </a:lvl2pPr>
            <a:lvl3pPr marL="761610" indent="0">
              <a:buNone/>
              <a:defRPr sz="800"/>
            </a:lvl3pPr>
            <a:lvl4pPr marL="1142413" indent="0">
              <a:buNone/>
              <a:defRPr sz="700"/>
            </a:lvl4pPr>
            <a:lvl5pPr marL="1523207" indent="0">
              <a:buNone/>
              <a:defRPr sz="700"/>
            </a:lvl5pPr>
            <a:lvl6pPr marL="1904010" indent="0">
              <a:buNone/>
              <a:defRPr sz="700"/>
            </a:lvl6pPr>
            <a:lvl7pPr marL="2284814" indent="0">
              <a:buNone/>
              <a:defRPr sz="700"/>
            </a:lvl7pPr>
            <a:lvl8pPr marL="2665613" indent="0">
              <a:buNone/>
              <a:defRPr sz="700"/>
            </a:lvl8pPr>
            <a:lvl9pPr marL="304641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388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3"/>
          </a:xfrm>
        </p:spPr>
        <p:txBody>
          <a:bodyPr anchor="b"/>
          <a:lstStyle>
            <a:lvl1pPr algn="l">
              <a:defRPr sz="23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0805" indent="0">
              <a:buNone/>
              <a:defRPr sz="2300"/>
            </a:lvl2pPr>
            <a:lvl3pPr marL="761610" indent="0">
              <a:buNone/>
              <a:defRPr sz="2000"/>
            </a:lvl3pPr>
            <a:lvl4pPr marL="1142413" indent="0">
              <a:buNone/>
              <a:defRPr sz="1700"/>
            </a:lvl4pPr>
            <a:lvl5pPr marL="1523207" indent="0">
              <a:buNone/>
              <a:defRPr sz="1700"/>
            </a:lvl5pPr>
            <a:lvl6pPr marL="1904010" indent="0">
              <a:buNone/>
              <a:defRPr sz="1700"/>
            </a:lvl6pPr>
            <a:lvl7pPr marL="2284814" indent="0">
              <a:buNone/>
              <a:defRPr sz="1700"/>
            </a:lvl7pPr>
            <a:lvl8pPr marL="2665613" indent="0">
              <a:buNone/>
              <a:defRPr sz="1700"/>
            </a:lvl8pPr>
            <a:lvl9pPr marL="3046414" indent="0">
              <a:buNone/>
              <a:defRPr sz="17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Aft>
                <a:spcPct val="0"/>
              </a:spcAft>
              <a:buNone/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805" indent="0">
              <a:buNone/>
              <a:defRPr sz="1000"/>
            </a:lvl2pPr>
            <a:lvl3pPr marL="761610" indent="0">
              <a:buNone/>
              <a:defRPr sz="800"/>
            </a:lvl3pPr>
            <a:lvl4pPr marL="1142413" indent="0">
              <a:buNone/>
              <a:defRPr sz="700"/>
            </a:lvl4pPr>
            <a:lvl5pPr marL="1523207" indent="0">
              <a:buNone/>
              <a:defRPr sz="700"/>
            </a:lvl5pPr>
            <a:lvl6pPr marL="1904010" indent="0">
              <a:buNone/>
              <a:defRPr sz="700"/>
            </a:lvl6pPr>
            <a:lvl7pPr marL="2284814" indent="0">
              <a:buNone/>
              <a:defRPr sz="700"/>
            </a:lvl7pPr>
            <a:lvl8pPr marL="2665613" indent="0">
              <a:buNone/>
              <a:defRPr sz="700"/>
            </a:lvl8pPr>
            <a:lvl9pPr marL="304641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5F34B-1C25-4090-A4A7-9CEE84F430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205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2BCE-81FD-49AD-8F3F-8C803C0A89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3337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8" y="107157"/>
            <a:ext cx="2141537" cy="430172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07157"/>
            <a:ext cx="6275388" cy="430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37472"/>
            <a:ext cx="2133600" cy="1547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E699-3BC5-4E82-A48B-54CC42B0E6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86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25"/>
            <a:ext cx="8458200" cy="1102520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6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42580" y="4589426"/>
            <a:ext cx="2133600" cy="1547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EB82E-268A-4CD9-83FA-D3F2E93EBAE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8" name="Picture 27" descr="ti_logo_powerpoint_1_line.png">
              <a:extLst>
                <a:ext uri="{FF2B5EF4-FFF2-40B4-BE49-F238E27FC236}">
                  <a16:creationId xmlns=""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97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8034F21-5366-3A44-8BF2-FA75C7CD33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=""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769351" y="2487706"/>
            <a:ext cx="7563971" cy="914585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69351" y="3471348"/>
            <a:ext cx="7563971" cy="999800"/>
          </a:xfrm>
        </p:spPr>
        <p:txBody>
          <a:bodyPr/>
          <a:lstStyle>
            <a:lvl1pPr marL="0" indent="0" algn="ctr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09" y="145038"/>
            <a:ext cx="487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80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4293E79-654B-0249-8873-A5A9E0C623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1" name="Picture 27" descr="ti_logo_powerpoint_1_line.png">
              <a:extLst>
                <a:ext uri="{FF2B5EF4-FFF2-40B4-BE49-F238E27FC236}">
                  <a16:creationId xmlns=""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2" y="887973"/>
            <a:ext cx="3751729" cy="366385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887973"/>
            <a:ext cx="3598730" cy="366385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42900" y="152813"/>
            <a:ext cx="7599230" cy="56073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46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4293E79-654B-0249-8873-A5A9E0C623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3" name="Picture 27" descr="ti_logo_powerpoint_1_line.png">
              <a:extLst>
                <a:ext uri="{FF2B5EF4-FFF2-40B4-BE49-F238E27FC236}">
                  <a16:creationId xmlns=""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0712" y="880280"/>
            <a:ext cx="3760643" cy="617934"/>
          </a:xfrm>
        </p:spPr>
        <p:txBody>
          <a:bodyPr anchor="b"/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0712" y="1529930"/>
            <a:ext cx="3760643" cy="299500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2547" y="880280"/>
            <a:ext cx="3704654" cy="617934"/>
          </a:xfrm>
        </p:spPr>
        <p:txBody>
          <a:bodyPr anchor="b"/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2547" y="1529930"/>
            <a:ext cx="3704654" cy="299500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1358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4293E79-654B-0249-8873-A5A9E0C623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=""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8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77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58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54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auto">
          <a:xfrm>
            <a:off x="-7938" y="6785485"/>
            <a:ext cx="881538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0541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1" r:id="rId2"/>
    <p:sldLayoutId id="2147483679" r:id="rId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1" fontAlgn="base" hangingPunct="1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1" fontAlgn="base" hangingPunct="1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1" fontAlgn="base" hangingPunct="1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1" fontAlgn="base" hangingPunct="1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3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278" y="4743450"/>
            <a:ext cx="87407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58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54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33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1" fontAlgn="base" hangingPunct="1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1" fontAlgn="base" hangingPunct="1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1" fontAlgn="base" hangingPunct="1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1" fontAlgn="base" hangingPunct="1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8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61" tIns="38078" rIns="76161" bIns="3807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910" y="4743450"/>
            <a:ext cx="874014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61" tIns="38078" rIns="76161" bIns="3807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69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88" y="794154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4537472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>
            <a:lvl1pPr algn="r">
              <a:defRPr sz="7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6C70261-DCF8-4A97-9502-E8EEF2364CDE}" type="slidenum">
              <a:rPr lang="en-US">
                <a:solidFill>
                  <a:srgbClr val="000000"/>
                </a:solidFill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43197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8080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6pPr>
      <a:lvl7pPr marL="76161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7pPr>
      <a:lvl8pPr marL="1142413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8pPr>
      <a:lvl9pPr marL="152320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9pPr>
    </p:titleStyle>
    <p:bodyStyle>
      <a:lvl1pPr marL="189079" indent="-189079" algn="l" rtl="0" eaLnBrk="1" fontAlgn="base" hangingPunct="1">
        <a:spcBef>
          <a:spcPts val="667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478649" indent="-194371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711360" indent="-137518" algn="l" rtl="0" eaLnBrk="1" fontAlgn="base" hangingPunct="1">
        <a:spcBef>
          <a:spcPct val="15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000928" indent="-194371" algn="l" rtl="0" eaLnBrk="1" fontAlgn="base" hangingPunct="1">
        <a:spcBef>
          <a:spcPct val="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240246" indent="-144133" algn="l" rtl="0" eaLnBrk="1" fontAlgn="base" hangingPunct="1">
        <a:spcBef>
          <a:spcPct val="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621051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6pPr>
      <a:lvl7pPr marL="2001856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7pPr>
      <a:lvl8pPr marL="2382660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8pPr>
      <a:lvl9pPr marL="2763464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805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61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413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207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01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4814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613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6414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8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61" tIns="38078" rIns="76161" bIns="3807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910" y="4743450"/>
            <a:ext cx="874014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61" tIns="38078" rIns="76161" bIns="3807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69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88" y="794154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1" tIns="38078" rIns="76161" bIns="380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0852" y="4721224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  <a:cs typeface="+mn-cs"/>
              </a:defRPr>
            </a:lvl1pPr>
          </a:lstStyle>
          <a:p>
            <a:fld id="{8E1FF7D2-516A-9143-B526-FB4F2CA12E0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95A376EF-9F60-DF48-B8CB-F1963F50440E}"/>
              </a:ext>
            </a:extLst>
          </p:cNvPr>
          <p:cNvGrpSpPr/>
          <p:nvPr userDrawn="1"/>
        </p:nvGrpSpPr>
        <p:grpSpPr>
          <a:xfrm>
            <a:off x="0" y="4613950"/>
            <a:ext cx="8826500" cy="388620"/>
            <a:chOff x="0" y="6321425"/>
            <a:chExt cx="10591800" cy="46634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7" descr="ti_logo_powerpoint_1_line.png">
              <a:extLst>
                <a:ext uri="{FF2B5EF4-FFF2-40B4-BE49-F238E27FC236}">
                  <a16:creationId xmlns:a16="http://schemas.microsoft.com/office/drawing/2014/main" xmlns="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59288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8080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6pPr>
      <a:lvl7pPr marL="76161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7pPr>
      <a:lvl8pPr marL="1142413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8pPr>
      <a:lvl9pPr marL="152320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9pPr>
    </p:titleStyle>
    <p:bodyStyle>
      <a:lvl1pPr marL="189079" indent="-189079" algn="l" rtl="0" eaLnBrk="1" fontAlgn="base" hangingPunct="1">
        <a:spcBef>
          <a:spcPts val="667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478649" indent="-194371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711360" indent="-137518" algn="l" rtl="0" eaLnBrk="1" fontAlgn="base" hangingPunct="1">
        <a:spcBef>
          <a:spcPct val="15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000928" indent="-194371" algn="l" rtl="0" eaLnBrk="1" fontAlgn="base" hangingPunct="1">
        <a:spcBef>
          <a:spcPct val="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240246" indent="-144133" algn="l" rtl="0" eaLnBrk="1" fontAlgn="base" hangingPunct="1">
        <a:spcBef>
          <a:spcPct val="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621051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6pPr>
      <a:lvl7pPr marL="2001856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7pPr>
      <a:lvl8pPr marL="2382660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8pPr>
      <a:lvl9pPr marL="2763464" indent="-14413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805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61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413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207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010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4814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613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6414" algn="l" defTabSz="7616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41.emf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12" Type="http://schemas.openxmlformats.org/officeDocument/2006/relationships/package" Target="../embeddings/Microsoft_Visio_Drawing22222222.vsd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4.png"/><Relationship Id="rId11" Type="http://schemas.openxmlformats.org/officeDocument/2006/relationships/oleObject" Target="../embeddings/oleObject22.bin"/><Relationship Id="rId5" Type="http://schemas.openxmlformats.org/officeDocument/2006/relationships/image" Target="../media/image43.png"/><Relationship Id="rId10" Type="http://schemas.openxmlformats.org/officeDocument/2006/relationships/image" Target="../media/image40.emf"/><Relationship Id="rId4" Type="http://schemas.microsoft.com/office/2007/relationships/hdphoto" Target="../media/hdphoto4.wdp"/><Relationship Id="rId9" Type="http://schemas.openxmlformats.org/officeDocument/2006/relationships/package" Target="../embeddings/Microsoft_Visio_Drawing21212121.vsd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Visio_Drawing24242424.vsd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48.emf"/><Relationship Id="rId5" Type="http://schemas.openxmlformats.org/officeDocument/2006/relationships/image" Target="../media/image46.emf"/><Relationship Id="rId10" Type="http://schemas.openxmlformats.org/officeDocument/2006/relationships/package" Target="../embeddings/Microsoft_Visio_Drawing25252525.vsdx"/><Relationship Id="rId4" Type="http://schemas.openxmlformats.org/officeDocument/2006/relationships/package" Target="../embeddings/Microsoft_Visio_Drawing23232323.vsdx"/><Relationship Id="rId9" Type="http://schemas.openxmlformats.org/officeDocument/2006/relationships/oleObject" Target="../embeddings/oleObject2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27272727.vsdx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2.png"/><Relationship Id="rId5" Type="http://schemas.openxmlformats.org/officeDocument/2006/relationships/image" Target="../media/image50.emf"/><Relationship Id="rId4" Type="http://schemas.openxmlformats.org/officeDocument/2006/relationships/package" Target="../embeddings/Microsoft_Visio_Drawing26262626.vsdx"/><Relationship Id="rId9" Type="http://schemas.openxmlformats.org/officeDocument/2006/relationships/image" Target="../media/image5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oleObject" Target="../embeddings/oleObject28.bin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4.png"/><Relationship Id="rId5" Type="http://schemas.openxmlformats.org/officeDocument/2006/relationships/image" Target="../media/image53.emf"/><Relationship Id="rId4" Type="http://schemas.openxmlformats.org/officeDocument/2006/relationships/package" Target="../embeddings/Microsoft_Visio_Drawing28282828.vsdx"/><Relationship Id="rId9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oleObject" Target="../embeddings/oleObject29.bin"/><Relationship Id="rId7" Type="http://schemas.openxmlformats.org/officeDocument/2006/relationships/package" Target="../embeddings/Microsoft_Visio_Drawing30303030.vsd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60.emf"/><Relationship Id="rId5" Type="http://schemas.openxmlformats.org/officeDocument/2006/relationships/image" Target="../media/image58.emf"/><Relationship Id="rId10" Type="http://schemas.openxmlformats.org/officeDocument/2006/relationships/package" Target="../embeddings/Microsoft_Visio_Drawing31313131.vsdx"/><Relationship Id="rId4" Type="http://schemas.openxmlformats.org/officeDocument/2006/relationships/package" Target="../embeddings/Microsoft_Visio_Drawing29292929.vsdx"/><Relationship Id="rId9" Type="http://schemas.openxmlformats.org/officeDocument/2006/relationships/oleObject" Target="../embeddings/oleObject3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oleObject" Target="../embeddings/oleObject32.bin"/><Relationship Id="rId7" Type="http://schemas.openxmlformats.org/officeDocument/2006/relationships/package" Target="../embeddings/Microsoft_Visio_Drawing33333333.vsd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63.emf"/><Relationship Id="rId5" Type="http://schemas.openxmlformats.org/officeDocument/2006/relationships/image" Target="../media/image61.emf"/><Relationship Id="rId10" Type="http://schemas.openxmlformats.org/officeDocument/2006/relationships/package" Target="../embeddings/Microsoft_Visio_Drawing34343434.vsdx"/><Relationship Id="rId4" Type="http://schemas.openxmlformats.org/officeDocument/2006/relationships/package" Target="../embeddings/Microsoft_Visio_Drawing32323232.vsdx"/><Relationship Id="rId9" Type="http://schemas.openxmlformats.org/officeDocument/2006/relationships/oleObject" Target="../embeddings/oleObject3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image" Target="../media/image65.png"/><Relationship Id="rId7" Type="http://schemas.openxmlformats.org/officeDocument/2006/relationships/image" Target="../media/image64.e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Visio_Drawing35353535.vsdx"/><Relationship Id="rId5" Type="http://schemas.openxmlformats.org/officeDocument/2006/relationships/oleObject" Target="../embeddings/oleObject35.bin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3" Type="http://schemas.openxmlformats.org/officeDocument/2006/relationships/oleObject" Target="../embeddings/oleObject36.bin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png"/><Relationship Id="rId5" Type="http://schemas.openxmlformats.org/officeDocument/2006/relationships/image" Target="../media/image68.emf"/><Relationship Id="rId4" Type="http://schemas.openxmlformats.org/officeDocument/2006/relationships/package" Target="../embeddings/Microsoft_Visio_Drawing36363636.vsdx"/><Relationship Id="rId9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www.linkedin.com/pulse/high-temperature-enemy-led-performance-what-you-need-know-floroiu/" TargetMode="External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oleObject" Target="../embeddings/oleObject37.bin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4.emf"/><Relationship Id="rId5" Type="http://schemas.openxmlformats.org/officeDocument/2006/relationships/image" Target="../media/image73.emf"/><Relationship Id="rId4" Type="http://schemas.openxmlformats.org/officeDocument/2006/relationships/package" Target="../embeddings/Microsoft_Visio_Drawing37373737.vsdx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76.emf"/><Relationship Id="rId4" Type="http://schemas.openxmlformats.org/officeDocument/2006/relationships/package" Target="../embeddings/Microsoft_Visio_Drawing38383838.vsd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Visio_Drawing39393939.vsd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package" Target="../embeddings/Microsoft_Visio_Drawing42424242.vsdx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81.png"/><Relationship Id="rId7" Type="http://schemas.openxmlformats.org/officeDocument/2006/relationships/image" Target="../media/image77.e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80.emf"/><Relationship Id="rId2" Type="http://schemas.openxmlformats.org/officeDocument/2006/relationships/slideLayout" Target="../slideLayouts/slideLayout29.xml"/><Relationship Id="rId16" Type="http://schemas.openxmlformats.org/officeDocument/2006/relationships/package" Target="../embeddings/Microsoft_Visio_Drawing43434343.vsdx"/><Relationship Id="rId20" Type="http://schemas.openxmlformats.org/officeDocument/2006/relationships/image" Target="../media/image39.emf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Visio_Drawing40404040.vsdx"/><Relationship Id="rId11" Type="http://schemas.openxmlformats.org/officeDocument/2006/relationships/image" Target="../media/image78.e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3.bin"/><Relationship Id="rId10" Type="http://schemas.openxmlformats.org/officeDocument/2006/relationships/package" Target="../embeddings/Microsoft_Visio_Drawing41414141.vsdx"/><Relationship Id="rId19" Type="http://schemas.openxmlformats.org/officeDocument/2006/relationships/package" Target="../embeddings/Microsoft_Visio_Drawing44444444.vsdx"/><Relationship Id="rId4" Type="http://schemas.microsoft.com/office/2007/relationships/hdphoto" Target="../media/hdphoto4.wdp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79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package" Target="../embeddings/Microsoft_Visio_Drawing48484848.vsdx"/><Relationship Id="rId18" Type="http://schemas.openxmlformats.org/officeDocument/2006/relationships/oleObject" Target="../embeddings/oleObject50.bin"/><Relationship Id="rId3" Type="http://schemas.openxmlformats.org/officeDocument/2006/relationships/oleObject" Target="../embeddings/oleObject45.bin"/><Relationship Id="rId7" Type="http://schemas.openxmlformats.org/officeDocument/2006/relationships/package" Target="../embeddings/Microsoft_Visio_Drawing46464646.vsdx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15.emf"/><Relationship Id="rId2" Type="http://schemas.openxmlformats.org/officeDocument/2006/relationships/slideLayout" Target="../slideLayouts/slideLayout29.xml"/><Relationship Id="rId16" Type="http://schemas.openxmlformats.org/officeDocument/2006/relationships/package" Target="../embeddings/Microsoft_Visio_Drawing49494949.vsdx"/><Relationship Id="rId20" Type="http://schemas.openxmlformats.org/officeDocument/2006/relationships/image" Target="../media/image84.emf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83.emf"/><Relationship Id="rId5" Type="http://schemas.openxmlformats.org/officeDocument/2006/relationships/image" Target="../media/image82.emf"/><Relationship Id="rId15" Type="http://schemas.openxmlformats.org/officeDocument/2006/relationships/oleObject" Target="../embeddings/oleObject49.bin"/><Relationship Id="rId10" Type="http://schemas.openxmlformats.org/officeDocument/2006/relationships/package" Target="../embeddings/Microsoft_Visio_Drawing47474747.vsdx"/><Relationship Id="rId19" Type="http://schemas.openxmlformats.org/officeDocument/2006/relationships/package" Target="../embeddings/Microsoft_Visio_Drawing50505050.vsdx"/><Relationship Id="rId4" Type="http://schemas.openxmlformats.org/officeDocument/2006/relationships/package" Target="../embeddings/Microsoft_Visio_Drawing45454545.vsdx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openxmlformats.org/officeDocument/2006/relationships/package" Target="../embeddings/Microsoft_Visio_Drawing54545454.vsdx"/><Relationship Id="rId18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package" Target="../embeddings/Microsoft_Visio_Drawing52525252.vsdx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89.emf"/><Relationship Id="rId2" Type="http://schemas.openxmlformats.org/officeDocument/2006/relationships/slideLayout" Target="../slideLayouts/slideLayout29.xml"/><Relationship Id="rId16" Type="http://schemas.openxmlformats.org/officeDocument/2006/relationships/package" Target="../embeddings/Microsoft_Visio_Drawing55555555.vsdx"/><Relationship Id="rId20" Type="http://schemas.openxmlformats.org/officeDocument/2006/relationships/image" Target="../media/image90.emf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87.emf"/><Relationship Id="rId5" Type="http://schemas.openxmlformats.org/officeDocument/2006/relationships/image" Target="../media/image85.emf"/><Relationship Id="rId15" Type="http://schemas.openxmlformats.org/officeDocument/2006/relationships/oleObject" Target="../embeddings/oleObject55.bin"/><Relationship Id="rId10" Type="http://schemas.openxmlformats.org/officeDocument/2006/relationships/package" Target="../embeddings/Microsoft_Visio_Drawing53535353.vsdx"/><Relationship Id="rId19" Type="http://schemas.openxmlformats.org/officeDocument/2006/relationships/package" Target="../embeddings/Microsoft_Visio_Drawing56565656.vsdx"/><Relationship Id="rId4" Type="http://schemas.openxmlformats.org/officeDocument/2006/relationships/package" Target="../embeddings/Microsoft_Visio_Drawing51515151.vsdx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88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image" Target="../media/image94.png"/><Relationship Id="rId3" Type="http://schemas.openxmlformats.org/officeDocument/2006/relationships/oleObject" Target="../embeddings/oleObject57.bin"/><Relationship Id="rId7" Type="http://schemas.openxmlformats.org/officeDocument/2006/relationships/package" Target="../embeddings/Microsoft_Visio_Drawing58585858.vsdx"/><Relationship Id="rId12" Type="http://schemas.openxmlformats.org/officeDocument/2006/relationships/image" Target="../media/image93.pn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92.emf"/><Relationship Id="rId5" Type="http://schemas.openxmlformats.org/officeDocument/2006/relationships/image" Target="../media/image29.emf"/><Relationship Id="rId10" Type="http://schemas.openxmlformats.org/officeDocument/2006/relationships/package" Target="../embeddings/Microsoft_Visio_Drawing59595959.vsdx"/><Relationship Id="rId4" Type="http://schemas.openxmlformats.org/officeDocument/2006/relationships/package" Target="../embeddings/Microsoft_Visio_Drawing57575757.vsdx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9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oleObject" Target="../embeddings/oleObject2.bin"/><Relationship Id="rId18" Type="http://schemas.openxmlformats.org/officeDocument/2006/relationships/package" Target="../embeddings/Microsoft_Visio_Drawing3333.vsdx"/><Relationship Id="rId26" Type="http://schemas.openxmlformats.org/officeDocument/2006/relationships/image" Target="../media/image17.emf"/><Relationship Id="rId3" Type="http://schemas.openxmlformats.org/officeDocument/2006/relationships/diagramData" Target="../diagrams/data2.xml"/><Relationship Id="rId21" Type="http://schemas.openxmlformats.org/officeDocument/2006/relationships/package" Target="../embeddings/Microsoft_Visio_Drawing4444.vsdx"/><Relationship Id="rId34" Type="http://schemas.openxmlformats.org/officeDocument/2006/relationships/oleObject" Target="../embeddings/oleObject8.bin"/><Relationship Id="rId7" Type="http://schemas.microsoft.com/office/2007/relationships/diagramDrawing" Target="../diagrams/drawing2.xml"/><Relationship Id="rId12" Type="http://schemas.openxmlformats.org/officeDocument/2006/relationships/image" Target="../media/image22.png"/><Relationship Id="rId17" Type="http://schemas.openxmlformats.org/officeDocument/2006/relationships/oleObject" Target="../embeddings/oleObject3.bin"/><Relationship Id="rId25" Type="http://schemas.openxmlformats.org/officeDocument/2006/relationships/package" Target="../embeddings/Microsoft_Visio_Drawing5555.vsdx"/><Relationship Id="rId33" Type="http://schemas.openxmlformats.org/officeDocument/2006/relationships/image" Target="../media/image19.emf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3.png"/><Relationship Id="rId20" Type="http://schemas.openxmlformats.org/officeDocument/2006/relationships/oleObject" Target="../embeddings/oleObject4.bin"/><Relationship Id="rId29" Type="http://schemas.openxmlformats.org/officeDocument/2006/relationships/package" Target="../embeddings/Microsoft_Visio_Drawing6666.vsdx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1.png"/><Relationship Id="rId24" Type="http://schemas.openxmlformats.org/officeDocument/2006/relationships/oleObject" Target="../embeddings/oleObject5.bin"/><Relationship Id="rId32" Type="http://schemas.openxmlformats.org/officeDocument/2006/relationships/package" Target="../embeddings/Microsoft_Visio_Drawing7777.vsdx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4.emf"/><Relationship Id="rId23" Type="http://schemas.openxmlformats.org/officeDocument/2006/relationships/image" Target="../media/image24.gif"/><Relationship Id="rId28" Type="http://schemas.openxmlformats.org/officeDocument/2006/relationships/oleObject" Target="../embeddings/oleObject6.bin"/><Relationship Id="rId36" Type="http://schemas.openxmlformats.org/officeDocument/2006/relationships/image" Target="../media/image20.emf"/><Relationship Id="rId10" Type="http://schemas.openxmlformats.org/officeDocument/2006/relationships/image" Target="../media/image13.emf"/><Relationship Id="rId19" Type="http://schemas.openxmlformats.org/officeDocument/2006/relationships/image" Target="../media/image15.emf"/><Relationship Id="rId31" Type="http://schemas.openxmlformats.org/officeDocument/2006/relationships/oleObject" Target="../embeddings/oleObject7.bin"/><Relationship Id="rId4" Type="http://schemas.openxmlformats.org/officeDocument/2006/relationships/diagramLayout" Target="../diagrams/layout2.xml"/><Relationship Id="rId9" Type="http://schemas.openxmlformats.org/officeDocument/2006/relationships/package" Target="../embeddings/Microsoft_Visio_Drawing1111.vsdx"/><Relationship Id="rId14" Type="http://schemas.openxmlformats.org/officeDocument/2006/relationships/package" Target="../embeddings/Microsoft_Visio_Drawing2222.vsdx"/><Relationship Id="rId22" Type="http://schemas.openxmlformats.org/officeDocument/2006/relationships/image" Target="../media/image16.emf"/><Relationship Id="rId27" Type="http://schemas.openxmlformats.org/officeDocument/2006/relationships/image" Target="../media/image25.png"/><Relationship Id="rId30" Type="http://schemas.openxmlformats.org/officeDocument/2006/relationships/image" Target="../media/image18.emf"/><Relationship Id="rId35" Type="http://schemas.openxmlformats.org/officeDocument/2006/relationships/package" Target="../embeddings/Microsoft_Visio_Drawing8888.vsd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7.emf"/><Relationship Id="rId26" Type="http://schemas.openxmlformats.org/officeDocument/2006/relationships/image" Target="../media/image29.emf"/><Relationship Id="rId3" Type="http://schemas.openxmlformats.org/officeDocument/2006/relationships/diagramData" Target="../diagrams/data3.xml"/><Relationship Id="rId21" Type="http://schemas.openxmlformats.org/officeDocument/2006/relationships/oleObject" Target="../embeddings/oleObject12.bin"/><Relationship Id="rId7" Type="http://schemas.microsoft.com/office/2007/relationships/diagramDrawing" Target="../diagrams/drawing3.xml"/><Relationship Id="rId12" Type="http://schemas.openxmlformats.org/officeDocument/2006/relationships/image" Target="../media/image13.emf"/><Relationship Id="rId17" Type="http://schemas.openxmlformats.org/officeDocument/2006/relationships/package" Target="../embeddings/Microsoft_Visio_Drawing11111111.vsdx"/><Relationship Id="rId25" Type="http://schemas.openxmlformats.org/officeDocument/2006/relationships/package" Target="../embeddings/Microsoft_Visio_Drawing13131313.vsdx"/><Relationship Id="rId2" Type="http://schemas.openxmlformats.org/officeDocument/2006/relationships/slideLayout" Target="../slideLayouts/slideLayout9.xml"/><Relationship Id="rId16" Type="http://schemas.openxmlformats.org/officeDocument/2006/relationships/oleObject" Target="../embeddings/oleObject11.bin"/><Relationship Id="rId20" Type="http://schemas.openxmlformats.org/officeDocument/2006/relationships/image" Target="../media/image24.gif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3.xml"/><Relationship Id="rId11" Type="http://schemas.openxmlformats.org/officeDocument/2006/relationships/package" Target="../embeddings/Microsoft_Visio_Drawing9999.vsdx"/><Relationship Id="rId24" Type="http://schemas.openxmlformats.org/officeDocument/2006/relationships/oleObject" Target="../embeddings/oleObject13.bin"/><Relationship Id="rId5" Type="http://schemas.openxmlformats.org/officeDocument/2006/relationships/diagramQuickStyle" Target="../diagrams/quickStyle3.xml"/><Relationship Id="rId15" Type="http://schemas.openxmlformats.org/officeDocument/2006/relationships/image" Target="../media/image26.emf"/><Relationship Id="rId23" Type="http://schemas.openxmlformats.org/officeDocument/2006/relationships/image" Target="../media/image28.e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32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31.png"/><Relationship Id="rId14" Type="http://schemas.openxmlformats.org/officeDocument/2006/relationships/package" Target="../embeddings/Microsoft_Visio_Drawing10101010.vsdx"/><Relationship Id="rId22" Type="http://schemas.openxmlformats.org/officeDocument/2006/relationships/package" Target="../embeddings/Microsoft_Visio_Drawing12121212.vs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Visio_Drawing14141414.vsd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package" Target="../embeddings/Microsoft_Visio_Drawing18181818.vsdx"/><Relationship Id="rId18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Visio_Drawing16161616.vsdx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38.emf"/><Relationship Id="rId2" Type="http://schemas.openxmlformats.org/officeDocument/2006/relationships/slideLayout" Target="../slideLayouts/slideLayout10.xml"/><Relationship Id="rId16" Type="http://schemas.openxmlformats.org/officeDocument/2006/relationships/package" Target="../embeddings/Microsoft_Visio_Drawing19191919.vsdx"/><Relationship Id="rId20" Type="http://schemas.openxmlformats.org/officeDocument/2006/relationships/image" Target="../media/image39.e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6.emf"/><Relationship Id="rId5" Type="http://schemas.openxmlformats.org/officeDocument/2006/relationships/image" Target="../media/image34.emf"/><Relationship Id="rId15" Type="http://schemas.openxmlformats.org/officeDocument/2006/relationships/oleObject" Target="../embeddings/oleObject19.bin"/><Relationship Id="rId10" Type="http://schemas.openxmlformats.org/officeDocument/2006/relationships/package" Target="../embeddings/Microsoft_Visio_Drawing17171717.vsdx"/><Relationship Id="rId19" Type="http://schemas.openxmlformats.org/officeDocument/2006/relationships/package" Target="../embeddings/Microsoft_Visio_Drawing20202020.vsdx"/><Relationship Id="rId4" Type="http://schemas.openxmlformats.org/officeDocument/2006/relationships/package" Target="../embeddings/Microsoft_Visio_Drawing15151515.vsdx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2426589"/>
            <a:ext cx="8458200" cy="110252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New TI </a:t>
            </a:r>
            <a:r>
              <a:rPr lang="en-US" sz="2400" dirty="0" smtClean="0">
                <a:solidFill>
                  <a:schemeClr val="tx1"/>
                </a:solidFill>
              </a:rPr>
              <a:t>smart </a:t>
            </a:r>
            <a:r>
              <a:rPr lang="en-US" sz="2400" dirty="0">
                <a:solidFill>
                  <a:schemeClr val="tx1"/>
                </a:solidFill>
              </a:rPr>
              <a:t>a</a:t>
            </a:r>
            <a:r>
              <a:rPr lang="en-US" sz="2400" dirty="0" smtClean="0">
                <a:solidFill>
                  <a:schemeClr val="tx1"/>
                </a:solidFill>
              </a:rPr>
              <a:t>nalog </a:t>
            </a:r>
            <a:r>
              <a:rPr lang="en-US" sz="2400" dirty="0">
                <a:solidFill>
                  <a:schemeClr val="tx1"/>
                </a:solidFill>
              </a:rPr>
              <a:t>and </a:t>
            </a:r>
            <a:r>
              <a:rPr lang="en-US" sz="2400" dirty="0" smtClean="0">
                <a:solidFill>
                  <a:schemeClr val="tx1"/>
                </a:solidFill>
              </a:rPr>
              <a:t>smart </a:t>
            </a:r>
            <a:r>
              <a:rPr lang="en-US" sz="2400" dirty="0">
                <a:solidFill>
                  <a:schemeClr val="tx1"/>
                </a:solidFill>
              </a:rPr>
              <a:t>DAC for adding intelligence to analog without </a:t>
            </a:r>
            <a:r>
              <a:rPr lang="en-US" sz="2400" dirty="0" smtClean="0">
                <a:solidFill>
                  <a:schemeClr val="tx1"/>
                </a:solidFill>
              </a:rPr>
              <a:t>software </a:t>
            </a:r>
            <a:r>
              <a:rPr lang="en-US" sz="2400" dirty="0">
                <a:solidFill>
                  <a:schemeClr val="tx1"/>
                </a:solidFill>
              </a:rPr>
              <a:t>at low cost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581876"/>
            <a:ext cx="8458200" cy="1114425"/>
          </a:xfrm>
        </p:spPr>
        <p:txBody>
          <a:bodyPr/>
          <a:lstStyle/>
          <a:p>
            <a:r>
              <a:rPr lang="en-US" sz="1400" dirty="0" smtClean="0"/>
              <a:t>Uttama Sahu</a:t>
            </a:r>
          </a:p>
          <a:p>
            <a:r>
              <a:rPr lang="en-US" sz="1400" dirty="0" smtClean="0"/>
              <a:t>Data Converters - DAC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1481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Adjustable current limit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669637"/>
            <a:ext cx="4314067" cy="18517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72132" y="678395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675198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LED driver, DC-DC converter</a:t>
            </a:r>
          </a:p>
        </p:txBody>
      </p:sp>
      <p:sp>
        <p:nvSpPr>
          <p:cNvPr id="63" name="Rectangle 62"/>
          <p:cNvSpPr/>
          <p:nvPr/>
        </p:nvSpPr>
        <p:spPr>
          <a:xfrm>
            <a:off x="372132" y="2728391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2725194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Power amplifier</a:t>
            </a:r>
          </a:p>
        </p:txBody>
      </p:sp>
      <p:sp>
        <p:nvSpPr>
          <p:cNvPr id="75" name="Rectangle 74"/>
          <p:cNvSpPr/>
          <p:nvPr/>
        </p:nvSpPr>
        <p:spPr>
          <a:xfrm>
            <a:off x="2249700" y="672835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2249701" y="669638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E-fuse, High-side switch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249700" y="2722831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2249701" y="2719634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Standalone battery charger</a:t>
            </a:r>
          </a:p>
        </p:txBody>
      </p:sp>
      <p:sp>
        <p:nvSpPr>
          <p:cNvPr id="6" name="Right Brace 5"/>
          <p:cNvSpPr/>
          <p:nvPr/>
        </p:nvSpPr>
        <p:spPr>
          <a:xfrm>
            <a:off x="4008120" y="669637"/>
            <a:ext cx="490728" cy="3907307"/>
          </a:xfrm>
          <a:prstGeom prst="rightBrace">
            <a:avLst>
              <a:gd name="adj1" fmla="val 40631"/>
              <a:gd name="adj2" fmla="val 7543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4641396" y="2728391"/>
            <a:ext cx="4314067" cy="1851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641396" y="675198"/>
            <a:ext cx="4314068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Standard </a:t>
            </a:r>
            <a:r>
              <a:rPr kumimoji="0" lang="en-US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digipot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641397" y="2734195"/>
            <a:ext cx="4314068" cy="214919"/>
          </a:xfrm>
          <a:prstGeom prst="rect">
            <a:avLst/>
          </a:prstGeom>
          <a:solidFill>
            <a:srgbClr val="DE0000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TPL1401 differentiation</a:t>
            </a:r>
          </a:p>
        </p:txBody>
      </p:sp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32" y="1158115"/>
            <a:ext cx="1659591" cy="101154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ounded Rectangle 28"/>
          <p:cNvSpPr/>
          <p:nvPr/>
        </p:nvSpPr>
        <p:spPr>
          <a:xfrm>
            <a:off x="1261593" y="1899039"/>
            <a:ext cx="313114" cy="25591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032" y="1316049"/>
            <a:ext cx="1528197" cy="769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ounded Rectangle 30"/>
          <p:cNvSpPr/>
          <p:nvPr/>
        </p:nvSpPr>
        <p:spPr>
          <a:xfrm>
            <a:off x="3364713" y="1771084"/>
            <a:ext cx="213639" cy="25591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01" y="3217213"/>
            <a:ext cx="1676123" cy="10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2492985" y="3364992"/>
            <a:ext cx="213639" cy="457199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92" y="3273205"/>
            <a:ext cx="1616404" cy="79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ounded Rectangle 34"/>
          <p:cNvSpPr/>
          <p:nvPr/>
        </p:nvSpPr>
        <p:spPr>
          <a:xfrm>
            <a:off x="1201927" y="3694236"/>
            <a:ext cx="213639" cy="255910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034382"/>
              </p:ext>
            </p:extLst>
          </p:nvPr>
        </p:nvGraphicFramePr>
        <p:xfrm>
          <a:off x="6010275" y="2969359"/>
          <a:ext cx="2756976" cy="152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Visio" r:id="rId9" imgW="4229328" imgH="2343209" progId="Visio.Drawing.15">
                  <p:embed/>
                </p:oleObj>
              </mc:Choice>
              <mc:Fallback>
                <p:oleObj name="Visio" r:id="rId9" imgW="4229328" imgH="234320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10275" y="2969359"/>
                        <a:ext cx="2756976" cy="152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7337" y="3033205"/>
            <a:ext cx="96704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rgbClr val="000000"/>
                </a:solidFill>
              </a:rPr>
              <a:t>Integrated reference provides 1% accuracy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38" name="Rounded Rectangular Callout 37"/>
          <p:cNvSpPr/>
          <p:nvPr/>
        </p:nvSpPr>
        <p:spPr>
          <a:xfrm>
            <a:off x="4836934" y="3014468"/>
            <a:ext cx="895000" cy="603509"/>
          </a:xfrm>
          <a:prstGeom prst="wedgeRoundRectCallout">
            <a:avLst>
              <a:gd name="adj1" fmla="val 88257"/>
              <a:gd name="adj2" fmla="val -10085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14886" y="3840928"/>
            <a:ext cx="895000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rgbClr val="000000"/>
                </a:solidFill>
              </a:rPr>
              <a:t>EEPROM with &gt; 40 years usable life at 125 </a:t>
            </a:r>
            <a:r>
              <a:rPr lang="en-US" sz="800" baseline="30000" dirty="0" err="1" smtClean="0">
                <a:solidFill>
                  <a:srgbClr val="000000"/>
                </a:solidFill>
              </a:rPr>
              <a:t>o</a:t>
            </a:r>
            <a:r>
              <a:rPr lang="en-US" sz="800" dirty="0" err="1" smtClean="0">
                <a:solidFill>
                  <a:srgbClr val="000000"/>
                </a:solidFill>
              </a:rPr>
              <a:t>C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40" name="Rounded Rectangular Callout 39"/>
          <p:cNvSpPr/>
          <p:nvPr/>
        </p:nvSpPr>
        <p:spPr>
          <a:xfrm>
            <a:off x="5214886" y="3822191"/>
            <a:ext cx="895000" cy="603509"/>
          </a:xfrm>
          <a:prstGeom prst="wedgeRoundRectCallout">
            <a:avLst>
              <a:gd name="adj1" fmla="val 47390"/>
              <a:gd name="adj2" fmla="val -82812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815998"/>
              </p:ext>
            </p:extLst>
          </p:nvPr>
        </p:nvGraphicFramePr>
        <p:xfrm>
          <a:off x="6291072" y="970579"/>
          <a:ext cx="2126742" cy="1480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Visio" r:id="rId12" imgW="3076644" imgH="2143447" progId="Visio.Drawing.15">
                  <p:embed/>
                </p:oleObj>
              </mc:Choice>
              <mc:Fallback>
                <p:oleObj name="Visio" r:id="rId12" imgW="3076644" imgH="214344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91072" y="970579"/>
                        <a:ext cx="2126742" cy="1480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4641397" y="1408170"/>
            <a:ext cx="1676124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err="1" smtClean="0">
                <a:solidFill>
                  <a:srgbClr val="000000"/>
                </a:solidFill>
              </a:rPr>
              <a:t>Digipots</a:t>
            </a:r>
            <a:r>
              <a:rPr lang="en-US" sz="800" dirty="0" smtClean="0">
                <a:solidFill>
                  <a:srgbClr val="000000"/>
                </a:solidFill>
              </a:rPr>
              <a:t> are commonly available in 20% tolerance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Higher accuracy </a:t>
            </a:r>
            <a:r>
              <a:rPr lang="en-US" sz="800" dirty="0" err="1" smtClean="0">
                <a:solidFill>
                  <a:srgbClr val="000000"/>
                </a:solidFill>
              </a:rPr>
              <a:t>digipots</a:t>
            </a:r>
            <a:r>
              <a:rPr lang="en-US" sz="800" dirty="0" smtClean="0">
                <a:solidFill>
                  <a:srgbClr val="000000"/>
                </a:solidFill>
              </a:rPr>
              <a:t> are expensive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4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 animBg="1"/>
      <p:bldP spid="88" grpId="0" animBg="1"/>
      <p:bldP spid="89" grpId="0" animBg="1"/>
      <p:bldP spid="90" grpId="0" animBg="1"/>
      <p:bldP spid="37" grpId="0"/>
      <p:bldP spid="38" grpId="0" animBg="1"/>
      <p:bldP spid="39" grpId="0"/>
      <p:bldP spid="40" grpId="0" animBg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LASER diode analog power control (APC)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669636"/>
            <a:ext cx="4314067" cy="39073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72132" y="678395"/>
            <a:ext cx="3553692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675198"/>
            <a:ext cx="3553691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Resistor divider</a:t>
            </a:r>
          </a:p>
        </p:txBody>
      </p:sp>
      <p:sp>
        <p:nvSpPr>
          <p:cNvPr id="63" name="Rectangle 62"/>
          <p:cNvSpPr/>
          <p:nvPr/>
        </p:nvSpPr>
        <p:spPr>
          <a:xfrm>
            <a:off x="372132" y="2728391"/>
            <a:ext cx="3553692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2725194"/>
            <a:ext cx="3553691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Standard </a:t>
            </a:r>
            <a:r>
              <a:rPr kumimoji="0" lang="en-US" sz="9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digipot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4008120" y="669637"/>
            <a:ext cx="490728" cy="3907307"/>
          </a:xfrm>
          <a:prstGeom prst="rightBrace">
            <a:avLst>
              <a:gd name="adj1" fmla="val 40631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641396" y="675198"/>
            <a:ext cx="4314068" cy="214919"/>
          </a:xfrm>
          <a:prstGeom prst="rect">
            <a:avLst/>
          </a:prstGeom>
          <a:solidFill>
            <a:srgbClr val="DE0000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TPL1401 differentiation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23423" y="1096842"/>
            <a:ext cx="1524000" cy="5993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Simple way to set an accurate bias point for the LASER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824276" y="1214998"/>
            <a:ext cx="1393644" cy="5993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Program at factory and eliminate run-time programming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065137" y="3378548"/>
            <a:ext cx="1846385" cy="76200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The high-speed modulation DAC need not take the load of controlling the biasing dynamically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631425"/>
              </p:ext>
            </p:extLst>
          </p:nvPr>
        </p:nvGraphicFramePr>
        <p:xfrm>
          <a:off x="428874" y="3096280"/>
          <a:ext cx="2073026" cy="1326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Visio" r:id="rId4" imgW="3933877" imgH="2657856" progId="Visio.Drawing.15">
                  <p:embed/>
                </p:oleObj>
              </mc:Choice>
              <mc:Fallback>
                <p:oleObj name="Visio" r:id="rId4" imgW="3933877" imgH="265785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874" y="3096280"/>
                        <a:ext cx="2073026" cy="1326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590818"/>
              </p:ext>
            </p:extLst>
          </p:nvPr>
        </p:nvGraphicFramePr>
        <p:xfrm>
          <a:off x="4824276" y="1791708"/>
          <a:ext cx="4013200" cy="1860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Visio" r:id="rId7" imgW="4724410" imgH="2190809" progId="Visio.Drawing.15">
                  <p:embed/>
                </p:oleObj>
              </mc:Choice>
              <mc:Fallback>
                <p:oleObj name="Visio" r:id="rId7" imgW="4724410" imgH="219080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24276" y="1791708"/>
                        <a:ext cx="4013200" cy="1860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597150" y="3467161"/>
            <a:ext cx="1328674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External reference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Digital programmability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Larger area</a:t>
            </a:r>
            <a:endParaRPr lang="en-US" sz="800" dirty="0">
              <a:solidFill>
                <a:srgbClr val="00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187168"/>
              </p:ext>
            </p:extLst>
          </p:nvPr>
        </p:nvGraphicFramePr>
        <p:xfrm>
          <a:off x="428874" y="939471"/>
          <a:ext cx="2004764" cy="1513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Visio" r:id="rId10" imgW="3419537" imgH="2581422" progId="Visio.Drawing.15">
                  <p:embed/>
                </p:oleObj>
              </mc:Choice>
              <mc:Fallback>
                <p:oleObj name="Visio" r:id="rId10" imgW="3419537" imgH="258142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8874" y="939471"/>
                        <a:ext cx="2004764" cy="1513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597150" y="1433396"/>
            <a:ext cx="1328674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External reference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Limited programming steps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Larger area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 animBg="1"/>
      <p:bldP spid="8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07164"/>
            <a:ext cx="8458200" cy="369433"/>
          </a:xfrm>
        </p:spPr>
        <p:txBody>
          <a:bodyPr/>
          <a:lstStyle/>
          <a:p>
            <a:r>
              <a:rPr lang="en-US" dirty="0" smtClean="0">
                <a:solidFill>
                  <a:srgbClr val="DE0000"/>
                </a:solidFill>
              </a:rPr>
              <a:t>An example </a:t>
            </a: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mart DAC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66220" y="1376047"/>
            <a:ext cx="4143375" cy="22467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1415" tIns="45709" rIns="91415" bIns="4570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GPIO configurable as power-down, PWM input, function trigger, or fade-in fade-out trigger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User </a:t>
            </a: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programmable Nonvolatile memory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PWM </a:t>
            </a: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output using free-running triangular waveform and </a:t>
            </a: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FB </a:t>
            </a: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pin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I2C interface</a:t>
            </a:r>
            <a:endParaRPr lang="en-US" sz="1400" dirty="0">
              <a:solidFill>
                <a:srgbClr val="00BBCC">
                  <a:lumMod val="75000"/>
                </a:srgbClr>
              </a:solidFill>
              <a:cs typeface="Arial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757070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Wide </a:t>
            </a:r>
            <a:r>
              <a:rPr lang="en-US" sz="1400" dirty="0" smtClean="0">
                <a:solidFill>
                  <a:prstClr val="black"/>
                </a:solidFill>
                <a:cs typeface="Arial" pitchFamily="34" charset="0"/>
              </a:rPr>
              <a:t>temperature </a:t>
            </a: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range: -40°C to +125°C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Small package  WQFN-8 (2x2)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3664306-0566-DE47-8F25-1A366F819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468" y="1435432"/>
            <a:ext cx="4118502" cy="200486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180E78FD-1B50-8B43-A07F-2D0AD6B7DAFC}"/>
              </a:ext>
            </a:extLst>
          </p:cNvPr>
          <p:cNvSpPr/>
          <p:nvPr/>
        </p:nvSpPr>
        <p:spPr>
          <a:xfrm>
            <a:off x="5981342" y="1004702"/>
            <a:ext cx="1481816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/>
                </a:solidFill>
              </a:rPr>
              <a:t>DAC53701-Q1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6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Appliance light fade-in fade-out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79" y="895473"/>
            <a:ext cx="4133601" cy="20313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GPI based fade-in fade-out 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Programmable slew rates from milliseconds to 5 seconds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Programmable min and max output levels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GPI can be directly connected to mechanical switch without MCU/software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DAC can drive either an LED driver or directly drive LEDs using a </a:t>
            </a:r>
            <a:r>
              <a:rPr lang="en-US" sz="1400" dirty="0" smtClean="0"/>
              <a:t>MOSFET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593952"/>
            <a:ext cx="4314067" cy="3982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112104"/>
              </p:ext>
            </p:extLst>
          </p:nvPr>
        </p:nvGraphicFramePr>
        <p:xfrm>
          <a:off x="4847156" y="728158"/>
          <a:ext cx="3902547" cy="133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Visio" r:id="rId4" imgW="6181940" imgH="2114374" progId="Visio.Drawing.15">
                  <p:embed/>
                </p:oleObj>
              </mc:Choice>
              <mc:Fallback>
                <p:oleObj name="Visio" r:id="rId4" imgW="6181940" imgH="2114374" progId="Visio.Drawing.15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7156" y="728158"/>
                        <a:ext cx="3902547" cy="133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431" y="3491588"/>
            <a:ext cx="4085998" cy="91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6" name="Group 105"/>
          <p:cNvGrpSpPr/>
          <p:nvPr/>
        </p:nvGrpSpPr>
        <p:grpSpPr>
          <a:xfrm>
            <a:off x="666751" y="3285214"/>
            <a:ext cx="3676650" cy="1123892"/>
            <a:chOff x="666751" y="3285214"/>
            <a:chExt cx="3676650" cy="1123892"/>
          </a:xfrm>
        </p:grpSpPr>
        <p:sp>
          <p:nvSpPr>
            <p:cNvPr id="8" name="Rounded Rectangle 7"/>
            <p:cNvSpPr/>
            <p:nvPr/>
          </p:nvSpPr>
          <p:spPr>
            <a:xfrm>
              <a:off x="666751" y="3285214"/>
              <a:ext cx="1477413" cy="1038717"/>
            </a:xfrm>
            <a:prstGeom prst="roundRect">
              <a:avLst>
                <a:gd name="adj" fmla="val 8267"/>
              </a:avLst>
            </a:prstGeom>
            <a:solidFill>
              <a:schemeClr val="bg2">
                <a:lumMod val="50000"/>
              </a:schemeClr>
            </a:solidFill>
            <a:ln w="254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90061" y="3422325"/>
              <a:ext cx="994190" cy="7769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870757" y="3497633"/>
              <a:ext cx="73443" cy="9660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869680" y="3497633"/>
              <a:ext cx="148698" cy="190085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98733" y="4047633"/>
              <a:ext cx="971069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1006818" y="3891824"/>
              <a:ext cx="578017" cy="15580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1852649" y="3969728"/>
              <a:ext cx="211940" cy="22629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852649" y="3422325"/>
              <a:ext cx="211940" cy="26539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/>
            <p:cNvCxnSpPr/>
            <p:nvPr/>
          </p:nvCxnSpPr>
          <p:spPr>
            <a:xfrm>
              <a:off x="1852649" y="3778083"/>
              <a:ext cx="220612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852649" y="3859104"/>
              <a:ext cx="220612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Arc 91"/>
            <p:cNvSpPr/>
            <p:nvPr/>
          </p:nvSpPr>
          <p:spPr>
            <a:xfrm rot="10800000">
              <a:off x="1682137" y="3351950"/>
              <a:ext cx="175330" cy="171908"/>
            </a:xfrm>
            <a:prstGeom prst="arc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90061" y="4323931"/>
              <a:ext cx="80695" cy="851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958618" y="4323931"/>
              <a:ext cx="80695" cy="851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 rot="5400000">
              <a:off x="1434752" y="3795546"/>
              <a:ext cx="520397" cy="6049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/>
            <p:cNvCxnSpPr/>
            <p:nvPr/>
          </p:nvCxnSpPr>
          <p:spPr>
            <a:xfrm flipV="1">
              <a:off x="1664701" y="3511393"/>
              <a:ext cx="28803" cy="2492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V="1">
              <a:off x="1622600" y="3455724"/>
              <a:ext cx="42102" cy="285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V="1">
              <a:off x="1758242" y="3545933"/>
              <a:ext cx="1" cy="4674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ounded Rectangle 113"/>
            <p:cNvSpPr/>
            <p:nvPr/>
          </p:nvSpPr>
          <p:spPr>
            <a:xfrm>
              <a:off x="2865988" y="3285214"/>
              <a:ext cx="1477413" cy="1038717"/>
            </a:xfrm>
            <a:prstGeom prst="roundRect">
              <a:avLst>
                <a:gd name="adj" fmla="val 8267"/>
              </a:avLst>
            </a:prstGeom>
            <a:solidFill>
              <a:schemeClr val="bg2">
                <a:lumMod val="50000"/>
              </a:schemeClr>
            </a:solidFill>
            <a:ln w="254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989299" y="3422325"/>
              <a:ext cx="994190" cy="776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8" name="Straight Connector 117"/>
            <p:cNvCxnSpPr/>
            <p:nvPr/>
          </p:nvCxnSpPr>
          <p:spPr>
            <a:xfrm>
              <a:off x="2997970" y="4047633"/>
              <a:ext cx="971069" cy="0"/>
            </a:xfrm>
            <a:prstGeom prst="line">
              <a:avLst/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118"/>
            <p:cNvSpPr/>
            <p:nvPr/>
          </p:nvSpPr>
          <p:spPr>
            <a:xfrm>
              <a:off x="3206056" y="3891824"/>
              <a:ext cx="578017" cy="15580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051886" y="3969728"/>
              <a:ext cx="211940" cy="22629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051886" y="3422325"/>
              <a:ext cx="211940" cy="26539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2" name="Straight Connector 121"/>
            <p:cNvCxnSpPr/>
            <p:nvPr/>
          </p:nvCxnSpPr>
          <p:spPr>
            <a:xfrm>
              <a:off x="4051886" y="3778083"/>
              <a:ext cx="220612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4051886" y="3859104"/>
              <a:ext cx="220612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Arc 123"/>
            <p:cNvSpPr/>
            <p:nvPr/>
          </p:nvSpPr>
          <p:spPr>
            <a:xfrm rot="10800000">
              <a:off x="3881374" y="3351950"/>
              <a:ext cx="175330" cy="171908"/>
            </a:xfrm>
            <a:prstGeom prst="arc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989299" y="4323931"/>
              <a:ext cx="80695" cy="851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4157855" y="4323931"/>
              <a:ext cx="80695" cy="851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8" name="Straight Connector 127"/>
            <p:cNvCxnSpPr/>
            <p:nvPr/>
          </p:nvCxnSpPr>
          <p:spPr>
            <a:xfrm flipV="1">
              <a:off x="3863938" y="3511393"/>
              <a:ext cx="28803" cy="249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flipV="1">
              <a:off x="3821837" y="3455724"/>
              <a:ext cx="42102" cy="2855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flipV="1">
              <a:off x="3957480" y="3545933"/>
              <a:ext cx="1" cy="46743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ectangle 130"/>
            <p:cNvSpPr/>
            <p:nvPr/>
          </p:nvSpPr>
          <p:spPr>
            <a:xfrm>
              <a:off x="2669461" y="3422325"/>
              <a:ext cx="328458" cy="7769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775276"/>
              </p:ext>
            </p:extLst>
          </p:nvPr>
        </p:nvGraphicFramePr>
        <p:xfrm>
          <a:off x="5502275" y="1925638"/>
          <a:ext cx="2592388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Visio" r:id="rId8" imgW="4724410" imgH="2676613" progId="Visio.Drawing.15">
                  <p:embed/>
                </p:oleObj>
              </mc:Choice>
              <mc:Fallback>
                <p:oleObj name="Visio" r:id="rId8" imgW="4724410" imgH="26766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02275" y="1925638"/>
                        <a:ext cx="2592388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942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Voltage margining and scaling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79" y="895473"/>
            <a:ext cx="4133601" cy="20313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Hi-Z power-down by default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Digital slew rate control for glitch-free voltage scaling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GPI to take the output to Hi-Z or other safe level when software crashes or during brown-out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I2C and </a:t>
            </a:r>
            <a:r>
              <a:rPr lang="en-US" sz="1400" dirty="0" err="1" smtClean="0">
                <a:solidFill>
                  <a:prstClr val="black"/>
                </a:solidFill>
              </a:rPr>
              <a:t>PMBus</a:t>
            </a:r>
            <a:r>
              <a:rPr lang="en-US" sz="1400" dirty="0" smtClean="0">
                <a:solidFill>
                  <a:prstClr val="black"/>
                </a:solidFill>
              </a:rPr>
              <a:t> compatible interface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NVM for predictable power-up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2502" y="3319796"/>
            <a:ext cx="4145415" cy="12562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677246"/>
            <a:ext cx="4314067" cy="38996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80911"/>
              </p:ext>
            </p:extLst>
          </p:nvPr>
        </p:nvGraphicFramePr>
        <p:xfrm>
          <a:off x="4869655" y="1030239"/>
          <a:ext cx="3855471" cy="1482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Visio" r:id="rId4" imgW="4314817" imgH="1657174" progId="Visio.Drawing.15">
                  <p:embed/>
                </p:oleObj>
              </mc:Choice>
              <mc:Fallback>
                <p:oleObj name="Visio" r:id="rId4" imgW="4314817" imgH="1657174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9655" y="1030239"/>
                        <a:ext cx="3855471" cy="1482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473" name="Picture 8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2" y="4052075"/>
            <a:ext cx="1128865" cy="4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74" name="Picture 9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61" y="3419353"/>
            <a:ext cx="3329889" cy="48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75" name="Picture 9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12" y="3022762"/>
            <a:ext cx="2018653" cy="1475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76" name="Picture 9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497" y="3022762"/>
            <a:ext cx="2018653" cy="1475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0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Programmable comparator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79" y="717888"/>
            <a:ext cx="4133601" cy="20313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Programmable hysteresis and latching functions independent of MCU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10-bit comparator threshold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10-bit hysteresis programmed using margin-high and margin-low registers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Latching comparator function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EEPROM retention &gt; 40 years at 125 </a:t>
            </a:r>
            <a:r>
              <a:rPr lang="en-US" sz="1400" baseline="30000" dirty="0" err="1" smtClean="0">
                <a:solidFill>
                  <a:prstClr val="black"/>
                </a:solidFill>
              </a:rPr>
              <a:t>o</a:t>
            </a:r>
            <a:r>
              <a:rPr lang="en-US" sz="1400" dirty="0" err="1" smtClean="0">
                <a:solidFill>
                  <a:prstClr val="black"/>
                </a:solidFill>
              </a:rPr>
              <a:t>C</a:t>
            </a:r>
            <a:r>
              <a:rPr lang="en-US" sz="1400" dirty="0" smtClean="0">
                <a:solidFill>
                  <a:prstClr val="black"/>
                </a:solidFill>
              </a:rPr>
              <a:t> operating temperature, suitable for industrial applications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593952"/>
            <a:ext cx="4314067" cy="3982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669610"/>
              </p:ext>
            </p:extLst>
          </p:nvPr>
        </p:nvGraphicFramePr>
        <p:xfrm>
          <a:off x="4720556" y="3226609"/>
          <a:ext cx="1997177" cy="1086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Visio" r:id="rId4" imgW="2590957" imgH="1410052" progId="Visio.Drawing.15">
                  <p:embed/>
                </p:oleObj>
              </mc:Choice>
              <mc:Fallback>
                <p:oleObj name="Visio" r:id="rId4" imgW="2590957" imgH="141005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0556" y="3226609"/>
                        <a:ext cx="1997177" cy="1086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231555"/>
              </p:ext>
            </p:extLst>
          </p:nvPr>
        </p:nvGraphicFramePr>
        <p:xfrm>
          <a:off x="6911522" y="3225566"/>
          <a:ext cx="1888850" cy="1087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Visio" r:id="rId7" imgW="2448163" imgH="1410052" progId="Visio.Drawing.15">
                  <p:embed/>
                </p:oleObj>
              </mc:Choice>
              <mc:Fallback>
                <p:oleObj name="Visio" r:id="rId7" imgW="2448163" imgH="141005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11522" y="3225566"/>
                        <a:ext cx="1888850" cy="1087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88291" y="2749211"/>
            <a:ext cx="2064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Programmable hysteresis </a:t>
            </a:r>
          </a:p>
          <a:p>
            <a:pPr algn="ctr"/>
            <a:r>
              <a:rPr lang="en-US" sz="1000" dirty="0" smtClean="0"/>
              <a:t>(GPI mapped to margin-high/low)</a:t>
            </a:r>
            <a:endParaRPr lang="en-US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6911522" y="2749211"/>
            <a:ext cx="2034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Latching comparator </a:t>
            </a:r>
          </a:p>
          <a:p>
            <a:pPr algn="ctr"/>
            <a:r>
              <a:rPr lang="en-US" sz="1000" dirty="0" smtClean="0"/>
              <a:t>(GPI mapped to power-up/down)</a:t>
            </a:r>
            <a:endParaRPr lang="en-US" sz="1000" dirty="0"/>
          </a:p>
        </p:txBody>
      </p:sp>
      <p:sp>
        <p:nvSpPr>
          <p:cNvPr id="40" name="Rectangle 39"/>
          <p:cNvSpPr/>
          <p:nvPr/>
        </p:nvSpPr>
        <p:spPr>
          <a:xfrm>
            <a:off x="235887" y="2941665"/>
            <a:ext cx="1365768" cy="163528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235888" y="2938468"/>
            <a:ext cx="1365767" cy="31504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Programmable </a:t>
            </a:r>
          </a:p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comparator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698394" y="2944862"/>
            <a:ext cx="1365768" cy="163528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1698395" y="2941665"/>
            <a:ext cx="1365767" cy="31504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Programmable </a:t>
            </a:r>
          </a:p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hysteresis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163190" y="2941665"/>
            <a:ext cx="1365768" cy="1638477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163191" y="2938468"/>
            <a:ext cx="1365767" cy="31504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Latching </a:t>
            </a:r>
          </a:p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comparator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35888" y="3253508"/>
            <a:ext cx="1365767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Comparator threshold is programmed in DAC-DATA register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GPI is unmapped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98395" y="3256705"/>
            <a:ext cx="1365767" cy="132343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GPI mapped to margin-high (GPI HIGH) and margin-low (GPI LOW)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DAC-DATA is same as either margin-high or margin-low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DAC output is pulled up by a resistor to VDD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63191" y="3253508"/>
            <a:ext cx="1365767" cy="132343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GPI mapped to power-up (GPI HIGH) and power-down to 10K (GPI LOW)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DAC-DATA is the comparator threshold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DAC output is pulled up by a resistor to VDD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800" dirty="0">
              <a:solidFill>
                <a:srgbClr val="000000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118105"/>
              </p:ext>
            </p:extLst>
          </p:nvPr>
        </p:nvGraphicFramePr>
        <p:xfrm>
          <a:off x="5243307" y="791909"/>
          <a:ext cx="3110246" cy="1683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Visio" r:id="rId10" imgW="5067303" imgH="2743200" progId="Visio.Drawing.15">
                  <p:embed/>
                </p:oleObj>
              </mc:Choice>
              <mc:Fallback>
                <p:oleObj name="Visio" r:id="rId10" imgW="5067303" imgH="27432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43307" y="791909"/>
                        <a:ext cx="3110246" cy="1683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997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Medical alarm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0367" y="593952"/>
            <a:ext cx="4257550" cy="224676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 smtClean="0"/>
              <a:t>In-built alarm timings as per IEC60601-1-8 standard – register based configuration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 smtClean="0"/>
              <a:t>One </a:t>
            </a:r>
            <a:r>
              <a:rPr lang="en-US" sz="1400" dirty="0"/>
              <a:t>DAC is used for generating the trapezoid with timing and gain control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Another DAC is used to generate the alarm tone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 smtClean="0"/>
              <a:t>Directly </a:t>
            </a:r>
            <a:r>
              <a:rPr lang="en-US" sz="1400" dirty="0"/>
              <a:t>trigger high-priority alarm using GPI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Low-power consumption enables smaller battery back-up for power failure alarm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2502" y="2585448"/>
            <a:ext cx="4145415" cy="1990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593952"/>
            <a:ext cx="4314067" cy="3982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959881"/>
              </p:ext>
            </p:extLst>
          </p:nvPr>
        </p:nvGraphicFramePr>
        <p:xfrm>
          <a:off x="5074405" y="677246"/>
          <a:ext cx="34480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Visio" r:id="rId4" imgW="3448190" imgH="1495396" progId="Visio.Drawing.15">
                  <p:embed/>
                </p:oleObj>
              </mc:Choice>
              <mc:Fallback>
                <p:oleObj name="Visio" r:id="rId4" imgW="3448190" imgH="149539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4405" y="677246"/>
                        <a:ext cx="3448050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289022"/>
              </p:ext>
            </p:extLst>
          </p:nvPr>
        </p:nvGraphicFramePr>
        <p:xfrm>
          <a:off x="709000" y="2703851"/>
          <a:ext cx="3572417" cy="1794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Visio" r:id="rId7" imgW="5971977" imgH="3000170" progId="Visio.Drawing.15">
                  <p:embed/>
                </p:oleObj>
              </mc:Choice>
              <mc:Fallback>
                <p:oleObj name="Visio" r:id="rId7" imgW="5971977" imgH="3000170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000" y="2703851"/>
                        <a:ext cx="3572417" cy="17948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848054"/>
              </p:ext>
            </p:extLst>
          </p:nvPr>
        </p:nvGraphicFramePr>
        <p:xfrm>
          <a:off x="4767072" y="2519847"/>
          <a:ext cx="4089827" cy="197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Visio" r:id="rId10" imgW="9763060" imgH="4724400" progId="Visio.Drawing.15">
                  <p:embed/>
                </p:oleObj>
              </mc:Choice>
              <mc:Fallback>
                <p:oleObj name="Visio" r:id="rId10" imgW="9763060" imgH="4724400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072" y="2519847"/>
                        <a:ext cx="4089827" cy="197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58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4680430" y="2452981"/>
            <a:ext cx="4236000" cy="20456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Temperature to PWM converter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78" y="765096"/>
            <a:ext cx="4133601" cy="20313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NTC resistance to PWM conversion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PWM interfaces needs only single-wire – suitable for isolation barriers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PWM </a:t>
            </a:r>
            <a:r>
              <a:rPr lang="en-US" sz="1400" dirty="0" smtClean="0">
                <a:solidFill>
                  <a:prstClr val="black"/>
                </a:solidFill>
              </a:rPr>
              <a:t>duty cycle proportional to NTC resistance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Factory programming </a:t>
            </a:r>
            <a:r>
              <a:rPr lang="en-US" sz="1400" dirty="0">
                <a:solidFill>
                  <a:prstClr val="black"/>
                </a:solidFill>
              </a:rPr>
              <a:t>of PWM frequency through triangular / </a:t>
            </a:r>
            <a:r>
              <a:rPr lang="en-US" sz="1400" dirty="0" err="1">
                <a:solidFill>
                  <a:prstClr val="black"/>
                </a:solidFill>
              </a:rPr>
              <a:t>sawtooth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waveform in NVM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No run-time software required</a:t>
            </a: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9114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80" y="3142062"/>
            <a:ext cx="3995398" cy="61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80" y="3894715"/>
            <a:ext cx="3952100" cy="65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2502" y="3067724"/>
            <a:ext cx="4145415" cy="1508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593952"/>
            <a:ext cx="4314067" cy="3982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327905"/>
              </p:ext>
            </p:extLst>
          </p:nvPr>
        </p:nvGraphicFramePr>
        <p:xfrm>
          <a:off x="5264347" y="638421"/>
          <a:ext cx="3080744" cy="170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Visio" r:id="rId6" imgW="5124608" imgH="2838391" progId="Visio.Drawing.15">
                  <p:embed/>
                </p:oleObj>
              </mc:Choice>
              <mc:Fallback>
                <p:oleObj name="Visio" r:id="rId6" imgW="5124608" imgH="283839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64347" y="638421"/>
                        <a:ext cx="3080744" cy="170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531" name="Picture 9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30" y="2585448"/>
            <a:ext cx="4236000" cy="195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0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STOP tail lighting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79" y="895473"/>
            <a:ext cx="4133601" cy="20313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PWM (~200 Hz) </a:t>
            </a:r>
            <a:r>
              <a:rPr lang="en-US" sz="1400" dirty="0">
                <a:solidFill>
                  <a:prstClr val="black"/>
                </a:solidFill>
              </a:rPr>
              <a:t>with constant duty </a:t>
            </a:r>
            <a:r>
              <a:rPr lang="en-US" sz="1400" dirty="0" smtClean="0">
                <a:solidFill>
                  <a:prstClr val="black"/>
                </a:solidFill>
              </a:rPr>
              <a:t>cycle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GPI based dimming when trunk is opened or closed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Software programmability of PWM </a:t>
            </a:r>
            <a:r>
              <a:rPr lang="en-US" sz="1400" dirty="0" smtClean="0">
                <a:solidFill>
                  <a:prstClr val="black"/>
                </a:solidFill>
              </a:rPr>
              <a:t>frequency through triangular / </a:t>
            </a:r>
            <a:r>
              <a:rPr lang="en-US" sz="1400" dirty="0" err="1" smtClean="0">
                <a:solidFill>
                  <a:prstClr val="black"/>
                </a:solidFill>
              </a:rPr>
              <a:t>sawtooth</a:t>
            </a:r>
            <a:r>
              <a:rPr lang="en-US" sz="1400" dirty="0" smtClean="0">
                <a:solidFill>
                  <a:prstClr val="black"/>
                </a:solidFill>
              </a:rPr>
              <a:t> waveform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Better intensity matching </a:t>
            </a:r>
            <a:r>
              <a:rPr lang="en-US" sz="1400" dirty="0">
                <a:solidFill>
                  <a:prstClr val="black"/>
                </a:solidFill>
              </a:rPr>
              <a:t>between the trunk and fender lights </a:t>
            </a:r>
            <a:r>
              <a:rPr lang="en-US" sz="1400" dirty="0" smtClean="0">
                <a:solidFill>
                  <a:prstClr val="black"/>
                </a:solidFill>
              </a:rPr>
              <a:t>(&lt; 1% </a:t>
            </a:r>
            <a:r>
              <a:rPr lang="en-US" sz="1400" dirty="0">
                <a:solidFill>
                  <a:prstClr val="black"/>
                </a:solidFill>
              </a:rPr>
              <a:t>duty cycle </a:t>
            </a:r>
            <a:r>
              <a:rPr lang="en-US" sz="1400" dirty="0" smtClean="0">
                <a:solidFill>
                  <a:prstClr val="black"/>
                </a:solidFill>
              </a:rPr>
              <a:t>accuracy) as compared to 555 timers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prstClr val="black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372027"/>
              </p:ext>
            </p:extLst>
          </p:nvPr>
        </p:nvGraphicFramePr>
        <p:xfrm>
          <a:off x="4491171" y="782658"/>
          <a:ext cx="3145105" cy="1535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Visio" r:id="rId4" imgW="5915141" imgH="3019396" progId="Visio.Drawing.15">
                  <p:embed/>
                </p:oleObj>
              </mc:Choice>
              <mc:Fallback>
                <p:oleObj name="Visio" r:id="rId4" imgW="5915141" imgH="301939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171" y="782658"/>
                        <a:ext cx="3145105" cy="15356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14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80" y="3142062"/>
            <a:ext cx="3995398" cy="61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9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80" y="3894715"/>
            <a:ext cx="3952100" cy="65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4751869" y="2452981"/>
            <a:ext cx="4105700" cy="2045678"/>
            <a:chOff x="6311334" y="3514479"/>
            <a:chExt cx="5474266" cy="2727571"/>
          </a:xfrm>
        </p:grpSpPr>
        <p:sp>
          <p:nvSpPr>
            <p:cNvPr id="37" name="Rectangle 36"/>
            <p:cNvSpPr/>
            <p:nvPr/>
          </p:nvSpPr>
          <p:spPr>
            <a:xfrm>
              <a:off x="6311334" y="3514479"/>
              <a:ext cx="5474266" cy="27275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0305372" y="3613103"/>
              <a:ext cx="1173617" cy="252576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31755" y="3613103"/>
              <a:ext cx="1173617" cy="252576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958138" y="3613103"/>
              <a:ext cx="1173617" cy="252576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784521" y="3613103"/>
              <a:ext cx="1173617" cy="252576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91151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3463" y="3613103"/>
              <a:ext cx="5314954" cy="2450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200899" y="3641054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211273" y="4101231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373834" y="3641054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73834" y="4091908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0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569564" y="4091908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569564" y="3641054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0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730592" y="3641054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0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730592" y="4090420"/>
              <a:ext cx="35095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0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81429" y="5727085"/>
              <a:ext cx="62239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30%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43990" y="5725595"/>
              <a:ext cx="62239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40%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439720" y="5725595"/>
              <a:ext cx="62239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60%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600748" y="5727085"/>
              <a:ext cx="62239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>
                  <a:solidFill>
                    <a:prstClr val="black"/>
                  </a:solidFill>
                </a:rPr>
                <a:t>70%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422502" y="3067724"/>
            <a:ext cx="4145415" cy="1508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91160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915" y="1001378"/>
            <a:ext cx="1194955" cy="675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57915" y="677246"/>
            <a:ext cx="52591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</a:rPr>
              <a:t>Trunk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32400" y="1709155"/>
            <a:ext cx="625412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</a:rPr>
              <a:t>Fender</a:t>
            </a:r>
          </a:p>
        </p:txBody>
      </p:sp>
      <p:cxnSp>
        <p:nvCxnSpPr>
          <p:cNvPr id="32" name="Straight Arrow Connector 31"/>
          <p:cNvCxnSpPr>
            <a:stCxn id="11" idx="2"/>
          </p:cNvCxnSpPr>
          <p:nvPr/>
        </p:nvCxnSpPr>
        <p:spPr>
          <a:xfrm>
            <a:off x="7920871" y="931162"/>
            <a:ext cx="71966" cy="33634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41" idx="0"/>
          </p:cNvCxnSpPr>
          <p:nvPr/>
        </p:nvCxnSpPr>
        <p:spPr>
          <a:xfrm flipV="1">
            <a:off x="8545106" y="1524680"/>
            <a:ext cx="9030" cy="1844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4641397" y="593952"/>
            <a:ext cx="4314067" cy="3982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7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LED and temperature</a:t>
            </a:r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6636" y="1196406"/>
            <a:ext cx="4576259" cy="2319607"/>
            <a:chOff x="1822578" y="845520"/>
            <a:chExt cx="5000301" cy="3546085"/>
          </a:xfrm>
        </p:grpSpPr>
        <p:pic>
          <p:nvPicPr>
            <p:cNvPr id="102402" name="Picture 2" descr="https://www.ledrise.eu/pub/media/wysiwyg/linkedin/zx7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578" y="845520"/>
              <a:ext cx="5000301" cy="354608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046514" y="3993502"/>
              <a:ext cx="472752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6637" y="803680"/>
            <a:ext cx="4576259" cy="369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LED reliability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A67C158-231F-3540-B738-B2A74F82A692}"/>
              </a:ext>
            </a:extLst>
          </p:cNvPr>
          <p:cNvSpPr/>
          <p:nvPr/>
        </p:nvSpPr>
        <p:spPr>
          <a:xfrm>
            <a:off x="561627" y="3722380"/>
            <a:ext cx="827262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LED reliability is significantly determined by the operating temperature </a:t>
            </a:r>
            <a:endParaRPr lang="en-US" sz="1200" dirty="0" smtClean="0">
              <a:solidFill>
                <a:prstClr val="black"/>
              </a:solidFill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prstClr val="black"/>
                </a:solidFill>
              </a:rPr>
              <a:t>LEDs in DRLs are heated by both self-heating and sunlight</a:t>
            </a: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101380" name="Picture 4" descr="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47" y="1173008"/>
            <a:ext cx="3514505" cy="23430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19747" y="803679"/>
            <a:ext cx="3514505" cy="369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Daytime running light (DRL)</a:t>
            </a:r>
          </a:p>
        </p:txBody>
      </p:sp>
      <p:sp>
        <p:nvSpPr>
          <p:cNvPr id="4" name="Rectangle 3"/>
          <p:cNvSpPr/>
          <p:nvPr/>
        </p:nvSpPr>
        <p:spPr>
          <a:xfrm>
            <a:off x="552360" y="3516012"/>
            <a:ext cx="4590536" cy="1615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" dirty="0">
                <a:solidFill>
                  <a:prstClr val="black"/>
                </a:solidFill>
              </a:rPr>
              <a:t>Source: </a:t>
            </a:r>
            <a:r>
              <a:rPr lang="en-US" sz="600" dirty="0">
                <a:solidFill>
                  <a:prstClr val="black"/>
                </a:solidFill>
                <a:hlinkClick r:id="rId5"/>
              </a:rPr>
              <a:t>https://www.linkedin.com/pulse/high-temperature-enemy-led-performance-what-you-need-know-floroiu/</a:t>
            </a:r>
            <a:endParaRPr lang="en-US" sz="600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>
            <a:extLst>
              <a:ext uri="{FF2B5EF4-FFF2-40B4-BE49-F238E27FC236}">
                <a16:creationId xmlns:a16="http://schemas.microsoft.com/office/drawing/2014/main" xmlns="" id="{BD82E252-905B-489C-A89C-4E91D426507D}"/>
              </a:ext>
            </a:extLst>
          </p:cNvPr>
          <p:cNvSpPr/>
          <p:nvPr/>
        </p:nvSpPr>
        <p:spPr>
          <a:xfrm>
            <a:off x="0" y="551518"/>
            <a:ext cx="9144000" cy="39625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xmlns="" id="{8248A9E5-FCE3-46A7-9347-1D46EE4D90E8}"/>
              </a:ext>
            </a:extLst>
          </p:cNvPr>
          <p:cNvCxnSpPr>
            <a:cxnSpLocks/>
          </p:cNvCxnSpPr>
          <p:nvPr/>
        </p:nvCxnSpPr>
        <p:spPr>
          <a:xfrm>
            <a:off x="1" y="3300538"/>
            <a:ext cx="9139082" cy="0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9B0C51EF-AF75-4E00-96EF-EF66B663999A}"/>
              </a:ext>
            </a:extLst>
          </p:cNvPr>
          <p:cNvSpPr txBox="1"/>
          <p:nvPr/>
        </p:nvSpPr>
        <p:spPr>
          <a:xfrm>
            <a:off x="2026324" y="4313840"/>
            <a:ext cx="1884738" cy="226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/>
              <a:t>Control w/o software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3B3C6A8A-BFB7-4038-B673-DA5EFD338E4C}"/>
              </a:ext>
            </a:extLst>
          </p:cNvPr>
          <p:cNvSpPr txBox="1"/>
          <p:nvPr/>
        </p:nvSpPr>
        <p:spPr>
          <a:xfrm>
            <a:off x="2286862" y="4055086"/>
            <a:ext cx="1363663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27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/>
              <a:t>Smart DACs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xmlns="" id="{8535D065-9EDC-41C7-B268-64B16108E8D1}"/>
              </a:ext>
            </a:extLst>
          </p:cNvPr>
          <p:cNvSpPr/>
          <p:nvPr/>
        </p:nvSpPr>
        <p:spPr>
          <a:xfrm>
            <a:off x="2379020" y="2751176"/>
            <a:ext cx="1179347" cy="116336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xmlns="" id="{1EFB3CDE-64DF-9E4E-9967-33487B1F5683}"/>
              </a:ext>
            </a:extLst>
          </p:cNvPr>
          <p:cNvGrpSpPr/>
          <p:nvPr/>
        </p:nvGrpSpPr>
        <p:grpSpPr>
          <a:xfrm>
            <a:off x="2365687" y="2953205"/>
            <a:ext cx="1272308" cy="648561"/>
            <a:chOff x="2873161" y="2811528"/>
            <a:chExt cx="1272310" cy="648561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xmlns="" id="{1AC2771D-D57B-B247-9792-A19BD285A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31108" y1="31111" x2="31108" y2="31111"/>
                          <a14:foregroundMark x1="51132" y1="24211" x2="51132" y2="24211"/>
                          <a14:foregroundMark x1="72586" y1="29591" x2="72586" y2="29591"/>
                          <a14:foregroundMark x1="78784" y1="51345" x2="78784" y2="51345"/>
                          <a14:foregroundMark x1="61025" y1="44094" x2="61025" y2="44094"/>
                          <a14:foregroundMark x1="51132" y1="38246" x2="51132" y2="38246"/>
                          <a14:foregroundMark x1="25626" y1="51345" x2="25626" y2="51345"/>
                          <a14:foregroundMark x1="34327" y1="67719" x2="34327" y2="67719"/>
                          <a14:foregroundMark x1="55781" y1="76842" x2="55781" y2="76842"/>
                          <a14:foregroundMark x1="54827" y1="81754" x2="54827" y2="81754"/>
                          <a14:foregroundMark x1="52801" y1="85029" x2="52801" y2="85029"/>
                          <a14:foregroundMark x1="68296" y1="69006" x2="68296" y2="69006"/>
                          <a14:foregroundMark x1="70560" y1="70058" x2="70560" y2="70058"/>
                        </a14:backgroundRemoval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01643" y="2811528"/>
              <a:ext cx="636424" cy="648561"/>
            </a:xfrm>
            <a:prstGeom prst="rect">
              <a:avLst/>
            </a:prstGeom>
          </p:spPr>
        </p:pic>
        <p:sp>
          <p:nvSpPr>
            <p:cNvPr id="116" name="Pentagon 115">
              <a:extLst>
                <a:ext uri="{FF2B5EF4-FFF2-40B4-BE49-F238E27FC236}">
                  <a16:creationId xmlns:a16="http://schemas.microsoft.com/office/drawing/2014/main" xmlns="" id="{9E6AE3DB-F0F5-C94B-998C-3AF1C73E6516}"/>
                </a:ext>
              </a:extLst>
            </p:cNvPr>
            <p:cNvSpPr/>
            <p:nvPr/>
          </p:nvSpPr>
          <p:spPr>
            <a:xfrm>
              <a:off x="3058238" y="2867987"/>
              <a:ext cx="918983" cy="576107"/>
            </a:xfrm>
            <a:prstGeom prst="homePlat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xmlns="" id="{58C9D3F4-BF40-CF44-8FFF-5C16CF706858}"/>
                </a:ext>
              </a:extLst>
            </p:cNvPr>
            <p:cNvCxnSpPr>
              <a:cxnSpLocks/>
              <a:stCxn id="116" idx="3"/>
            </p:cNvCxnSpPr>
            <p:nvPr/>
          </p:nvCxnSpPr>
          <p:spPr>
            <a:xfrm flipV="1">
              <a:off x="3977221" y="3155143"/>
              <a:ext cx="168251" cy="899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xmlns="" id="{59D4F65B-9A08-3843-B0EA-8A1D853FACEE}"/>
                </a:ext>
              </a:extLst>
            </p:cNvPr>
            <p:cNvCxnSpPr/>
            <p:nvPr/>
          </p:nvCxnSpPr>
          <p:spPr>
            <a:xfrm>
              <a:off x="2873161" y="3155143"/>
              <a:ext cx="18507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B0C51EF-AF75-4E00-96EF-EF66B663999A}"/>
              </a:ext>
            </a:extLst>
          </p:cNvPr>
          <p:cNvSpPr txBox="1"/>
          <p:nvPr/>
        </p:nvSpPr>
        <p:spPr>
          <a:xfrm>
            <a:off x="4606509" y="4325682"/>
            <a:ext cx="2661754" cy="226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/>
              <a:t>Sensing and control w/o software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B3C6A8A-BFB7-4038-B673-DA5EFD338E4C}"/>
              </a:ext>
            </a:extLst>
          </p:cNvPr>
          <p:cNvSpPr txBox="1"/>
          <p:nvPr/>
        </p:nvSpPr>
        <p:spPr>
          <a:xfrm>
            <a:off x="5200575" y="4060203"/>
            <a:ext cx="1363663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273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/>
              <a:t>Smart AFEs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8535D065-9EDC-41C7-B268-64B16108E8D1}"/>
              </a:ext>
            </a:extLst>
          </p:cNvPr>
          <p:cNvSpPr/>
          <p:nvPr/>
        </p:nvSpPr>
        <p:spPr>
          <a:xfrm>
            <a:off x="5292733" y="2756293"/>
            <a:ext cx="1179347" cy="11633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1AC2771D-D57B-B247-9792-A19BD285A6A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1108" y1="31111" x2="31108" y2="31111"/>
                        <a14:foregroundMark x1="51132" y1="24211" x2="51132" y2="24211"/>
                        <a14:foregroundMark x1="72586" y1="29591" x2="72586" y2="29591"/>
                        <a14:foregroundMark x1="78784" y1="51345" x2="78784" y2="51345"/>
                        <a14:foregroundMark x1="61025" y1="44094" x2="61025" y2="44094"/>
                        <a14:foregroundMark x1="51132" y1="38246" x2="51132" y2="38246"/>
                        <a14:foregroundMark x1="25626" y1="51345" x2="25626" y2="51345"/>
                        <a14:foregroundMark x1="34327" y1="67719" x2="34327" y2="67719"/>
                        <a14:foregroundMark x1="55781" y1="76842" x2="55781" y2="76842"/>
                        <a14:foregroundMark x1="54827" y1="81754" x2="54827" y2="81754"/>
                        <a14:foregroundMark x1="52801" y1="85029" x2="52801" y2="85029"/>
                        <a14:foregroundMark x1="68296" y1="69006" x2="68296" y2="69006"/>
                        <a14:foregroundMark x1="70560" y1="70058" x2="70560" y2="70058"/>
                      </a14:backgroundRemoval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5829" y="2920064"/>
            <a:ext cx="319536" cy="340188"/>
          </a:xfrm>
          <a:prstGeom prst="rect">
            <a:avLst/>
          </a:prstGeom>
        </p:spPr>
      </p:pic>
      <p:sp>
        <p:nvSpPr>
          <p:cNvPr id="36" name="Pentagon 35">
            <a:extLst>
              <a:ext uri="{FF2B5EF4-FFF2-40B4-BE49-F238E27FC236}">
                <a16:creationId xmlns:a16="http://schemas.microsoft.com/office/drawing/2014/main" xmlns="" id="{9E6AE3DB-F0F5-C94B-998C-3AF1C73E6516}"/>
              </a:ext>
            </a:extLst>
          </p:cNvPr>
          <p:cNvSpPr/>
          <p:nvPr/>
        </p:nvSpPr>
        <p:spPr>
          <a:xfrm>
            <a:off x="5592058" y="2895554"/>
            <a:ext cx="596142" cy="390427"/>
          </a:xfrm>
          <a:prstGeom prst="homePlat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58C9D3F4-BF40-CF44-8FFF-5C16CF706858}"/>
              </a:ext>
            </a:extLst>
          </p:cNvPr>
          <p:cNvCxnSpPr>
            <a:cxnSpLocks/>
            <a:stCxn id="36" idx="3"/>
          </p:cNvCxnSpPr>
          <p:nvPr/>
        </p:nvCxnSpPr>
        <p:spPr>
          <a:xfrm flipV="1">
            <a:off x="6188200" y="3090158"/>
            <a:ext cx="109144" cy="609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59D4F65B-9A08-3843-B0EA-8A1D853FACEE}"/>
              </a:ext>
            </a:extLst>
          </p:cNvPr>
          <p:cNvCxnSpPr/>
          <p:nvPr/>
        </p:nvCxnSpPr>
        <p:spPr>
          <a:xfrm>
            <a:off x="5472000" y="3090158"/>
            <a:ext cx="120059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1EFB3CDE-64DF-9E4E-9967-33487B1F5683}"/>
              </a:ext>
            </a:extLst>
          </p:cNvPr>
          <p:cNvGrpSpPr/>
          <p:nvPr/>
        </p:nvGrpSpPr>
        <p:grpSpPr>
          <a:xfrm rot="10800000">
            <a:off x="5478266" y="3421959"/>
            <a:ext cx="825345" cy="390427"/>
            <a:chOff x="2873161" y="2867987"/>
            <a:chExt cx="1272311" cy="576107"/>
          </a:xfrm>
        </p:grpSpPr>
        <p:sp>
          <p:nvSpPr>
            <p:cNvPr id="42" name="Pentagon 41">
              <a:extLst>
                <a:ext uri="{FF2B5EF4-FFF2-40B4-BE49-F238E27FC236}">
                  <a16:creationId xmlns:a16="http://schemas.microsoft.com/office/drawing/2014/main" xmlns="" id="{9E6AE3DB-F0F5-C94B-998C-3AF1C73E6516}"/>
                </a:ext>
              </a:extLst>
            </p:cNvPr>
            <p:cNvSpPr/>
            <p:nvPr/>
          </p:nvSpPr>
          <p:spPr>
            <a:xfrm>
              <a:off x="3058238" y="2867987"/>
              <a:ext cx="918983" cy="576107"/>
            </a:xfrm>
            <a:prstGeom prst="homePlat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58C9D3F4-BF40-CF44-8FFF-5C16CF706858}"/>
                </a:ext>
              </a:extLst>
            </p:cNvPr>
            <p:cNvCxnSpPr>
              <a:cxnSpLocks/>
              <a:stCxn id="42" idx="3"/>
            </p:cNvCxnSpPr>
            <p:nvPr/>
          </p:nvCxnSpPr>
          <p:spPr>
            <a:xfrm flipV="1">
              <a:off x="3977221" y="3155143"/>
              <a:ext cx="168251" cy="899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59D4F65B-9A08-3843-B0EA-8A1D853FACEE}"/>
                </a:ext>
              </a:extLst>
            </p:cNvPr>
            <p:cNvCxnSpPr/>
            <p:nvPr/>
          </p:nvCxnSpPr>
          <p:spPr>
            <a:xfrm>
              <a:off x="2873161" y="3155143"/>
              <a:ext cx="18507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Straight Connector 3"/>
          <p:cNvCxnSpPr/>
          <p:nvPr/>
        </p:nvCxnSpPr>
        <p:spPr>
          <a:xfrm>
            <a:off x="5478266" y="3090159"/>
            <a:ext cx="0" cy="26381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297344" y="3353970"/>
            <a:ext cx="0" cy="26381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478266" y="3356545"/>
            <a:ext cx="825345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7F3EA1E6-3E09-4341-92B0-2536E0861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1" y="36436"/>
            <a:ext cx="8458200" cy="610791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Abstract</a:t>
            </a:r>
          </a:p>
        </p:txBody>
      </p:sp>
      <p:sp>
        <p:nvSpPr>
          <p:cNvPr id="29" name="Content Placeholder 5">
            <a:extLst>
              <a:ext uri="{FF2B5EF4-FFF2-40B4-BE49-F238E27FC236}">
                <a16:creationId xmlns:a16="http://schemas.microsoft.com/office/drawing/2014/main" xmlns="" id="{C483153E-342A-B645-839F-262AC37F71BC}"/>
              </a:ext>
            </a:extLst>
          </p:cNvPr>
          <p:cNvSpPr txBox="1">
            <a:spLocks/>
          </p:cNvSpPr>
          <p:nvPr/>
        </p:nvSpPr>
        <p:spPr>
          <a:xfrm>
            <a:off x="0" y="717498"/>
            <a:ext cx="8991600" cy="3709449"/>
          </a:xfrm>
          <a:prstGeom prst="rect">
            <a:avLst/>
          </a:prstGeom>
        </p:spPr>
        <p:txBody>
          <a:bodyPr lIns="68580" tIns="34290" rIns="68580" bIns="34290"/>
          <a:lstStyle>
            <a:lvl1pPr marL="252159" indent="-252159" algn="l" rtl="0" eaLnBrk="0" fontAlgn="base" hangingPunct="0">
              <a:spcBef>
                <a:spcPts val="889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8335" indent="-25921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33">
                <a:solidFill>
                  <a:schemeClr val="tx1"/>
                </a:solidFill>
                <a:latin typeface="+mn-lt"/>
              </a:defRPr>
            </a:lvl2pPr>
            <a:lvl3pPr marL="948683" indent="-183393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2133">
                <a:solidFill>
                  <a:schemeClr val="tx1"/>
                </a:solidFill>
                <a:latin typeface="+mn-lt"/>
              </a:defRPr>
            </a:lvl3pPr>
            <a:lvl4pPr marL="1334857" indent="-259215" algn="l" rtl="0" eaLnBrk="0" fontAlgn="base" hangingPunct="0">
              <a:spcBef>
                <a:spcPct val="5000"/>
              </a:spcBef>
              <a:spcAft>
                <a:spcPct val="0"/>
              </a:spcAft>
              <a:buChar char="–"/>
              <a:defRPr sz="2133">
                <a:solidFill>
                  <a:schemeClr val="tx1"/>
                </a:solidFill>
                <a:latin typeface="+mn-lt"/>
              </a:defRPr>
            </a:lvl4pPr>
            <a:lvl5pPr marL="1654020" indent="-192213" algn="l" rtl="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2133">
                <a:solidFill>
                  <a:schemeClr val="tx1"/>
                </a:solidFill>
                <a:latin typeface="+mn-lt"/>
              </a:defRPr>
            </a:lvl5pPr>
            <a:lvl6pPr marL="2161867" indent="-192213" algn="l" rtl="0" fontAlgn="base">
              <a:spcBef>
                <a:spcPct val="0"/>
              </a:spcBef>
              <a:spcAft>
                <a:spcPct val="0"/>
              </a:spcAft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2669715" indent="-192213" algn="l" rtl="0" fontAlgn="base">
              <a:spcBef>
                <a:spcPct val="0"/>
              </a:spcBef>
              <a:spcAft>
                <a:spcPct val="0"/>
              </a:spcAft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177561" indent="-192213" algn="l" rtl="0" fontAlgn="base">
              <a:spcBef>
                <a:spcPct val="0"/>
              </a:spcBef>
              <a:spcAft>
                <a:spcPct val="0"/>
              </a:spcAft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3685407" indent="-192213" algn="l" rtl="0" fontAlgn="base">
              <a:spcBef>
                <a:spcPct val="0"/>
              </a:spcBef>
              <a:spcAft>
                <a:spcPct val="0"/>
              </a:spcAft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 defTabSz="914400"/>
            <a:r>
              <a:rPr lang="en-US" sz="1500" kern="0" dirty="0" smtClean="0">
                <a:solidFill>
                  <a:prstClr val="black"/>
                </a:solidFill>
              </a:rPr>
              <a:t>System </a:t>
            </a:r>
            <a:r>
              <a:rPr lang="en-US" sz="1500" kern="0" dirty="0">
                <a:solidFill>
                  <a:prstClr val="black"/>
                </a:solidFill>
              </a:rPr>
              <a:t>designers often need simple software </a:t>
            </a:r>
            <a:r>
              <a:rPr lang="en-US" sz="1500" kern="0" dirty="0" smtClean="0">
                <a:solidFill>
                  <a:prstClr val="black"/>
                </a:solidFill>
              </a:rPr>
              <a:t>solutions </a:t>
            </a:r>
            <a:r>
              <a:rPr lang="en-US" sz="1500" kern="0" dirty="0">
                <a:solidFill>
                  <a:prstClr val="black"/>
                </a:solidFill>
              </a:rPr>
              <a:t>to attain predictable system power up and tunable set points </a:t>
            </a:r>
          </a:p>
          <a:p>
            <a:pPr defTabSz="914400"/>
            <a:r>
              <a:rPr lang="en-US" sz="1500" kern="0" dirty="0" smtClean="0">
                <a:solidFill>
                  <a:prstClr val="black"/>
                </a:solidFill>
              </a:rPr>
              <a:t>TI’s innovative </a:t>
            </a:r>
            <a:r>
              <a:rPr lang="en-US" sz="1500" kern="0" dirty="0">
                <a:solidFill>
                  <a:prstClr val="black"/>
                </a:solidFill>
              </a:rPr>
              <a:t>s</a:t>
            </a:r>
            <a:r>
              <a:rPr lang="en-US" sz="1500" kern="0" dirty="0" smtClean="0">
                <a:solidFill>
                  <a:prstClr val="black"/>
                </a:solidFill>
              </a:rPr>
              <a:t>mart </a:t>
            </a:r>
            <a:r>
              <a:rPr lang="en-US" sz="1500" kern="0" dirty="0">
                <a:solidFill>
                  <a:prstClr val="black"/>
                </a:solidFill>
              </a:rPr>
              <a:t>AFE and </a:t>
            </a:r>
            <a:r>
              <a:rPr lang="en-US" sz="1500" kern="0" dirty="0" smtClean="0">
                <a:solidFill>
                  <a:prstClr val="black"/>
                </a:solidFill>
              </a:rPr>
              <a:t>smart </a:t>
            </a:r>
            <a:r>
              <a:rPr lang="en-US" sz="1500" kern="0" dirty="0">
                <a:solidFill>
                  <a:prstClr val="black"/>
                </a:solidFill>
              </a:rPr>
              <a:t>DAC portfolio provides simple intelligence to an analog system designer without the need for MCUs</a:t>
            </a:r>
          </a:p>
          <a:p>
            <a:pPr defTabSz="914400"/>
            <a:r>
              <a:rPr lang="en-US" sz="1500" kern="0" dirty="0">
                <a:solidFill>
                  <a:prstClr val="black"/>
                </a:solidFill>
              </a:rPr>
              <a:t>TI’s </a:t>
            </a:r>
            <a:r>
              <a:rPr lang="en-US" sz="1500" kern="0" dirty="0" smtClean="0">
                <a:solidFill>
                  <a:prstClr val="black"/>
                </a:solidFill>
              </a:rPr>
              <a:t>smart </a:t>
            </a:r>
            <a:r>
              <a:rPr lang="en-US" sz="1500" kern="0" dirty="0">
                <a:solidFill>
                  <a:prstClr val="black"/>
                </a:solidFill>
              </a:rPr>
              <a:t>a</a:t>
            </a:r>
            <a:r>
              <a:rPr lang="en-US" sz="1500" kern="0" dirty="0" smtClean="0">
                <a:solidFill>
                  <a:prstClr val="black"/>
                </a:solidFill>
              </a:rPr>
              <a:t>nalog </a:t>
            </a:r>
            <a:r>
              <a:rPr lang="en-US" sz="1500" kern="0" dirty="0">
                <a:solidFill>
                  <a:prstClr val="black"/>
                </a:solidFill>
              </a:rPr>
              <a:t>products, have NVM and factory programmable state machines, internal ADCs, DACs, PWM generators, custom waveform generators </a:t>
            </a:r>
          </a:p>
          <a:p>
            <a:pPr defTabSz="914400"/>
            <a:r>
              <a:rPr lang="en-US" sz="1500" kern="0" dirty="0">
                <a:solidFill>
                  <a:prstClr val="black"/>
                </a:solidFill>
              </a:rPr>
              <a:t>Analog and </a:t>
            </a:r>
            <a:r>
              <a:rPr lang="en-US" sz="1500" kern="0" dirty="0" smtClean="0">
                <a:solidFill>
                  <a:prstClr val="black"/>
                </a:solidFill>
              </a:rPr>
              <a:t>software </a:t>
            </a:r>
            <a:r>
              <a:rPr lang="en-US" sz="1500" kern="0" dirty="0">
                <a:solidFill>
                  <a:prstClr val="black"/>
                </a:solidFill>
              </a:rPr>
              <a:t>engineers can </a:t>
            </a:r>
            <a:r>
              <a:rPr lang="en-US" sz="1500" kern="0" dirty="0" smtClean="0">
                <a:solidFill>
                  <a:prstClr val="black"/>
                </a:solidFill>
              </a:rPr>
              <a:t>reduce system costs, </a:t>
            </a:r>
            <a:r>
              <a:rPr lang="en-US" sz="1500" kern="0" dirty="0">
                <a:solidFill>
                  <a:prstClr val="black"/>
                </a:solidFill>
              </a:rPr>
              <a:t>remove tiny MCUs, </a:t>
            </a:r>
            <a:r>
              <a:rPr lang="en-US" sz="1500" kern="0" dirty="0" smtClean="0">
                <a:solidFill>
                  <a:prstClr val="black"/>
                </a:solidFill>
              </a:rPr>
              <a:t>and expedite </a:t>
            </a:r>
            <a:r>
              <a:rPr lang="en-US" sz="1500" kern="0" dirty="0">
                <a:solidFill>
                  <a:prstClr val="black"/>
                </a:solidFill>
              </a:rPr>
              <a:t>design </a:t>
            </a:r>
            <a:r>
              <a:rPr lang="en-US" sz="1500" kern="0" dirty="0" smtClean="0">
                <a:solidFill>
                  <a:prstClr val="black"/>
                </a:solidFill>
              </a:rPr>
              <a:t>cycles</a:t>
            </a:r>
            <a:endParaRPr lang="en-US" sz="1500" kern="0" dirty="0">
              <a:solidFill>
                <a:prstClr val="black"/>
              </a:solidFill>
            </a:endParaRPr>
          </a:p>
          <a:p>
            <a:pPr defTabSz="914400"/>
            <a:endParaRPr lang="en-US" sz="1500" kern="0" dirty="0">
              <a:solidFill>
                <a:prstClr val="black"/>
              </a:solidFill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6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979" y="54758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Single-slope thermal </a:t>
            </a:r>
            <a:r>
              <a:rPr lang="en-US" dirty="0" err="1" smtClean="0">
                <a:solidFill>
                  <a:schemeClr val="accent1"/>
                </a:solidFill>
              </a:rPr>
              <a:t>foldback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923389"/>
              </p:ext>
            </p:extLst>
          </p:nvPr>
        </p:nvGraphicFramePr>
        <p:xfrm>
          <a:off x="4296092" y="712379"/>
          <a:ext cx="3184080" cy="152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Visio" r:id="rId4" imgW="5429454" imgH="2743200" progId="Visio.Drawing.15">
                  <p:embed/>
                </p:oleObj>
              </mc:Choice>
              <mc:Fallback>
                <p:oleObj name="Visio" r:id="rId4" imgW="5429454" imgH="27432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96092" y="712379"/>
                        <a:ext cx="3184080" cy="1524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4296093" y="2287653"/>
            <a:ext cx="4537029" cy="21933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137288" y="2361622"/>
            <a:ext cx="503634" cy="20381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22419" y="2361622"/>
            <a:ext cx="2614869" cy="20381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75120" y="2361622"/>
            <a:ext cx="843984" cy="20381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92209" name="Picture 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340" y="2368268"/>
            <a:ext cx="4500562" cy="207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 descr=" 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552" y="970254"/>
            <a:ext cx="1247589" cy="831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173152" y="593952"/>
            <a:ext cx="4782312" cy="39862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4155" y="783985"/>
            <a:ext cx="3820466" cy="224676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Processor-less </a:t>
            </a:r>
            <a:r>
              <a:rPr lang="en-US" sz="1400" dirty="0" smtClean="0">
                <a:solidFill>
                  <a:prstClr val="black"/>
                </a:solidFill>
              </a:rPr>
              <a:t>single-slope </a:t>
            </a:r>
            <a:r>
              <a:rPr lang="en-US" sz="1400" dirty="0">
                <a:solidFill>
                  <a:prstClr val="black"/>
                </a:solidFill>
              </a:rPr>
              <a:t>thermal </a:t>
            </a:r>
            <a:r>
              <a:rPr lang="en-US" sz="1400" dirty="0" err="1" smtClean="0">
                <a:solidFill>
                  <a:prstClr val="black"/>
                </a:solidFill>
              </a:rPr>
              <a:t>foldback</a:t>
            </a:r>
            <a:r>
              <a:rPr lang="en-US" sz="1400" dirty="0" smtClean="0">
                <a:solidFill>
                  <a:prstClr val="black"/>
                </a:solidFill>
              </a:rPr>
              <a:t> for DRL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Software </a:t>
            </a:r>
            <a:r>
              <a:rPr lang="en-US" sz="1400" dirty="0">
                <a:solidFill>
                  <a:prstClr val="black"/>
                </a:solidFill>
              </a:rPr>
              <a:t>programmable knee point and slope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PWM with duty cycle following </a:t>
            </a:r>
            <a:r>
              <a:rPr lang="en-US" sz="1400" dirty="0" err="1" smtClean="0">
                <a:solidFill>
                  <a:prstClr val="black"/>
                </a:solidFill>
              </a:rPr>
              <a:t>foldback</a:t>
            </a:r>
            <a:r>
              <a:rPr lang="en-US" sz="1400" dirty="0" smtClean="0">
                <a:solidFill>
                  <a:prstClr val="black"/>
                </a:solidFill>
              </a:rPr>
              <a:t> curve</a:t>
            </a:r>
            <a:endParaRPr lang="en-US" sz="1400" dirty="0">
              <a:solidFill>
                <a:prstClr val="black"/>
              </a:solidFill>
            </a:endParaRP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Software </a:t>
            </a:r>
            <a:r>
              <a:rPr lang="en-US" sz="1400" dirty="0">
                <a:solidFill>
                  <a:prstClr val="black"/>
                </a:solidFill>
              </a:rPr>
              <a:t>programmability of PWM </a:t>
            </a:r>
            <a:r>
              <a:rPr lang="en-US" sz="1400" dirty="0" smtClean="0">
                <a:solidFill>
                  <a:prstClr val="black"/>
                </a:solidFill>
              </a:rPr>
              <a:t>frequency through triangular / </a:t>
            </a:r>
            <a:r>
              <a:rPr lang="en-US" sz="1400" dirty="0" err="1" smtClean="0">
                <a:solidFill>
                  <a:prstClr val="black"/>
                </a:solidFill>
              </a:rPr>
              <a:t>sawtooth</a:t>
            </a:r>
            <a:r>
              <a:rPr lang="en-US" sz="1400" dirty="0" smtClean="0">
                <a:solidFill>
                  <a:prstClr val="black"/>
                </a:solidFill>
              </a:rPr>
              <a:t> waveform</a:t>
            </a:r>
          </a:p>
          <a:p>
            <a:pPr marL="285743" indent="-28574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Optional voltage output with RC filter</a:t>
            </a: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" y="3299277"/>
            <a:ext cx="3725318" cy="57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79" y="3944559"/>
            <a:ext cx="3645717" cy="60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150677" y="3208565"/>
            <a:ext cx="3896768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07164"/>
            <a:ext cx="8458200" cy="369433"/>
          </a:xfrm>
        </p:spPr>
        <p:txBody>
          <a:bodyPr/>
          <a:lstStyle/>
          <a:p>
            <a:r>
              <a:rPr lang="en-US" dirty="0" smtClean="0">
                <a:solidFill>
                  <a:srgbClr val="DE0000"/>
                </a:solidFill>
              </a:rPr>
              <a:t>An example </a:t>
            </a: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mart analog frond end (AFE)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32762"/>
              </p:ext>
            </p:extLst>
          </p:nvPr>
        </p:nvGraphicFramePr>
        <p:xfrm>
          <a:off x="4446967" y="1031098"/>
          <a:ext cx="3954083" cy="3259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Visio" r:id="rId4" imgW="4400775" imgH="3628996" progId="Visio.Drawing.15">
                  <p:embed/>
                </p:oleObj>
              </mc:Choice>
              <mc:Fallback>
                <p:oleObj name="Visio" r:id="rId4" imgW="4400775" imgH="362899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6967" y="1031098"/>
                        <a:ext cx="3954083" cy="3259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39777" y="1207497"/>
            <a:ext cx="4143375" cy="289307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1415" tIns="45709" rIns="91415" bIns="4570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User programmable Nonvolatile Memory (NVM/EEPROM)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</a:rPr>
              <a:t>I2C and SPI mode </a:t>
            </a: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</a:rPr>
              <a:t>auto-detection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</a:rPr>
              <a:t>GPIO interface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</a:rPr>
              <a:t>PWM output</a:t>
            </a:r>
            <a:endParaRPr lang="en-US" sz="1400" dirty="0">
              <a:solidFill>
                <a:srgbClr val="00BBCC">
                  <a:lumMod val="75000"/>
                </a:srgbClr>
              </a:solidFill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Hi-Z output during power-off condition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10-bit ADC mode for all channels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Control logic that supports </a:t>
            </a: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look-up table </a:t>
            </a: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and closed-loop control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black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Wide Temperature range: -40°C to +125°C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  <a:cs typeface="Arial" pitchFamily="34" charset="0"/>
              </a:rPr>
              <a:t>Small </a:t>
            </a: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package WQFN-16 (3x3)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C52BC60-AA0A-404F-87EF-C132F91D72F3}"/>
              </a:ext>
            </a:extLst>
          </p:cNvPr>
          <p:cNvSpPr/>
          <p:nvPr/>
        </p:nvSpPr>
        <p:spPr>
          <a:xfrm>
            <a:off x="6100959" y="749249"/>
            <a:ext cx="127342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prstClr val="black"/>
                </a:solidFill>
              </a:rPr>
              <a:t>AFE539x4-Q1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0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 control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852487" y="2435469"/>
            <a:ext cx="1524000" cy="5993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000" dirty="0" smtClean="0">
                <a:solidFill>
                  <a:srgbClr val="000000"/>
                </a:solidFill>
              </a:rPr>
              <a:t>Predictable power-up when the software is not ready</a:t>
            </a:r>
            <a:endParaRPr lang="en-US" sz="1000" dirty="0">
              <a:solidFill>
                <a:srgbClr val="00000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631438"/>
              </p:ext>
            </p:extLst>
          </p:nvPr>
        </p:nvGraphicFramePr>
        <p:xfrm>
          <a:off x="2438400" y="1554407"/>
          <a:ext cx="5210175" cy="206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Visio" r:id="rId4" imgW="5210566" imgH="2067013" progId="Visio.Drawing.15">
                  <p:embed/>
                </p:oleObj>
              </mc:Choice>
              <mc:Fallback>
                <p:oleObj name="Visio" r:id="rId4" imgW="5210566" imgH="20670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8400" y="1554407"/>
                        <a:ext cx="5210175" cy="206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290887" y="911469"/>
            <a:ext cx="1524000" cy="5993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000" dirty="0" smtClean="0">
                <a:solidFill>
                  <a:srgbClr val="000000"/>
                </a:solidFill>
              </a:rPr>
              <a:t>Integrated DAC and ADC for closed-loop control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0887" y="3578469"/>
            <a:ext cx="1524000" cy="5993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000" dirty="0" smtClean="0">
                <a:solidFill>
                  <a:srgbClr val="000000"/>
                </a:solidFill>
              </a:rPr>
              <a:t>Simple closed-loop control w/o run-time software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38887" y="3460485"/>
            <a:ext cx="1524000" cy="49898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1000" dirty="0" smtClean="0">
                <a:solidFill>
                  <a:srgbClr val="000000"/>
                </a:solidFill>
              </a:rPr>
              <a:t>Direct NTC interface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911522" y="4715445"/>
            <a:ext cx="2133600" cy="154782"/>
          </a:xfrm>
          <a:prstGeom prst="rect">
            <a:avLst/>
          </a:prstGeom>
        </p:spPr>
        <p:txBody>
          <a:bodyPr/>
          <a:lstStyle/>
          <a:p>
            <a:pPr algn="r"/>
            <a:fld id="{8622773B-7332-4E92-84CF-34A277FF245B}" type="slidenum">
              <a:rPr lang="en-US" sz="800" smtClean="0">
                <a:solidFill>
                  <a:prstClr val="black"/>
                </a:solidFill>
              </a:rPr>
              <a:pPr algn="r"/>
              <a:t>22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624271"/>
            <a:ext cx="9144000" cy="646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1270603"/>
            <a:ext cx="9144000" cy="337297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TPL1401 </a:t>
            </a:r>
            <a:r>
              <a:rPr lang="en-US" dirty="0" smtClean="0"/>
              <a:t>application summary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0262" y="624271"/>
            <a:ext cx="8147858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Losing </a:t>
            </a:r>
            <a:r>
              <a:rPr lang="en-US" sz="1200" dirty="0">
                <a:solidFill>
                  <a:srgbClr val="117788"/>
                </a:solidFill>
              </a:rPr>
              <a:t>yield at factory? </a:t>
            </a:r>
            <a:r>
              <a:rPr lang="en-US" sz="1200" dirty="0" smtClean="0">
                <a:solidFill>
                  <a:srgbClr val="117788"/>
                </a:solidFill>
              </a:rPr>
              <a:t>Does </a:t>
            </a:r>
            <a:r>
              <a:rPr lang="en-US" sz="1200" dirty="0">
                <a:solidFill>
                  <a:srgbClr val="117788"/>
                </a:solidFill>
              </a:rPr>
              <a:t>the voltage need tuning at factory or at the field? </a:t>
            </a: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117788"/>
                </a:solidFill>
              </a:rPr>
              <a:t>Does the PCB need HW change for </a:t>
            </a:r>
            <a:r>
              <a:rPr lang="en-US" sz="1200" dirty="0" smtClean="0">
                <a:solidFill>
                  <a:srgbClr val="117788"/>
                </a:solidFill>
              </a:rPr>
              <a:t>every </a:t>
            </a:r>
            <a:r>
              <a:rPr lang="en-US" sz="1200" dirty="0">
                <a:solidFill>
                  <a:srgbClr val="117788"/>
                </a:solidFill>
              </a:rPr>
              <a:t>new revision</a:t>
            </a:r>
            <a:r>
              <a:rPr lang="en-US" sz="1200" dirty="0" smtClean="0">
                <a:solidFill>
                  <a:srgbClr val="117788"/>
                </a:solidFill>
              </a:rPr>
              <a:t>?</a:t>
            </a: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Are you struggling to find the right way to generate a DC set-point? </a:t>
            </a:r>
            <a:endParaRPr lang="en-US" sz="1200" b="1" dirty="0">
              <a:solidFill>
                <a:srgbClr val="117788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0259" y="302310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0" y="301991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LASER diode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0261" y="1315161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2" y="1311964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Voltage divider, Adjustable shunt regulator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91044" y="3020748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5" y="3017551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LEDs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91046" y="1312800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7" y="1309603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Adjustable current limit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00746" y="3020747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7" y="3017550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Microphone tuning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100748" y="131279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9" y="130960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Adjustable reference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502" y="1603976"/>
            <a:ext cx="2057676" cy="125418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ounded Rectangle 42"/>
          <p:cNvSpPr/>
          <p:nvPr/>
        </p:nvSpPr>
        <p:spPr>
          <a:xfrm>
            <a:off x="4572000" y="2537011"/>
            <a:ext cx="432816" cy="321148"/>
          </a:xfrm>
          <a:prstGeom prst="roundRect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9030" y="3340195"/>
            <a:ext cx="2419242" cy="1152557"/>
            <a:chOff x="-286896" y="4873211"/>
            <a:chExt cx="3466700" cy="1636599"/>
          </a:xfrm>
        </p:grpSpPr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704090"/>
                </p:ext>
              </p:extLst>
            </p:nvPr>
          </p:nvGraphicFramePr>
          <p:xfrm>
            <a:off x="-134382" y="4873211"/>
            <a:ext cx="3314186" cy="1636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2" name="Visio" r:id="rId6" imgW="4438822" imgH="2343209" progId="Visio.Drawing.15">
                    <p:embed/>
                  </p:oleObj>
                </mc:Choice>
                <mc:Fallback>
                  <p:oleObj name="Visio" r:id="rId6" imgW="4438822" imgH="2343209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34382" y="4873211"/>
                          <a:ext cx="3314186" cy="16365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61975EAA-D693-0D47-AF46-7F38DBCAA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286896" y="5459344"/>
              <a:ext cx="348253" cy="23216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</p:pic>
      </p:grp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652583"/>
              </p:ext>
            </p:extLst>
          </p:nvPr>
        </p:nvGraphicFramePr>
        <p:xfrm>
          <a:off x="3553572" y="3302904"/>
          <a:ext cx="1999606" cy="1227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Visio" r:id="rId10" imgW="2857756" imgH="1752834" progId="Visio.Drawing.15">
                  <p:embed/>
                </p:oleObj>
              </mc:Choice>
              <mc:Fallback>
                <p:oleObj name="Visio" r:id="rId10" imgW="2857756" imgH="175283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3572" y="3302904"/>
                        <a:ext cx="1999606" cy="12271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938015"/>
              </p:ext>
            </p:extLst>
          </p:nvPr>
        </p:nvGraphicFramePr>
        <p:xfrm>
          <a:off x="6147970" y="3364025"/>
          <a:ext cx="24225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Visio" r:id="rId13" imgW="7305502" imgH="3333574" progId="Visio.Drawing.15">
                  <p:embed/>
                </p:oleObj>
              </mc:Choice>
              <mc:Fallback>
                <p:oleObj name="Visio" r:id="rId13" imgW="7305502" imgH="333357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7970" y="3364025"/>
                        <a:ext cx="2422525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136953"/>
              </p:ext>
            </p:extLst>
          </p:nvPr>
        </p:nvGraphicFramePr>
        <p:xfrm>
          <a:off x="6235788" y="1594469"/>
          <a:ext cx="2246890" cy="1259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Visio" r:id="rId16" imgW="3753036" imgH="2248017" progId="Visio.Drawing.15">
                  <p:embed/>
                </p:oleObj>
              </mc:Choice>
              <mc:Fallback>
                <p:oleObj name="Visio" r:id="rId16" imgW="3753036" imgH="224801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88" y="1594469"/>
                        <a:ext cx="2246890" cy="12592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40332"/>
              </p:ext>
            </p:extLst>
          </p:nvPr>
        </p:nvGraphicFramePr>
        <p:xfrm>
          <a:off x="1154272" y="1594469"/>
          <a:ext cx="1149350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Visio" r:id="rId19" imgW="1981265" imgH="2152826" progId="Visio.Drawing.15">
                  <p:embed/>
                </p:oleObj>
              </mc:Choice>
              <mc:Fallback>
                <p:oleObj name="Visio" r:id="rId19" imgW="1981265" imgH="2152826" progId="Visio.Drawing.15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272" y="1594469"/>
                        <a:ext cx="1149350" cy="1249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ounded Rectangle 32"/>
          <p:cNvSpPr/>
          <p:nvPr/>
        </p:nvSpPr>
        <p:spPr>
          <a:xfrm>
            <a:off x="1109662" y="1703479"/>
            <a:ext cx="934405" cy="1029149"/>
          </a:xfrm>
          <a:prstGeom prst="roundRect">
            <a:avLst>
              <a:gd name="adj" fmla="val 7936"/>
            </a:avLst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911522" y="4715445"/>
            <a:ext cx="2133600" cy="154782"/>
          </a:xfrm>
          <a:prstGeom prst="rect">
            <a:avLst/>
          </a:prstGeom>
        </p:spPr>
        <p:txBody>
          <a:bodyPr/>
          <a:lstStyle/>
          <a:p>
            <a:pPr algn="r"/>
            <a:fld id="{8622773B-7332-4E92-84CF-34A277FF245B}" type="slidenum">
              <a:rPr lang="en-US" sz="800" smtClean="0">
                <a:solidFill>
                  <a:prstClr val="black"/>
                </a:solidFill>
              </a:rPr>
              <a:pPr algn="r"/>
              <a:t>23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6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624271"/>
            <a:ext cx="9144000" cy="646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1270602"/>
            <a:ext cx="9144000" cy="337297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DAC53701 application summary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0262" y="624271"/>
            <a:ext cx="8147858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Are you using an MCU just to create an adjustable PWM? Are you stuck with a 555 timer?</a:t>
            </a: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Are you avoiding simple fade-in fade-out effects in lighting because of cost? </a:t>
            </a:r>
            <a:endParaRPr lang="en-US" sz="1200" dirty="0">
              <a:solidFill>
                <a:srgbClr val="117788"/>
              </a:solidFill>
            </a:endParaRP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Do you often notice fault management designs to be tricky? </a:t>
            </a:r>
            <a:endParaRPr lang="en-US" sz="1200" b="1" dirty="0">
              <a:solidFill>
                <a:srgbClr val="117788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0259" y="302310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0" y="301991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Voltage margining and scaling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0261" y="1315161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2" y="1311964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Fade-in fade-out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91044" y="3020748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5" y="3017551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PWM output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91046" y="1312800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7" y="1309603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Medical alarm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00746" y="3020747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7" y="3017550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Temperature/Resistance to PWM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100748" y="131279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9" y="130960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Programmable comparator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297965"/>
              </p:ext>
            </p:extLst>
          </p:nvPr>
        </p:nvGraphicFramePr>
        <p:xfrm>
          <a:off x="3329097" y="3392966"/>
          <a:ext cx="2390485" cy="1166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Visio" r:id="rId4" imgW="5915141" imgH="3019396" progId="Visio.Drawing.15">
                  <p:embed/>
                </p:oleObj>
              </mc:Choice>
              <mc:Fallback>
                <p:oleObj name="Visio" r:id="rId4" imgW="5915141" imgH="301939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9097" y="3392966"/>
                        <a:ext cx="2390485" cy="11668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126176"/>
              </p:ext>
            </p:extLst>
          </p:nvPr>
        </p:nvGraphicFramePr>
        <p:xfrm>
          <a:off x="496507" y="1816555"/>
          <a:ext cx="2442616" cy="83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Visio" r:id="rId7" imgW="6181940" imgH="2114374" progId="Visio.Drawing.15">
                  <p:embed/>
                </p:oleObj>
              </mc:Choice>
              <mc:Fallback>
                <p:oleObj name="Visio" r:id="rId7" imgW="6181940" imgH="211437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07" y="1816555"/>
                        <a:ext cx="2442616" cy="8352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851017"/>
              </p:ext>
            </p:extLst>
          </p:nvPr>
        </p:nvGraphicFramePr>
        <p:xfrm>
          <a:off x="3340608" y="1651575"/>
          <a:ext cx="2424737" cy="1048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Visio" r:id="rId10" imgW="3438326" imgH="1486017" progId="Visio.Drawing.15">
                  <p:embed/>
                </p:oleObj>
              </mc:Choice>
              <mc:Fallback>
                <p:oleObj name="Visio" r:id="rId10" imgW="3438326" imgH="148601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608" y="1651575"/>
                        <a:ext cx="2424737" cy="1048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025559"/>
              </p:ext>
            </p:extLst>
          </p:nvPr>
        </p:nvGraphicFramePr>
        <p:xfrm>
          <a:off x="514816" y="3443478"/>
          <a:ext cx="24034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Visio" r:id="rId13" imgW="4314817" imgH="1657174" progId="Visio.Drawing.15">
                  <p:embed/>
                </p:oleObj>
              </mc:Choice>
              <mc:Fallback>
                <p:oleObj name="Visio" r:id="rId13" imgW="4314817" imgH="165717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16" y="3443478"/>
                        <a:ext cx="240347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965781"/>
              </p:ext>
            </p:extLst>
          </p:nvPr>
        </p:nvGraphicFramePr>
        <p:xfrm>
          <a:off x="6210046" y="1650365"/>
          <a:ext cx="230187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Visio" r:id="rId16" imgW="5638948" imgH="2733822" progId="Visio.Drawing.15">
                  <p:embed/>
                </p:oleObj>
              </mc:Choice>
              <mc:Fallback>
                <p:oleObj name="Visio" r:id="rId16" imgW="5638948" imgH="273382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046" y="1650365"/>
                        <a:ext cx="2301875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435191"/>
              </p:ext>
            </p:extLst>
          </p:nvPr>
        </p:nvGraphicFramePr>
        <p:xfrm>
          <a:off x="6155865" y="3352611"/>
          <a:ext cx="2406735" cy="1152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Visio" r:id="rId19" imgW="5429454" imgH="2743200" progId="Visio.Drawing.15">
                  <p:embed/>
                </p:oleObj>
              </mc:Choice>
              <mc:Fallback>
                <p:oleObj name="Visio" r:id="rId19" imgW="5429454" imgH="274320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5865" y="3352611"/>
                        <a:ext cx="2406735" cy="1152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911522" y="4715445"/>
            <a:ext cx="2133600" cy="154782"/>
          </a:xfrm>
          <a:prstGeom prst="rect">
            <a:avLst/>
          </a:prstGeom>
        </p:spPr>
        <p:txBody>
          <a:bodyPr/>
          <a:lstStyle/>
          <a:p>
            <a:pPr algn="r"/>
            <a:fld id="{8622773B-7332-4E92-84CF-34A277FF245B}" type="slidenum">
              <a:rPr lang="en-US" sz="800" smtClean="0">
                <a:solidFill>
                  <a:prstClr val="black"/>
                </a:solidFill>
              </a:rPr>
              <a:pPr algn="r"/>
              <a:t>24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7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624271"/>
            <a:ext cx="9144000" cy="646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1270602"/>
            <a:ext cx="9144000" cy="3370608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DAC53204 application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70262" y="624271"/>
            <a:ext cx="8147858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Does your system require accurate bias points?</a:t>
            </a: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Does your voltage margining circuit require a DAC that has Hi-Z output even during power-off? </a:t>
            </a:r>
            <a:endParaRPr lang="en-US" sz="1200" dirty="0">
              <a:solidFill>
                <a:srgbClr val="117788"/>
              </a:solidFill>
            </a:endParaRPr>
          </a:p>
          <a:p>
            <a:pPr marL="228600" indent="-228600"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117788"/>
                </a:solidFill>
              </a:rPr>
              <a:t>Do you often notice fault management designs to be tricky? </a:t>
            </a:r>
            <a:endParaRPr lang="en-US" sz="1200" b="1" dirty="0">
              <a:solidFill>
                <a:srgbClr val="117788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0259" y="302310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0" y="301991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Programmable Comparator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0261" y="1315161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2" y="1311964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Voltage margining and scaling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91044" y="3020748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5" y="3017551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LASER amplifier control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91046" y="1312800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7" y="1309603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Amplifier and VCO biasing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00746" y="3020747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7" y="3017550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MEMS LIDAR scanning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100748" y="131279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9" y="130960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Ultra-low power LED biasing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663439"/>
              </p:ext>
            </p:extLst>
          </p:nvPr>
        </p:nvGraphicFramePr>
        <p:xfrm>
          <a:off x="584402" y="1742493"/>
          <a:ext cx="2289089" cy="10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Visio" r:id="rId4" imgW="6657763" imgH="2933583" progId="Visio.Drawing.15">
                  <p:embed/>
                </p:oleObj>
              </mc:Choice>
              <mc:Fallback>
                <p:oleObj name="Visio" r:id="rId4" imgW="6657763" imgH="293358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402" y="1742493"/>
                        <a:ext cx="2289089" cy="10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711139"/>
              </p:ext>
            </p:extLst>
          </p:nvPr>
        </p:nvGraphicFramePr>
        <p:xfrm>
          <a:off x="742836" y="3367088"/>
          <a:ext cx="2063750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Visio" r:id="rId7" imgW="5124608" imgH="2934052" progId="Visio.Drawing.15">
                  <p:embed/>
                </p:oleObj>
              </mc:Choice>
              <mc:Fallback>
                <p:oleObj name="Visio" r:id="rId7" imgW="5124608" imgH="293405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836" y="3367088"/>
                        <a:ext cx="2063750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92250"/>
              </p:ext>
            </p:extLst>
          </p:nvPr>
        </p:nvGraphicFramePr>
        <p:xfrm>
          <a:off x="3661280" y="3302729"/>
          <a:ext cx="1821440" cy="126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Visio" r:id="rId10" imgW="4696227" imgH="3257609" progId="Visio.Drawing.15">
                  <p:embed/>
                </p:oleObj>
              </mc:Choice>
              <mc:Fallback>
                <p:oleObj name="Visio" r:id="rId10" imgW="4696227" imgH="325760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61280" y="3302729"/>
                        <a:ext cx="1821440" cy="1263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314296"/>
              </p:ext>
            </p:extLst>
          </p:nvPr>
        </p:nvGraphicFramePr>
        <p:xfrm>
          <a:off x="3610694" y="1580624"/>
          <a:ext cx="1922612" cy="1262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Visio" r:id="rId13" imgW="4191281" imgH="2753047" progId="Visio.Drawing.15">
                  <p:embed/>
                </p:oleObj>
              </mc:Choice>
              <mc:Fallback>
                <p:oleObj name="Visio" r:id="rId13" imgW="4191281" imgH="275304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0694" y="1580624"/>
                        <a:ext cx="1922612" cy="1262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080472"/>
              </p:ext>
            </p:extLst>
          </p:nvPr>
        </p:nvGraphicFramePr>
        <p:xfrm>
          <a:off x="6697817" y="1572032"/>
          <a:ext cx="1323234" cy="1320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Visio" r:id="rId16" imgW="2543046" imgH="2667234" progId="Visio.Drawing.15">
                  <p:embed/>
                </p:oleObj>
              </mc:Choice>
              <mc:Fallback>
                <p:oleObj name="Visio" r:id="rId16" imgW="2543046" imgH="266723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7817" y="1572032"/>
                        <a:ext cx="1323234" cy="13205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28360"/>
              </p:ext>
            </p:extLst>
          </p:nvPr>
        </p:nvGraphicFramePr>
        <p:xfrm>
          <a:off x="6241210" y="3477850"/>
          <a:ext cx="2236447" cy="84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Visio" r:id="rId19" imgW="2771798" imgH="1200443" progId="Visio.Drawing.15">
                  <p:embed/>
                </p:oleObj>
              </mc:Choice>
              <mc:Fallback>
                <p:oleObj name="Visio" r:id="rId19" imgW="2771798" imgH="120044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1210" y="3477850"/>
                        <a:ext cx="2236447" cy="8449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911522" y="4715445"/>
            <a:ext cx="2133600" cy="154782"/>
          </a:xfrm>
          <a:prstGeom prst="rect">
            <a:avLst/>
          </a:prstGeom>
        </p:spPr>
        <p:txBody>
          <a:bodyPr/>
          <a:lstStyle/>
          <a:p>
            <a:pPr algn="r"/>
            <a:fld id="{8622773B-7332-4E92-84CF-34A277FF245B}" type="slidenum">
              <a:rPr lang="en-US" sz="800" smtClean="0">
                <a:solidFill>
                  <a:prstClr val="black"/>
                </a:solidFill>
              </a:rPr>
              <a:pPr algn="r"/>
              <a:t>25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49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624271"/>
            <a:ext cx="9144000" cy="646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1270602"/>
            <a:ext cx="9144000" cy="337297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AFE539x4 application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70262" y="624271"/>
            <a:ext cx="8147858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28600" indent="-228600" algn="ctr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Are you using an MCU to create simple control loops?</a:t>
            </a:r>
          </a:p>
          <a:p>
            <a:pPr marL="228600" indent="-228600" algn="ctr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Does your system have shortage of GPIOs or have the need for long-distance control over GPIOs? </a:t>
            </a:r>
          </a:p>
          <a:p>
            <a:pPr marL="228600" indent="-228600" algn="ctr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Are you burdened by software to create LED animations? </a:t>
            </a:r>
            <a:endParaRPr lang="en-US" sz="1200" b="1" dirty="0">
              <a:solidFill>
                <a:schemeClr val="accent3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0259" y="302310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0" y="301991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Logarithmic fade-in fade-out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0261" y="1315161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70262" y="1311964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TEC control, PI control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91044" y="3020748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5" y="3017551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  <a:cs typeface="Arial" panose="020B0604020202020204" pitchFamily="34" charset="0"/>
              </a:rPr>
              <a:t>PWM IO expander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291046" y="1312800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291047" y="1309603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Multi-slope thermal </a:t>
            </a:r>
            <a:r>
              <a:rPr lang="en-US" sz="900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foldback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00746" y="3020747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7" y="3017550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Dynamic headroom control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100748" y="1312799"/>
            <a:ext cx="2517372" cy="162046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1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7F7F7F">
                  <a:lumMod val="75000"/>
                </a:srgb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6100749" y="1309602"/>
            <a:ext cx="2516972" cy="2149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025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FFFFFF"/>
                </a:solidFill>
                <a:cs typeface="Arial" panose="020B0604020202020204" pitchFamily="34" charset="0"/>
              </a:rPr>
              <a:t>LED animation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658775"/>
              </p:ext>
            </p:extLst>
          </p:nvPr>
        </p:nvGraphicFramePr>
        <p:xfrm>
          <a:off x="548640" y="1739424"/>
          <a:ext cx="2376591" cy="942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Visio" r:id="rId4" imgW="5210566" imgH="2067013" progId="Visio.Drawing.15">
                  <p:embed/>
                </p:oleObj>
              </mc:Choice>
              <mc:Fallback>
                <p:oleObj name="Visio" r:id="rId4" imgW="5210566" imgH="206701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" y="1739424"/>
                        <a:ext cx="2376591" cy="9428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053917"/>
              </p:ext>
            </p:extLst>
          </p:nvPr>
        </p:nvGraphicFramePr>
        <p:xfrm>
          <a:off x="6192621" y="3475846"/>
          <a:ext cx="23336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Visio" r:id="rId7" imgW="3343443" imgH="1229047" progId="Visio.Drawing.15">
                  <p:embed/>
                </p:oleObj>
              </mc:Choice>
              <mc:Fallback>
                <p:oleObj name="Visio" r:id="rId7" imgW="3343443" imgH="122904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2621" y="3475846"/>
                        <a:ext cx="23336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906130"/>
              </p:ext>
            </p:extLst>
          </p:nvPr>
        </p:nvGraphicFramePr>
        <p:xfrm>
          <a:off x="3375662" y="3379877"/>
          <a:ext cx="2337058" cy="1031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Visio" r:id="rId10" imgW="6153288" imgH="2695839" progId="Visio.Drawing.15">
                  <p:embed/>
                </p:oleObj>
              </mc:Choice>
              <mc:Fallback>
                <p:oleObj name="Visio" r:id="rId10" imgW="6153288" imgH="269583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662" y="3379877"/>
                        <a:ext cx="2337058" cy="10313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301" y="1612669"/>
            <a:ext cx="1943779" cy="12333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pic>
        <p:nvPicPr>
          <p:cNvPr id="217131" name="Picture 4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61" y="3439809"/>
            <a:ext cx="2317171" cy="78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70" y="1675475"/>
            <a:ext cx="2233326" cy="110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911522" y="4715445"/>
            <a:ext cx="2133600" cy="154782"/>
          </a:xfrm>
          <a:prstGeom prst="rect">
            <a:avLst/>
          </a:prstGeom>
        </p:spPr>
        <p:txBody>
          <a:bodyPr/>
          <a:lstStyle/>
          <a:p>
            <a:pPr algn="r"/>
            <a:fld id="{8622773B-7332-4E92-84CF-34A277FF245B}" type="slidenum">
              <a:rPr lang="en-US" sz="800" smtClean="0">
                <a:solidFill>
                  <a:prstClr val="black"/>
                </a:solidFill>
              </a:rPr>
              <a:pPr algn="r"/>
              <a:t>26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7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971884" y="0"/>
            <a:ext cx="7296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SLRP001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6766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FFA14BD-0BBF-EC4B-8365-8D25E66C565F}"/>
              </a:ext>
            </a:extLst>
          </p:cNvPr>
          <p:cNvSpPr/>
          <p:nvPr/>
        </p:nvSpPr>
        <p:spPr>
          <a:xfrm>
            <a:off x="-4759" y="659808"/>
            <a:ext cx="9144000" cy="39625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day challenges in system design</a:t>
            </a:r>
          </a:p>
          <a:p>
            <a:r>
              <a:rPr lang="en-US" dirty="0" smtClean="0"/>
              <a:t>What are smart DACs and </a:t>
            </a:r>
            <a:r>
              <a:rPr lang="en-US" dirty="0"/>
              <a:t>s</a:t>
            </a:r>
            <a:r>
              <a:rPr lang="en-US" dirty="0" smtClean="0"/>
              <a:t>mart analog</a:t>
            </a:r>
          </a:p>
          <a:p>
            <a:r>
              <a:rPr lang="en-US" dirty="0" smtClean="0"/>
              <a:t>Example smart DACs</a:t>
            </a:r>
          </a:p>
          <a:p>
            <a:r>
              <a:rPr lang="en-US" dirty="0" smtClean="0"/>
              <a:t>Smart DAC applications</a:t>
            </a:r>
          </a:p>
          <a:p>
            <a:r>
              <a:rPr lang="en-US" dirty="0" smtClean="0"/>
              <a:t>Example smart </a:t>
            </a:r>
            <a:r>
              <a:rPr lang="en-US" dirty="0"/>
              <a:t>a</a:t>
            </a:r>
            <a:r>
              <a:rPr lang="en-US" dirty="0" smtClean="0"/>
              <a:t>nalog</a:t>
            </a:r>
          </a:p>
          <a:p>
            <a:r>
              <a:rPr lang="en-US" dirty="0" smtClean="0"/>
              <a:t>Smart analog applications</a:t>
            </a:r>
          </a:p>
          <a:p>
            <a:r>
              <a:rPr lang="en-US" dirty="0" smtClean="0"/>
              <a:t>Summary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6911522" y="4715445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7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131486" y="1255293"/>
            <a:ext cx="237878" cy="14495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4" y="107158"/>
            <a:ext cx="8692769" cy="610791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1"/>
                </a:solidFill>
              </a:rPr>
              <a:t>Current-day challenges in system design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69366" y="1255293"/>
            <a:ext cx="6410203" cy="1449531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69365" y="2704824"/>
            <a:ext cx="6410203" cy="14495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rapezoid 5"/>
          <p:cNvSpPr/>
          <p:nvPr/>
        </p:nvSpPr>
        <p:spPr>
          <a:xfrm>
            <a:off x="3506100" y="1108316"/>
            <a:ext cx="2136734" cy="148063"/>
          </a:xfrm>
          <a:prstGeom prst="trapezoid">
            <a:avLst>
              <a:gd name="adj" fmla="val 642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Trapezoid 33"/>
          <p:cNvSpPr/>
          <p:nvPr/>
        </p:nvSpPr>
        <p:spPr>
          <a:xfrm>
            <a:off x="1369366" y="1108316"/>
            <a:ext cx="2136734" cy="148063"/>
          </a:xfrm>
          <a:prstGeom prst="trapezoid">
            <a:avLst>
              <a:gd name="adj" fmla="val 642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Trapezoid 34"/>
          <p:cNvSpPr/>
          <p:nvPr/>
        </p:nvSpPr>
        <p:spPr>
          <a:xfrm>
            <a:off x="5642835" y="1107232"/>
            <a:ext cx="2136734" cy="148063"/>
          </a:xfrm>
          <a:prstGeom prst="trapezoid">
            <a:avLst>
              <a:gd name="adj" fmla="val 642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99397" y="1074359"/>
            <a:ext cx="207667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prstClr val="white"/>
                </a:solidFill>
              </a:rPr>
              <a:t>Design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36132" y="1086167"/>
            <a:ext cx="207667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prstClr val="white"/>
                </a:solidFill>
              </a:rPr>
              <a:t>Pros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72867" y="1085083"/>
            <a:ext cx="207667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prstClr val="white"/>
                </a:solidFill>
              </a:rPr>
              <a:t>Cons</a:t>
            </a:r>
          </a:p>
        </p:txBody>
      </p:sp>
      <p:sp>
        <p:nvSpPr>
          <p:cNvPr id="41" name="TextBox 40"/>
          <p:cNvSpPr txBox="1"/>
          <p:nvPr/>
        </p:nvSpPr>
        <p:spPr>
          <a:xfrm rot="16200000">
            <a:off x="525656" y="1876183"/>
            <a:ext cx="144953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</a:rPr>
              <a:t>Discrete circuit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131483" y="2704823"/>
            <a:ext cx="237878" cy="14495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525470" y="3324628"/>
            <a:ext cx="144953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</a:rPr>
              <a:t>MCU-based circuit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631066" y="1792507"/>
            <a:ext cx="2011769" cy="390493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Low Cost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Optimized design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773608" y="1480065"/>
            <a:ext cx="2005961" cy="1067601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Difficult to design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Difficult to scale / reuse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Needs strong analog design expertise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Many </a:t>
            </a:r>
            <a:r>
              <a:rPr lang="en-US" sz="1100" dirty="0" smtClean="0"/>
              <a:t>components need bigger area</a:t>
            </a:r>
            <a:endParaRPr lang="en-US" sz="1100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506100" y="1256377"/>
            <a:ext cx="0" cy="28979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642834" y="1255291"/>
            <a:ext cx="0" cy="28979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631066" y="3242036"/>
            <a:ext cx="2011769" cy="390493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Manages complexity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Easy to reuse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773608" y="2903481"/>
            <a:ext cx="2005961" cy="1067601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Software dependence for simple logic and configuration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Higher R&amp;D time and cost</a:t>
            </a:r>
          </a:p>
          <a:p>
            <a:pPr marL="96441" indent="-96441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Software maintenance and certification overhead</a:t>
            </a:r>
          </a:p>
        </p:txBody>
      </p:sp>
      <p:pic>
        <p:nvPicPr>
          <p:cNvPr id="103434" name="Picture 10" descr="TIDC-CC3200MODLAUNCHXL SimpleLink™ Wi-Fi® CC3200 Module LaunchPad | TI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131" y="2764123"/>
            <a:ext cx="1500187" cy="134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6" name="Picture 12" descr="Resolved] beginner with TINA-TI, Irregular circuit - Simulation, hardware &amp;  system design tools forum - Simulation, hardware &amp; system design tools - TI  E2E support forum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03" y="1480065"/>
            <a:ext cx="1752058" cy="9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8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DE0000"/>
                </a:solidFill>
              </a:rPr>
              <a:t>Why</a:t>
            </a:r>
            <a:r>
              <a:rPr lang="en-US" dirty="0"/>
              <a:t>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mart </a:t>
            </a:r>
            <a:r>
              <a:rPr lang="en-US" dirty="0">
                <a:solidFill>
                  <a:schemeClr val="tx1"/>
                </a:solidFill>
              </a:rPr>
              <a:t>DACs and </a:t>
            </a:r>
            <a:r>
              <a:rPr lang="en-US" dirty="0" smtClean="0">
                <a:solidFill>
                  <a:schemeClr val="tx1"/>
                </a:solidFill>
              </a:rPr>
              <a:t>smart </a:t>
            </a:r>
            <a:r>
              <a:rPr lang="en-US" dirty="0">
                <a:solidFill>
                  <a:schemeClr val="tx1"/>
                </a:solidFill>
              </a:rPr>
              <a:t>AFEs</a:t>
            </a: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793913600"/>
              </p:ext>
            </p:extLst>
          </p:nvPr>
        </p:nvGraphicFramePr>
        <p:xfrm>
          <a:off x="1614052" y="685818"/>
          <a:ext cx="5805058" cy="35338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angle 17"/>
          <p:cNvSpPr/>
          <p:nvPr/>
        </p:nvSpPr>
        <p:spPr>
          <a:xfrm>
            <a:off x="503289" y="4298485"/>
            <a:ext cx="4727877" cy="307773"/>
          </a:xfrm>
          <a:prstGeom prst="rect">
            <a:avLst/>
          </a:prstGeom>
          <a:ln>
            <a:noFill/>
          </a:ln>
        </p:spPr>
        <p:txBody>
          <a:bodyPr wrap="square" lIns="91436" tIns="45718" rIns="91436" bIns="45718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BFBFBF">
                    <a:lumMod val="50000"/>
                  </a:srgbClr>
                </a:solidFill>
              </a:rPr>
              <a:t>Analog design is fun. Adding programmability is not … </a:t>
            </a:r>
            <a:endParaRPr lang="en-US" sz="1400" b="1" dirty="0">
              <a:solidFill>
                <a:srgbClr val="BFBFBF">
                  <a:lumMod val="50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1416113"/>
            <a:ext cx="1616596" cy="2769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SW for differentiation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33800" y="2100357"/>
            <a:ext cx="1616596" cy="113107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DE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Smart DACs/AFEs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DE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Add programmability and logic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DE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without SW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29790" y="3098550"/>
            <a:ext cx="1364032" cy="584773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BFBFBF">
                    <a:lumMod val="50000"/>
                  </a:srgbClr>
                </a:solidFill>
              </a:rPr>
              <a:t>Discrete components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6099" y="3097611"/>
            <a:ext cx="718466" cy="338554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BFBFBF">
                    <a:lumMod val="50000"/>
                  </a:srgbClr>
                </a:solidFill>
              </a:rPr>
              <a:t>DACs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33783" y="4298485"/>
            <a:ext cx="4131043" cy="307773"/>
          </a:xfrm>
          <a:prstGeom prst="rect">
            <a:avLst/>
          </a:prstGeom>
          <a:ln>
            <a:noFill/>
          </a:ln>
        </p:spPr>
        <p:txBody>
          <a:bodyPr wrap="square" lIns="91436" tIns="45718" rIns="91436" bIns="45718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BFBFBF">
                    <a:lumMod val="50000"/>
                  </a:srgbClr>
                </a:solidFill>
              </a:rPr>
              <a:t>Now you have </a:t>
            </a:r>
            <a:r>
              <a:rPr lang="en-US" sz="1400" b="1" dirty="0" smtClean="0">
                <a:solidFill>
                  <a:srgbClr val="BFBFBF">
                    <a:lumMod val="50000"/>
                  </a:srgbClr>
                </a:solidFill>
              </a:rPr>
              <a:t>smart </a:t>
            </a:r>
            <a:r>
              <a:rPr lang="en-US" sz="1400" b="1" dirty="0">
                <a:solidFill>
                  <a:srgbClr val="BFBFBF">
                    <a:lumMod val="50000"/>
                  </a:srgbClr>
                </a:solidFill>
              </a:rPr>
              <a:t>DACs and </a:t>
            </a:r>
            <a:r>
              <a:rPr lang="en-US" sz="1400" b="1" dirty="0" smtClean="0">
                <a:solidFill>
                  <a:srgbClr val="BFBFBF">
                    <a:lumMod val="50000"/>
                  </a:srgbClr>
                </a:solidFill>
              </a:rPr>
              <a:t>smart </a:t>
            </a:r>
            <a:r>
              <a:rPr lang="en-US" sz="1400" b="1" dirty="0">
                <a:solidFill>
                  <a:srgbClr val="BFBFBF">
                    <a:lumMod val="50000"/>
                  </a:srgbClr>
                </a:solidFill>
              </a:rPr>
              <a:t>AFEs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4617" y="3378847"/>
            <a:ext cx="1328928" cy="46166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Programmability and precision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3990" y="3609678"/>
            <a:ext cx="1328928" cy="27699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Simplicity</a:t>
            </a:r>
          </a:p>
        </p:txBody>
      </p:sp>
      <p:sp>
        <p:nvSpPr>
          <p:cNvPr id="5" name="TextBox 4"/>
          <p:cNvSpPr txBox="1"/>
          <p:nvPr/>
        </p:nvSpPr>
        <p:spPr>
          <a:xfrm rot="2949031">
            <a:off x="3469178" y="3087650"/>
            <a:ext cx="1018227" cy="2308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Programmability</a:t>
            </a:r>
          </a:p>
        </p:txBody>
      </p:sp>
      <p:sp>
        <p:nvSpPr>
          <p:cNvPr id="14" name="TextBox 13"/>
          <p:cNvSpPr txBox="1"/>
          <p:nvPr/>
        </p:nvSpPr>
        <p:spPr>
          <a:xfrm rot="18254607">
            <a:off x="4881461" y="3003103"/>
            <a:ext cx="627095" cy="2308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No MCU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1533" y="1849227"/>
            <a:ext cx="800219" cy="2308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No software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81231973"/>
              </p:ext>
            </p:extLst>
          </p:nvPr>
        </p:nvGraphicFramePr>
        <p:xfrm>
          <a:off x="1746886" y="544679"/>
          <a:ext cx="5556885" cy="3445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18975" y="2387947"/>
            <a:ext cx="990893" cy="72712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700" dirty="0">
                <a:solidFill>
                  <a:prstClr val="white"/>
                </a:solidFill>
              </a:rPr>
              <a:t>DAC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kern="0" dirty="0">
                <a:solidFill>
                  <a:srgbClr val="FFC000"/>
                </a:solidFill>
              </a:rPr>
              <a:t>(Ultra Low-Power)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solidFill>
                <a:prstClr val="white"/>
              </a:solidFill>
            </a:endParaRP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xmlns="" id="{5AC05792-84BF-7F4B-A6D2-D84E7BA85B19}"/>
              </a:ext>
            </a:extLst>
          </p:cNvPr>
          <p:cNvSpPr txBox="1">
            <a:spLocks/>
          </p:cNvSpPr>
          <p:nvPr/>
        </p:nvSpPr>
        <p:spPr>
          <a:xfrm>
            <a:off x="53428" y="111387"/>
            <a:ext cx="5284383" cy="562070"/>
          </a:xfrm>
          <a:prstGeom prst="rect">
            <a:avLst/>
          </a:prstGeom>
        </p:spPr>
        <p:txBody>
          <a:bodyPr lIns="68579" tIns="34289" rIns="68579" bIns="34289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80895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6pPr>
            <a:lvl7pPr marL="76179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7pPr>
            <a:lvl8pPr marL="114268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8pPr>
            <a:lvl9pPr marL="152357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2400" dirty="0">
                <a:solidFill>
                  <a:schemeClr val="accent1"/>
                </a:solidFill>
              </a:rPr>
              <a:t>What is a </a:t>
            </a:r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mart </a:t>
            </a:r>
            <a:r>
              <a:rPr lang="en-US" sz="2400" dirty="0">
                <a:solidFill>
                  <a:schemeClr val="tx1"/>
                </a:solidFill>
              </a:rPr>
              <a:t>DAC?</a:t>
            </a:r>
            <a:endParaRPr 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953403"/>
              </p:ext>
            </p:extLst>
          </p:nvPr>
        </p:nvGraphicFramePr>
        <p:xfrm>
          <a:off x="1937005" y="2799651"/>
          <a:ext cx="885630" cy="23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Visio" r:id="rId9" imgW="1867124" imgH="495652" progId="Visio.Drawing.15">
                  <p:embed/>
                </p:oleObj>
              </mc:Choice>
              <mc:Fallback>
                <p:oleObj name="Visio" r:id="rId9" imgW="1867124" imgH="49565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7005" y="2799651"/>
                        <a:ext cx="885630" cy="23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4" descr="Internet of Home Things » Tag » ESP8266 EEPR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244" y="2153924"/>
            <a:ext cx="304846" cy="30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ircuit, diagram, electric, electronic, logic buffer tri-state ...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52" y="3095494"/>
            <a:ext cx="625030" cy="6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192172" y="1185785"/>
            <a:ext cx="679510" cy="334706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700" dirty="0">
                <a:solidFill>
                  <a:prstClr val="white"/>
                </a:solidFill>
              </a:rPr>
              <a:t>PWM</a:t>
            </a: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xmlns="" id="{5AC05792-84BF-7F4B-A6D2-D84E7BA85B19}"/>
              </a:ext>
            </a:extLst>
          </p:cNvPr>
          <p:cNvSpPr txBox="1">
            <a:spLocks/>
          </p:cNvSpPr>
          <p:nvPr/>
        </p:nvSpPr>
        <p:spPr>
          <a:xfrm>
            <a:off x="3389485" y="109435"/>
            <a:ext cx="5592629" cy="562070"/>
          </a:xfrm>
          <a:prstGeom prst="rect">
            <a:avLst/>
          </a:prstGeom>
          <a:solidFill>
            <a:schemeClr val="bg1"/>
          </a:solidFill>
        </p:spPr>
        <p:txBody>
          <a:bodyPr lIns="68579" tIns="34289" rIns="68579" bIns="34289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80895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6pPr>
            <a:lvl7pPr marL="76179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7pPr>
            <a:lvl8pPr marL="114268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8pPr>
            <a:lvl9pPr marL="152357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2400" dirty="0">
                <a:solidFill>
                  <a:schemeClr val="accent1"/>
                </a:solidFill>
              </a:rPr>
              <a:t>- </a:t>
            </a:r>
            <a:r>
              <a:rPr lang="en-US" sz="2400" dirty="0" smtClean="0">
                <a:solidFill>
                  <a:schemeClr val="accent1"/>
                </a:solidFill>
              </a:rPr>
              <a:t>control </a:t>
            </a:r>
            <a:r>
              <a:rPr lang="en-US" sz="2400" dirty="0">
                <a:solidFill>
                  <a:schemeClr val="accent1"/>
                </a:solidFill>
              </a:rPr>
              <a:t>w/o software</a:t>
            </a:r>
            <a:endParaRPr lang="en-US" sz="2400" kern="0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48163" y="2941075"/>
            <a:ext cx="1079908" cy="33470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700" dirty="0">
                <a:solidFill>
                  <a:prstClr val="white"/>
                </a:solidFill>
              </a:rPr>
              <a:t>Alarm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232176" y="2796338"/>
            <a:ext cx="575864" cy="238550"/>
            <a:chOff x="889532" y="4167188"/>
            <a:chExt cx="767818" cy="318066"/>
          </a:xfrm>
        </p:grpSpPr>
        <p:cxnSp>
          <p:nvCxnSpPr>
            <p:cNvPr id="17" name="Curved Connector 16"/>
            <p:cNvCxnSpPr/>
            <p:nvPr/>
          </p:nvCxnSpPr>
          <p:spPr>
            <a:xfrm flipV="1">
              <a:off x="1054858" y="4278087"/>
              <a:ext cx="303744" cy="120082"/>
            </a:xfrm>
            <a:prstGeom prst="curvedConnector3">
              <a:avLst>
                <a:gd name="adj1" fmla="val 41376"/>
              </a:avLst>
            </a:prstGeom>
            <a:ln w="25400">
              <a:gradFill>
                <a:gsLst>
                  <a:gs pos="0">
                    <a:srgbClr val="C0000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889532" y="4311083"/>
              <a:ext cx="165326" cy="1741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358602" y="4167188"/>
              <a:ext cx="298748" cy="230981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44400" y="759738"/>
            <a:ext cx="2601239" cy="997336"/>
            <a:chOff x="1245435" y="837268"/>
            <a:chExt cx="3716513" cy="1424940"/>
          </a:xfrm>
        </p:grpSpPr>
        <p:sp>
          <p:nvSpPr>
            <p:cNvPr id="20" name="Rectangle 19"/>
            <p:cNvSpPr/>
            <p:nvPr/>
          </p:nvSpPr>
          <p:spPr>
            <a:xfrm>
              <a:off x="2286098" y="837268"/>
              <a:ext cx="2675850" cy="1424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86098" y="1893452"/>
              <a:ext cx="2675850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Programmable current limit</a:t>
              </a: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834738" y="932426"/>
              <a:ext cx="1509547" cy="1035654"/>
              <a:chOff x="1037216" y="2583056"/>
              <a:chExt cx="3326785" cy="1959951"/>
            </a:xfrm>
          </p:grpSpPr>
          <p:graphicFrame>
            <p:nvGraphicFramePr>
              <p:cNvPr id="23" name="Object 22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1283210" y="2583056"/>
              <a:ext cx="3080791" cy="19599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66" name="Visio" r:id="rId14" imgW="3695730" imgH="2486230" progId="Visio.Drawing.15">
                      <p:embed/>
                    </p:oleObj>
                  </mc:Choice>
                  <mc:Fallback>
                    <p:oleObj name="Visio" r:id="rId14" imgW="3695730" imgH="2486230" progId="Visio.Drawing.15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3210" y="2583056"/>
                            <a:ext cx="3080791" cy="195995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xmlns="" id="{61975EAA-D693-0D47-AF46-7F38DBCAA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37216" y="3152912"/>
                <a:ext cx="348252" cy="23216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</p:pic>
        </p:grpSp>
        <p:sp>
          <p:nvSpPr>
            <p:cNvPr id="54" name="TextBox 53"/>
            <p:cNvSpPr txBox="1"/>
            <p:nvPr/>
          </p:nvSpPr>
          <p:spPr>
            <a:xfrm>
              <a:off x="1245435" y="1395849"/>
              <a:ext cx="1011389" cy="3488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TPL1401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225244" y="1584332"/>
            <a:ext cx="2588165" cy="956765"/>
            <a:chOff x="8207964" y="2281257"/>
            <a:chExt cx="3854637" cy="1424940"/>
          </a:xfrm>
        </p:grpSpPr>
        <p:sp>
          <p:nvSpPr>
            <p:cNvPr id="45" name="Rectangle 44"/>
            <p:cNvSpPr/>
            <p:nvPr/>
          </p:nvSpPr>
          <p:spPr>
            <a:xfrm>
              <a:off x="8207964" y="2281257"/>
              <a:ext cx="2675850" cy="1424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207964" y="3337441"/>
              <a:ext cx="2675850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Latching comparator</a:t>
              </a:r>
            </a:p>
          </p:txBody>
        </p:sp>
        <p:graphicFrame>
          <p:nvGraphicFramePr>
            <p:cNvPr id="50" name="Object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0940013"/>
                </p:ext>
              </p:extLst>
            </p:nvPr>
          </p:nvGraphicFramePr>
          <p:xfrm>
            <a:off x="8494778" y="2346008"/>
            <a:ext cx="2045025" cy="9914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7" name="Visio" r:id="rId18" imgW="5638948" imgH="2733822" progId="Visio.Drawing.15">
                    <p:embed/>
                  </p:oleObj>
                </mc:Choice>
                <mc:Fallback>
                  <p:oleObj name="Visio" r:id="rId18" imgW="5638948" imgH="2733822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94778" y="2346008"/>
                          <a:ext cx="2045025" cy="9914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" name="TextBox 55"/>
            <p:cNvSpPr txBox="1"/>
            <p:nvPr/>
          </p:nvSpPr>
          <p:spPr>
            <a:xfrm>
              <a:off x="10893050" y="2839838"/>
              <a:ext cx="1169551" cy="3488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DAC53701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55612" y="489651"/>
            <a:ext cx="2609754" cy="962453"/>
            <a:chOff x="6707899" y="652305"/>
            <a:chExt cx="3863815" cy="1424940"/>
          </a:xfrm>
        </p:grpSpPr>
        <p:sp>
          <p:nvSpPr>
            <p:cNvPr id="35" name="Rectangle 34"/>
            <p:cNvSpPr/>
            <p:nvPr/>
          </p:nvSpPr>
          <p:spPr>
            <a:xfrm>
              <a:off x="6707899" y="652305"/>
              <a:ext cx="2675850" cy="1424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707899" y="1708489"/>
              <a:ext cx="2675850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 smtClean="0"/>
                <a:t>PWM output</a:t>
              </a:r>
              <a:endParaRPr lang="en-US" sz="11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402164" y="1232238"/>
              <a:ext cx="1169550" cy="3488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 smtClean="0"/>
                <a:t>DAC53701</a:t>
              </a:r>
              <a:endParaRPr lang="en-US" sz="1100" dirty="0"/>
            </a:p>
          </p:txBody>
        </p:sp>
        <p:graphicFrame>
          <p:nvGraphicFramePr>
            <p:cNvPr id="61" name="Object 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24211011"/>
                </p:ext>
              </p:extLst>
            </p:nvPr>
          </p:nvGraphicFramePr>
          <p:xfrm>
            <a:off x="6997304" y="726789"/>
            <a:ext cx="2097039" cy="1005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8" name="Visio" r:id="rId21" imgW="5400802" imgH="2590800" progId="Visio.Drawing.15">
                    <p:embed/>
                  </p:oleObj>
                </mc:Choice>
                <mc:Fallback>
                  <p:oleObj name="Visio" r:id="rId21" imgW="5400802" imgH="2590800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6997304" y="726789"/>
                          <a:ext cx="2097039" cy="10059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3343" name="Picture 95" descr="Pulse Width Modulation Used for Motor Control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591" y="1555750"/>
            <a:ext cx="771782" cy="26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53464"/>
              </p:ext>
            </p:extLst>
          </p:nvPr>
        </p:nvGraphicFramePr>
        <p:xfrm>
          <a:off x="5402378" y="2127255"/>
          <a:ext cx="371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Visio" r:id="rId25" imgW="495551" imgH="419217" progId="Visio.Drawing.15">
                  <p:embed/>
                </p:oleObj>
              </mc:Choice>
              <mc:Fallback>
                <p:oleObj name="Visio" r:id="rId25" imgW="495551" imgH="41921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02378" y="2127255"/>
                        <a:ext cx="3714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352" name="Picture 104" descr="Alarm, bell, health, hospital, medical icon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373" y="3307373"/>
            <a:ext cx="287550" cy="2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Group 71"/>
          <p:cNvGrpSpPr/>
          <p:nvPr/>
        </p:nvGrpSpPr>
        <p:grpSpPr>
          <a:xfrm>
            <a:off x="3516461" y="3290910"/>
            <a:ext cx="2566441" cy="1318948"/>
            <a:chOff x="4688614" y="4824205"/>
            <a:chExt cx="3854637" cy="1980972"/>
          </a:xfrm>
        </p:grpSpPr>
        <p:sp>
          <p:nvSpPr>
            <p:cNvPr id="62" name="Rectangle 61"/>
            <p:cNvSpPr/>
            <p:nvPr/>
          </p:nvSpPr>
          <p:spPr>
            <a:xfrm>
              <a:off x="4688614" y="5339437"/>
              <a:ext cx="2675850" cy="1424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88614" y="6200886"/>
              <a:ext cx="2675850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Change output with GPI </a:t>
              </a:r>
              <a:r>
                <a:rPr lang="en-US" sz="1100" dirty="0" smtClean="0"/>
                <a:t>trigger</a:t>
              </a:r>
              <a:endParaRPr lang="en-US" sz="1100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373700" y="6456364"/>
              <a:ext cx="1169551" cy="3488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DAC53701</a:t>
              </a: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>
              <a:off x="6026538" y="4824205"/>
              <a:ext cx="0" cy="382533"/>
            </a:xfrm>
            <a:prstGeom prst="straightConnector1">
              <a:avLst/>
            </a:prstGeom>
            <a:ln w="25400">
              <a:solidFill>
                <a:schemeClr val="accent5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8" name="Object 6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4449798"/>
                </p:ext>
              </p:extLst>
            </p:nvPr>
          </p:nvGraphicFramePr>
          <p:xfrm>
            <a:off x="4756111" y="5528432"/>
            <a:ext cx="2557488" cy="8748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0" name="Visio" r:id="rId29" imgW="6191335" imgH="2124222" progId="Visio.Drawing.15">
                    <p:embed/>
                  </p:oleObj>
                </mc:Choice>
                <mc:Fallback>
                  <p:oleObj name="Visio" r:id="rId29" imgW="6191335" imgH="2124222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6111" y="5528432"/>
                          <a:ext cx="2557488" cy="8748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6" name="Group 75"/>
          <p:cNvGrpSpPr/>
          <p:nvPr/>
        </p:nvGrpSpPr>
        <p:grpSpPr>
          <a:xfrm>
            <a:off x="6185799" y="3169540"/>
            <a:ext cx="1822830" cy="1236984"/>
            <a:chOff x="8061177" y="4248179"/>
            <a:chExt cx="2675850" cy="1815851"/>
          </a:xfrm>
        </p:grpSpPr>
        <p:sp>
          <p:nvSpPr>
            <p:cNvPr id="40" name="Rectangle 39"/>
            <p:cNvSpPr/>
            <p:nvPr/>
          </p:nvSpPr>
          <p:spPr>
            <a:xfrm>
              <a:off x="8061177" y="4639090"/>
              <a:ext cx="2675850" cy="1424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61177" y="5695274"/>
              <a:ext cx="2675850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Alarm when MCU fails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909531" y="4248179"/>
              <a:ext cx="1169549" cy="3488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 dirty="0"/>
                <a:t>DAC53701</a:t>
              </a:r>
            </a:p>
          </p:txBody>
        </p:sp>
        <p:graphicFrame>
          <p:nvGraphicFramePr>
            <p:cNvPr id="75" name="Object 7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1032731"/>
                </p:ext>
              </p:extLst>
            </p:nvPr>
          </p:nvGraphicFramePr>
          <p:xfrm>
            <a:off x="8351462" y="4713212"/>
            <a:ext cx="2177645" cy="9478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1" name="Visio" r:id="rId32" imgW="3457584" imgH="1505243" progId="Visio.Drawing.15">
                    <p:embed/>
                  </p:oleObj>
                </mc:Choice>
                <mc:Fallback>
                  <p:oleObj name="Visio" r:id="rId32" imgW="3457584" imgH="1505243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8351462" y="4713212"/>
                          <a:ext cx="2177645" cy="94784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8" name="Group 77"/>
          <p:cNvGrpSpPr/>
          <p:nvPr/>
        </p:nvGrpSpPr>
        <p:grpSpPr>
          <a:xfrm>
            <a:off x="342857" y="3435834"/>
            <a:ext cx="2636570" cy="978482"/>
            <a:chOff x="236225" y="4841835"/>
            <a:chExt cx="3914907" cy="1452900"/>
          </a:xfrm>
        </p:grpSpPr>
        <p:grpSp>
          <p:nvGrpSpPr>
            <p:cNvPr id="71" name="Group 70"/>
            <p:cNvGrpSpPr/>
            <p:nvPr/>
          </p:nvGrpSpPr>
          <p:grpSpPr>
            <a:xfrm>
              <a:off x="236225" y="4841835"/>
              <a:ext cx="3914907" cy="1452900"/>
              <a:chOff x="236225" y="4841835"/>
              <a:chExt cx="3914907" cy="145290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1475282" y="4841835"/>
                <a:ext cx="2675850" cy="14249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475282" y="5720219"/>
                <a:ext cx="2675850" cy="574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100" dirty="0"/>
                  <a:t>Hassle-free voltage margining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36225" y="5400417"/>
                <a:ext cx="1169548" cy="3488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100" dirty="0"/>
                  <a:t>DAC53204</a:t>
                </a:r>
              </a:p>
            </p:txBody>
          </p:sp>
        </p:grpSp>
        <p:graphicFrame>
          <p:nvGraphicFramePr>
            <p:cNvPr id="77" name="Object 7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4285347"/>
                </p:ext>
              </p:extLst>
            </p:nvPr>
          </p:nvGraphicFramePr>
          <p:xfrm>
            <a:off x="1702430" y="4920435"/>
            <a:ext cx="2221554" cy="9928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2" name="Visio" r:id="rId35" imgW="6667627" imgH="2943430" progId="Visio.Drawing.15">
                    <p:embed/>
                  </p:oleObj>
                </mc:Choice>
                <mc:Fallback>
                  <p:oleObj name="Visio" r:id="rId35" imgW="6667627" imgH="2943430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2430" y="4920435"/>
                          <a:ext cx="2221554" cy="9928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13637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600649784"/>
              </p:ext>
            </p:extLst>
          </p:nvPr>
        </p:nvGraphicFramePr>
        <p:xfrm>
          <a:off x="401784" y="456579"/>
          <a:ext cx="8074002" cy="4086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610185" y="538522"/>
            <a:ext cx="2006888" cy="10687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8" name="Title 4">
            <a:extLst>
              <a:ext uri="{FF2B5EF4-FFF2-40B4-BE49-F238E27FC236}">
                <a16:creationId xmlns:a16="http://schemas.microsoft.com/office/drawing/2014/main" xmlns="" id="{5AC05792-84BF-7F4B-A6D2-D84E7BA85B19}"/>
              </a:ext>
            </a:extLst>
          </p:cNvPr>
          <p:cNvSpPr txBox="1">
            <a:spLocks/>
          </p:cNvSpPr>
          <p:nvPr/>
        </p:nvSpPr>
        <p:spPr>
          <a:xfrm>
            <a:off x="53427" y="90285"/>
            <a:ext cx="6353088" cy="562070"/>
          </a:xfrm>
          <a:prstGeom prst="rect">
            <a:avLst/>
          </a:prstGeom>
        </p:spPr>
        <p:txBody>
          <a:bodyPr lIns="68579" tIns="34289" rIns="68579" bIns="34289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80895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6pPr>
            <a:lvl7pPr marL="76179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7pPr>
            <a:lvl8pPr marL="114268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8pPr>
            <a:lvl9pPr marL="152357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2400" dirty="0">
                <a:solidFill>
                  <a:schemeClr val="accent1"/>
                </a:solidFill>
              </a:rPr>
              <a:t>What is </a:t>
            </a:r>
            <a:r>
              <a:rPr lang="en-US" sz="2400" dirty="0">
                <a:solidFill>
                  <a:prstClr val="black"/>
                </a:solidFill>
              </a:rPr>
              <a:t>s</a:t>
            </a:r>
            <a:r>
              <a:rPr lang="en-US" sz="2400" dirty="0" smtClean="0">
                <a:solidFill>
                  <a:prstClr val="black"/>
                </a:solidFill>
              </a:rPr>
              <a:t>mart </a:t>
            </a:r>
            <a:r>
              <a:rPr lang="en-US" sz="2400" dirty="0">
                <a:solidFill>
                  <a:prstClr val="black"/>
                </a:solidFill>
              </a:rPr>
              <a:t>AFE?</a:t>
            </a:r>
            <a:endParaRPr lang="en-US" sz="2400" kern="0" dirty="0">
              <a:solidFill>
                <a:prstClr val="black"/>
              </a:solidFill>
            </a:endParaRPr>
          </a:p>
        </p:txBody>
      </p:sp>
      <p:pic>
        <p:nvPicPr>
          <p:cNvPr id="50180" name="Picture 4" descr="Internet of Home Things » Tag » ESP8266 EEPR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631" y="1333421"/>
            <a:ext cx="455655" cy="45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8" name="Picture 22" descr="Exploring Tekkotsu Programming on Mobile Robot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865" y="3995280"/>
            <a:ext cx="698868" cy="467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3004463" y="4073821"/>
            <a:ext cx="575864" cy="238550"/>
            <a:chOff x="889532" y="4167188"/>
            <a:chExt cx="767818" cy="318066"/>
          </a:xfrm>
        </p:grpSpPr>
        <p:cxnSp>
          <p:nvCxnSpPr>
            <p:cNvPr id="3" name="Curved Connector 2"/>
            <p:cNvCxnSpPr/>
            <p:nvPr/>
          </p:nvCxnSpPr>
          <p:spPr>
            <a:xfrm flipV="1">
              <a:off x="1054858" y="4278087"/>
              <a:ext cx="303744" cy="120082"/>
            </a:xfrm>
            <a:prstGeom prst="curvedConnector3">
              <a:avLst>
                <a:gd name="adj1" fmla="val 41376"/>
              </a:avLst>
            </a:prstGeom>
            <a:ln w="25400">
              <a:gradFill>
                <a:gsLst>
                  <a:gs pos="0">
                    <a:srgbClr val="C0000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889532" y="4311083"/>
              <a:ext cx="165326" cy="1741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358602" y="4167188"/>
              <a:ext cx="298748" cy="230981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569854"/>
              </p:ext>
            </p:extLst>
          </p:nvPr>
        </p:nvGraphicFramePr>
        <p:xfrm>
          <a:off x="3440160" y="2694040"/>
          <a:ext cx="1148471" cy="304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Visio" r:id="rId11" imgW="1867124" imgH="495652" progId="Visio.Drawing.15">
                  <p:embed/>
                </p:oleObj>
              </mc:Choice>
              <mc:Fallback>
                <p:oleObj name="Visio" r:id="rId11" imgW="1867124" imgH="49565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40160" y="2694040"/>
                        <a:ext cx="1148471" cy="304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723016"/>
              </p:ext>
            </p:extLst>
          </p:nvPr>
        </p:nvGraphicFramePr>
        <p:xfrm>
          <a:off x="4890726" y="2694039"/>
          <a:ext cx="1117283" cy="296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Visio" r:id="rId14" imgW="1867124" imgH="495652" progId="Visio.Drawing.15">
                  <p:embed/>
                </p:oleObj>
              </mc:Choice>
              <mc:Fallback>
                <p:oleObj name="Visio" r:id="rId14" imgW="1867124" imgH="49565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90726" y="2694039"/>
                        <a:ext cx="1117283" cy="296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10185" y="1316373"/>
            <a:ext cx="2006888" cy="24237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/>
              <a:t>Analog to PWM</a:t>
            </a:r>
            <a:endParaRPr lang="en-US" sz="1100" dirty="0"/>
          </a:p>
        </p:txBody>
      </p:sp>
      <p:sp>
        <p:nvSpPr>
          <p:cNvPr id="26" name="Rectangle 25"/>
          <p:cNvSpPr/>
          <p:nvPr/>
        </p:nvSpPr>
        <p:spPr>
          <a:xfrm>
            <a:off x="6406516" y="1916651"/>
            <a:ext cx="2006888" cy="10687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680711" y="3243667"/>
            <a:ext cx="2006888" cy="10687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9701" y="3243667"/>
            <a:ext cx="2006888" cy="10687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9701" y="4041580"/>
            <a:ext cx="2006888" cy="24237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/>
              <a:t>Logarithmic fade-in fade-out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80711" y="4041580"/>
            <a:ext cx="2006888" cy="24237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/>
              <a:t>Cascaded animation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6516" y="2716872"/>
            <a:ext cx="2006888" cy="24237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/>
              <a:t>Closed-loop </a:t>
            </a:r>
            <a:r>
              <a:rPr lang="en-US" sz="1100" dirty="0"/>
              <a:t>control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04872"/>
              </p:ext>
            </p:extLst>
          </p:nvPr>
        </p:nvGraphicFramePr>
        <p:xfrm>
          <a:off x="853393" y="3346744"/>
          <a:ext cx="1543868" cy="648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Visio" r:id="rId17" imgW="5514943" imgH="2314604" progId="Visio.Drawing.15">
                  <p:embed/>
                </p:oleObj>
              </mc:Choice>
              <mc:Fallback>
                <p:oleObj name="Visio" r:id="rId17" imgW="5514943" imgH="231460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393" y="3346744"/>
                        <a:ext cx="1543868" cy="6485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490" name="Picture 26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145" y="3381034"/>
            <a:ext cx="1833376" cy="57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95" descr="Pulse Width Modulation Used for Motor Control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544" y="1333421"/>
            <a:ext cx="1154580" cy="40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492957"/>
              </p:ext>
            </p:extLst>
          </p:nvPr>
        </p:nvGraphicFramePr>
        <p:xfrm>
          <a:off x="1045032" y="595603"/>
          <a:ext cx="1152499" cy="734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Visio" r:id="rId22" imgW="4467475" imgH="2848239" progId="Visio.Drawing.15">
                  <p:embed/>
                </p:oleObj>
              </mc:Choice>
              <mc:Fallback>
                <p:oleObj name="Visio" r:id="rId22" imgW="4467475" imgH="284823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45032" y="595603"/>
                        <a:ext cx="1152499" cy="734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itle 4">
            <a:extLst>
              <a:ext uri="{FF2B5EF4-FFF2-40B4-BE49-F238E27FC236}">
                <a16:creationId xmlns:a16="http://schemas.microsoft.com/office/drawing/2014/main" xmlns="" id="{5AC05792-84BF-7F4B-A6D2-D84E7BA85B19}"/>
              </a:ext>
            </a:extLst>
          </p:cNvPr>
          <p:cNvSpPr txBox="1">
            <a:spLocks/>
          </p:cNvSpPr>
          <p:nvPr/>
        </p:nvSpPr>
        <p:spPr>
          <a:xfrm>
            <a:off x="3069507" y="90285"/>
            <a:ext cx="5895668" cy="562070"/>
          </a:xfrm>
          <a:prstGeom prst="rect">
            <a:avLst/>
          </a:prstGeom>
          <a:noFill/>
        </p:spPr>
        <p:txBody>
          <a:bodyPr lIns="68579" tIns="34289" rIns="68579" bIns="34289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Arial" charset="0"/>
              </a:defRPr>
            </a:lvl5pPr>
            <a:lvl6pPr marL="380895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6pPr>
            <a:lvl7pPr marL="76179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7pPr>
            <a:lvl8pPr marL="114268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8pPr>
            <a:lvl9pPr marL="1523573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FF0000"/>
                </a:solidFill>
                <a:latin typeface="Arial" charset="0"/>
              </a:defRPr>
            </a:lvl9pPr>
          </a:lstStyle>
          <a:p>
            <a:pPr defTabSz="914400"/>
            <a:r>
              <a:rPr lang="en-US" sz="2400" dirty="0">
                <a:solidFill>
                  <a:schemeClr val="accent1"/>
                </a:solidFill>
              </a:rPr>
              <a:t>- </a:t>
            </a:r>
            <a:r>
              <a:rPr lang="en-US" sz="2400" dirty="0" smtClean="0">
                <a:solidFill>
                  <a:schemeClr val="accent1"/>
                </a:solidFill>
              </a:rPr>
              <a:t>sensing </a:t>
            </a:r>
            <a:r>
              <a:rPr lang="en-US" sz="2400" dirty="0">
                <a:solidFill>
                  <a:schemeClr val="accent1"/>
                </a:solidFill>
              </a:rPr>
              <a:t>and control (w/o software)</a:t>
            </a:r>
            <a:endParaRPr lang="en-US" sz="2400" kern="0" dirty="0">
              <a:solidFill>
                <a:schemeClr val="accent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9700" y="2999451"/>
            <a:ext cx="1087077" cy="2423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/>
              <a:t>DAC53902-Q1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7836" y="1599171"/>
            <a:ext cx="1057021" cy="2385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/>
              <a:t>AFE539B4-Q1</a:t>
            </a:r>
            <a:endParaRPr lang="en-US" sz="1100" dirty="0"/>
          </a:p>
        </p:txBody>
      </p:sp>
      <p:sp>
        <p:nvSpPr>
          <p:cNvPr id="34" name="TextBox 33"/>
          <p:cNvSpPr txBox="1"/>
          <p:nvPr/>
        </p:nvSpPr>
        <p:spPr>
          <a:xfrm>
            <a:off x="5680710" y="4300505"/>
            <a:ext cx="1057021" cy="2385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/>
              <a:t>DAC539x4-Q1</a:t>
            </a:r>
            <a:endParaRPr lang="en-US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6406515" y="1680405"/>
            <a:ext cx="1061829" cy="2423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/>
              <a:t>AFE53902-Q1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481213"/>
              </p:ext>
            </p:extLst>
          </p:nvPr>
        </p:nvGraphicFramePr>
        <p:xfrm>
          <a:off x="6508750" y="1985364"/>
          <a:ext cx="1818313" cy="721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Visio" r:id="rId25" imgW="5210566" imgH="2067013" progId="Visio.Drawing.15">
                  <p:embed/>
                </p:oleObj>
              </mc:Choice>
              <mc:Fallback>
                <p:oleObj name="Visio" r:id="rId25" imgW="5210566" imgH="206701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0" y="1985364"/>
                        <a:ext cx="1818313" cy="7214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50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6" grpId="0" animBg="1"/>
      <p:bldP spid="27" grpId="0" animBg="1"/>
      <p:bldP spid="29" grpId="0" animBg="1"/>
      <p:bldP spid="30" grpId="0"/>
      <p:bldP spid="32" grpId="0"/>
      <p:bldP spid="33" grpId="0"/>
      <p:bldP spid="42" grpId="0"/>
      <p:bldP spid="28" grpId="0" animBg="1"/>
      <p:bldP spid="31" grpId="0" animBg="1"/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07164"/>
            <a:ext cx="8458200" cy="369433"/>
          </a:xfrm>
        </p:spPr>
        <p:txBody>
          <a:bodyPr/>
          <a:lstStyle/>
          <a:p>
            <a:r>
              <a:rPr lang="en-US" dirty="0" smtClean="0">
                <a:solidFill>
                  <a:srgbClr val="DE0000"/>
                </a:solidFill>
              </a:rPr>
              <a:t>An example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mart DAC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66220" y="1376047"/>
            <a:ext cx="4143375" cy="24621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1415" tIns="45709" rIns="91415" bIns="45709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Internal reference with 1% accuracy</a:t>
            </a:r>
            <a:endParaRPr lang="en-US" sz="1400" dirty="0">
              <a:solidFill>
                <a:srgbClr val="00BBCC">
                  <a:lumMod val="75000"/>
                </a:srgbClr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User </a:t>
            </a:r>
            <a:r>
              <a:rPr lang="en-US" sz="1400" dirty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programmable Nonvolatile memory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Buffered wiper for improved load regulation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Hi-Z or programmable start-up using NVM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Lock bit to protect accidental writes to register or NVM</a:t>
            </a:r>
            <a:endParaRPr lang="en-US" sz="1400" dirty="0">
              <a:solidFill>
                <a:srgbClr val="00BBCC">
                  <a:lumMod val="75000"/>
                </a:srgbClr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BBCC">
                    <a:lumMod val="75000"/>
                  </a:srgbClr>
                </a:solidFill>
                <a:cs typeface="Arial" pitchFamily="34" charset="0"/>
              </a:rPr>
              <a:t>I2C interface</a:t>
            </a:r>
            <a:endParaRPr lang="en-US" sz="1400" dirty="0">
              <a:solidFill>
                <a:srgbClr val="00BBCC">
                  <a:lumMod val="75000"/>
                </a:srgbClr>
              </a:solidFill>
              <a:cs typeface="Arial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757070"/>
              </a:solidFill>
              <a:cs typeface="Arial" pitchFamily="34" charset="0"/>
            </a:endParaRP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Wide </a:t>
            </a:r>
            <a:r>
              <a:rPr lang="en-US" sz="1400" dirty="0" smtClean="0">
                <a:solidFill>
                  <a:prstClr val="black"/>
                </a:solidFill>
                <a:cs typeface="Arial" pitchFamily="34" charset="0"/>
              </a:rPr>
              <a:t>temperature </a:t>
            </a: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range: -40°C to +125°C</a:t>
            </a:r>
          </a:p>
          <a:p>
            <a:pPr marL="214313" indent="-214313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Small package  WQFN-8 (2x2)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180E78FD-1B50-8B43-A07F-2D0AD6B7DAFC}"/>
              </a:ext>
            </a:extLst>
          </p:cNvPr>
          <p:cNvSpPr/>
          <p:nvPr/>
        </p:nvSpPr>
        <p:spPr>
          <a:xfrm>
            <a:off x="6104291" y="1004702"/>
            <a:ext cx="968855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</a:rPr>
              <a:t>TPL1401</a:t>
            </a:r>
            <a:endParaRPr lang="en-US" sz="1600" dirty="0">
              <a:solidFill>
                <a:prstClr val="black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936856"/>
              </p:ext>
            </p:extLst>
          </p:nvPr>
        </p:nvGraphicFramePr>
        <p:xfrm>
          <a:off x="4588050" y="1499431"/>
          <a:ext cx="4101925" cy="2158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Visio" r:id="rId4" imgW="4724410" imgH="2486230" progId="Visio.Drawing.15">
                  <p:embed/>
                </p:oleObj>
              </mc:Choice>
              <mc:Fallback>
                <p:oleObj name="Visio" r:id="rId4" imgW="4724410" imgH="24862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88050" y="1499431"/>
                        <a:ext cx="4101925" cy="2158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66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649773"/>
              </p:ext>
            </p:extLst>
          </p:nvPr>
        </p:nvGraphicFramePr>
        <p:xfrm>
          <a:off x="5774832" y="1147259"/>
          <a:ext cx="1946188" cy="116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4" imgW="2219411" imgH="1333617" progId="Visio.Drawing.15">
                  <p:embed/>
                </p:oleObj>
              </mc:Choice>
              <mc:Fallback>
                <p:oleObj name="Visio" r:id="rId4" imgW="2219411" imgH="133361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74832" y="1147259"/>
                        <a:ext cx="1946188" cy="1169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91" y="66455"/>
            <a:ext cx="8458200" cy="610791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Generating a DC set-point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11522" y="4715445"/>
            <a:ext cx="2133600" cy="154782"/>
          </a:xfrm>
        </p:spPr>
        <p:txBody>
          <a:bodyPr/>
          <a:lstStyle/>
          <a:p>
            <a:fld id="{8622773B-7332-4E92-84CF-34A277FF245B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41397" y="669637"/>
            <a:ext cx="4314067" cy="1851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72132" y="678395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675198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Resistor divider</a:t>
            </a:r>
          </a:p>
        </p:txBody>
      </p:sp>
      <p:sp>
        <p:nvSpPr>
          <p:cNvPr id="63" name="Rectangle 62"/>
          <p:cNvSpPr/>
          <p:nvPr/>
        </p:nvSpPr>
        <p:spPr>
          <a:xfrm>
            <a:off x="372132" y="2728391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372133" y="2725194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Shunt regulator</a:t>
            </a:r>
          </a:p>
        </p:txBody>
      </p:sp>
      <p:sp>
        <p:nvSpPr>
          <p:cNvPr id="75" name="Rectangle 74"/>
          <p:cNvSpPr/>
          <p:nvPr/>
        </p:nvSpPr>
        <p:spPr>
          <a:xfrm>
            <a:off x="2249700" y="672835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2249701" y="669638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LASER trimming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249700" y="2722831"/>
            <a:ext cx="1676124" cy="1848554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152400" algn="tl" rotWithShape="0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1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2249701" y="2719634"/>
            <a:ext cx="1676123" cy="214919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Load regulation</a:t>
            </a:r>
          </a:p>
        </p:txBody>
      </p:sp>
      <p:sp>
        <p:nvSpPr>
          <p:cNvPr id="6" name="Right Brace 5"/>
          <p:cNvSpPr/>
          <p:nvPr/>
        </p:nvSpPr>
        <p:spPr>
          <a:xfrm>
            <a:off x="4008120" y="669637"/>
            <a:ext cx="490728" cy="3907307"/>
          </a:xfrm>
          <a:prstGeom prst="rightBrace">
            <a:avLst>
              <a:gd name="adj1" fmla="val 40631"/>
              <a:gd name="adj2" fmla="val 24725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659751"/>
              </p:ext>
            </p:extLst>
          </p:nvPr>
        </p:nvGraphicFramePr>
        <p:xfrm>
          <a:off x="2788761" y="829056"/>
          <a:ext cx="730365" cy="1244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Visio" r:id="rId7" imgW="1162079" imgH="2047787" progId="Visio.Drawing.15">
                  <p:embed/>
                </p:oleObj>
              </mc:Choice>
              <mc:Fallback>
                <p:oleObj name="Visio" r:id="rId7" imgW="1162079" imgH="2047787" progId="Visio.Drawing.15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761" y="829056"/>
                        <a:ext cx="730365" cy="1244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TextBox 79"/>
          <p:cNvSpPr txBox="1"/>
          <p:nvPr/>
        </p:nvSpPr>
        <p:spPr>
          <a:xfrm>
            <a:off x="7575118" y="1936616"/>
            <a:ext cx="1295831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rgbClr val="000000"/>
                </a:solidFill>
              </a:rPr>
              <a:t>Force-sense output enables </a:t>
            </a:r>
            <a:r>
              <a:rPr lang="en-US" sz="800" dirty="0">
                <a:solidFill>
                  <a:srgbClr val="000000"/>
                </a:solidFill>
              </a:rPr>
              <a:t>current </a:t>
            </a:r>
            <a:r>
              <a:rPr lang="en-US" sz="800" dirty="0" smtClean="0">
                <a:solidFill>
                  <a:srgbClr val="000000"/>
                </a:solidFill>
              </a:rPr>
              <a:t>output and comparator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28310" y="1554111"/>
            <a:ext cx="967048" cy="34624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srgbClr val="000000"/>
                </a:solidFill>
              </a:rPr>
              <a:t>Provides programmability</a:t>
            </a:r>
          </a:p>
        </p:txBody>
      </p:sp>
      <p:sp>
        <p:nvSpPr>
          <p:cNvPr id="82" name="Rounded Rectangular Callout 81"/>
          <p:cNvSpPr/>
          <p:nvPr/>
        </p:nvSpPr>
        <p:spPr>
          <a:xfrm>
            <a:off x="7575118" y="1916678"/>
            <a:ext cx="1295832" cy="488587"/>
          </a:xfrm>
          <a:prstGeom prst="wedgeRoundRectCallout">
            <a:avLst>
              <a:gd name="adj1" fmla="val -70790"/>
              <a:gd name="adj2" fmla="val -58713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58510" y="2074928"/>
            <a:ext cx="967048" cy="34624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srgbClr val="000000"/>
                </a:solidFill>
              </a:rPr>
              <a:t>Retains configuration</a:t>
            </a:r>
          </a:p>
        </p:txBody>
      </p:sp>
      <p:sp>
        <p:nvSpPr>
          <p:cNvPr id="84" name="Rounded Rectangular Callout 83"/>
          <p:cNvSpPr/>
          <p:nvPr/>
        </p:nvSpPr>
        <p:spPr>
          <a:xfrm>
            <a:off x="4757907" y="1535375"/>
            <a:ext cx="895000" cy="381304"/>
          </a:xfrm>
          <a:prstGeom prst="wedgeRoundRectCallout">
            <a:avLst>
              <a:gd name="adj1" fmla="val 64021"/>
              <a:gd name="adj2" fmla="val -14273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85" name="Rounded Rectangular Callout 84"/>
          <p:cNvSpPr/>
          <p:nvPr/>
        </p:nvSpPr>
        <p:spPr>
          <a:xfrm>
            <a:off x="5058510" y="2098942"/>
            <a:ext cx="1026242" cy="306324"/>
          </a:xfrm>
          <a:prstGeom prst="wedgeRoundRectCallout">
            <a:avLst>
              <a:gd name="adj1" fmla="val 49633"/>
              <a:gd name="adj2" fmla="val -92483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547416" y="1013899"/>
            <a:ext cx="967048" cy="34624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srgbClr val="000000"/>
                </a:solidFill>
              </a:rPr>
              <a:t>Provides load regulation</a:t>
            </a:r>
          </a:p>
        </p:txBody>
      </p:sp>
      <p:sp>
        <p:nvSpPr>
          <p:cNvPr id="87" name="Rounded Rectangular Callout 86"/>
          <p:cNvSpPr/>
          <p:nvPr/>
        </p:nvSpPr>
        <p:spPr>
          <a:xfrm>
            <a:off x="7517819" y="1024754"/>
            <a:ext cx="1026242" cy="306324"/>
          </a:xfrm>
          <a:prstGeom prst="wedgeRoundRectCallout">
            <a:avLst>
              <a:gd name="adj1" fmla="val -83750"/>
              <a:gd name="adj2" fmla="val 122201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4641396" y="2728391"/>
            <a:ext cx="4314067" cy="1851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641396" y="675198"/>
            <a:ext cx="4314068" cy="214919"/>
          </a:xfrm>
          <a:prstGeom prst="rect">
            <a:avLst/>
          </a:prstGeom>
          <a:solidFill>
            <a:srgbClr val="DE0000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TPL1401 differentiation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4BBE20E7-1475-7548-8EA6-B1322DE0ECE9}"/>
              </a:ext>
            </a:extLst>
          </p:cNvPr>
          <p:cNvSpPr/>
          <p:nvPr/>
        </p:nvSpPr>
        <p:spPr>
          <a:xfrm>
            <a:off x="4641397" y="2734195"/>
            <a:ext cx="4314068" cy="214919"/>
          </a:xfrm>
          <a:prstGeom prst="rect">
            <a:avLst/>
          </a:prstGeom>
          <a:solidFill>
            <a:srgbClr val="DE0000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02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Example application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383903"/>
              </p:ext>
            </p:extLst>
          </p:nvPr>
        </p:nvGraphicFramePr>
        <p:xfrm>
          <a:off x="5466105" y="2963768"/>
          <a:ext cx="2535238" cy="1560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Visio" r:id="rId10" imgW="2848362" imgH="1752834" progId="Visio.Drawing.15">
                  <p:embed/>
                </p:oleObj>
              </mc:Choice>
              <mc:Fallback>
                <p:oleObj name="Visio" r:id="rId10" imgW="2848362" imgH="175283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66105" y="2963768"/>
                        <a:ext cx="2535238" cy="1560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4923161" y="1048819"/>
            <a:ext cx="967048" cy="33855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srgbClr val="000000"/>
                </a:solidFill>
              </a:rPr>
              <a:t>Integrated reference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92" name="Rounded Rectangular Callout 91"/>
          <p:cNvSpPr/>
          <p:nvPr/>
        </p:nvSpPr>
        <p:spPr>
          <a:xfrm>
            <a:off x="4952758" y="1030083"/>
            <a:ext cx="895000" cy="381304"/>
          </a:xfrm>
          <a:prstGeom prst="wedgeRoundRectCallout">
            <a:avLst>
              <a:gd name="adj1" fmla="val 73954"/>
              <a:gd name="adj2" fmla="val 40683"/>
              <a:gd name="adj3" fmla="val 16667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2132" y="1942176"/>
            <a:ext cx="1676124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Simple circuit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No programmability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No load regulation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External reference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249700" y="2058163"/>
            <a:ext cx="1676124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Limited programmability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No load regulation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External reference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72132" y="4232165"/>
            <a:ext cx="1676124" cy="33855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No programmability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No load regulation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249701" y="4238392"/>
            <a:ext cx="1676124" cy="33855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Large area</a:t>
            </a: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800" dirty="0" smtClean="0">
                <a:solidFill>
                  <a:srgbClr val="000000"/>
                </a:solidFill>
              </a:rPr>
              <a:t>Limited programmability</a:t>
            </a:r>
            <a:endParaRPr lang="en-US" sz="800" dirty="0">
              <a:solidFill>
                <a:srgbClr val="000000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801616"/>
              </p:ext>
            </p:extLst>
          </p:nvPr>
        </p:nvGraphicFramePr>
        <p:xfrm>
          <a:off x="1008306" y="937163"/>
          <a:ext cx="608641" cy="9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Visio" r:id="rId13" imgW="905144" imgH="1486017" progId="Visio.Drawing.15">
                  <p:embed/>
                </p:oleObj>
              </mc:Choice>
              <mc:Fallback>
                <p:oleObj name="Visio" r:id="rId13" imgW="905144" imgH="148601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8306" y="937163"/>
                        <a:ext cx="608641" cy="9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049013"/>
              </p:ext>
            </p:extLst>
          </p:nvPr>
        </p:nvGraphicFramePr>
        <p:xfrm>
          <a:off x="984250" y="2963768"/>
          <a:ext cx="632697" cy="1232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Visio" r:id="rId16" imgW="1105243" imgH="2152826" progId="Visio.Drawing.15">
                  <p:embed/>
                </p:oleObj>
              </mc:Choice>
              <mc:Fallback>
                <p:oleObj name="Visio" r:id="rId16" imgW="1105243" imgH="215282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4250" y="2963768"/>
                        <a:ext cx="632697" cy="1232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289803"/>
              </p:ext>
            </p:extLst>
          </p:nvPr>
        </p:nvGraphicFramePr>
        <p:xfrm>
          <a:off x="2512635" y="2970020"/>
          <a:ext cx="1150255" cy="1249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Visio" r:id="rId19" imgW="1981265" imgH="2152826" progId="Visio.Drawing.15">
                  <p:embed/>
                </p:oleObj>
              </mc:Choice>
              <mc:Fallback>
                <p:oleObj name="Visio" r:id="rId19" imgW="1981265" imgH="215282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12635" y="2970020"/>
                        <a:ext cx="1150255" cy="1249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020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 animBg="1"/>
      <p:bldP spid="80" grpId="0"/>
      <p:bldP spid="81" grpId="0"/>
      <p:bldP spid="82" grpId="0" animBg="1"/>
      <p:bldP spid="83" grpId="0"/>
      <p:bldP spid="84" grpId="0" animBg="1"/>
      <p:bldP spid="85" grpId="0" animBg="1"/>
      <p:bldP spid="86" grpId="0"/>
      <p:bldP spid="87" grpId="0" animBg="1"/>
      <p:bldP spid="88" grpId="0" animBg="1"/>
      <p:bldP spid="89" grpId="0" animBg="1"/>
      <p:bldP spid="90" grpId="0" animBg="1"/>
      <p:bldP spid="91" grpId="0"/>
      <p:bldP spid="92" grpId="0" animBg="1"/>
    </p:bldLst>
  </p:timing>
</p:sld>
</file>

<file path=ppt/theme/theme1.xml><?xml version="1.0" encoding="utf-8"?>
<a:theme xmlns:a="http://schemas.openxmlformats.org/drawingml/2006/main" name="ti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i">
  <a:themeElements>
    <a:clrScheme name="Custom 1">
      <a:dk1>
        <a:sysClr val="windowText" lastClr="000000"/>
      </a:dk1>
      <a:lt1>
        <a:sysClr val="window" lastClr="FFFFFF"/>
      </a:lt1>
      <a:dk2>
        <a:srgbClr val="AAAAAA"/>
      </a:dk2>
      <a:lt2>
        <a:srgbClr val="E7E6E6"/>
      </a:lt2>
      <a:accent1>
        <a:srgbClr val="DE0000"/>
      </a:accent1>
      <a:accent2>
        <a:srgbClr val="115566"/>
      </a:accent2>
      <a:accent3>
        <a:srgbClr val="757070"/>
      </a:accent3>
      <a:accent4>
        <a:srgbClr val="00BBCC"/>
      </a:accent4>
      <a:accent5>
        <a:srgbClr val="BFBFBF"/>
      </a:accent5>
      <a:accent6>
        <a:srgbClr val="000000"/>
      </a:accent6>
      <a:hlink>
        <a:srgbClr val="DE0000"/>
      </a:hlink>
      <a:folHlink>
        <a:srgbClr val="007C8C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DA_restrications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NDA_restrications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691FC96C779F4295CE9E54B4329376" ma:contentTypeVersion="0" ma:contentTypeDescription="Create a new document." ma:contentTypeScope="" ma:versionID="89193378b3020d1be605bd31ee699fe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CDD27D-4FCB-429B-9A57-DC526A164334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0218F89-1ADF-4740-A136-39AD3CA585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D1A730-5F1F-4FA1-A263-405641CD59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9389</TotalTime>
  <Words>1369</Words>
  <Application>Microsoft Office PowerPoint</Application>
  <PresentationFormat>On-screen Show (16:9)</PresentationFormat>
  <Paragraphs>327</Paragraphs>
  <Slides>27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ti</vt:lpstr>
      <vt:lpstr>1_ti</vt:lpstr>
      <vt:lpstr>NDA_restrications</vt:lpstr>
      <vt:lpstr>1_NDA_restrications</vt:lpstr>
      <vt:lpstr>Visio</vt:lpstr>
      <vt:lpstr>New TI smart analog and smart DAC for adding intelligence to analog without software at low cost</vt:lpstr>
      <vt:lpstr>Abstract</vt:lpstr>
      <vt:lpstr>Agenda</vt:lpstr>
      <vt:lpstr>Current-day challenges in system design</vt:lpstr>
      <vt:lpstr>Why smart DACs and smart AFEs</vt:lpstr>
      <vt:lpstr>PowerPoint Presentation</vt:lpstr>
      <vt:lpstr>PowerPoint Presentation</vt:lpstr>
      <vt:lpstr>An example smart DAC </vt:lpstr>
      <vt:lpstr>Generating a DC set-point</vt:lpstr>
      <vt:lpstr>Adjustable current limit</vt:lpstr>
      <vt:lpstr>LASER diode analog power control (APC)</vt:lpstr>
      <vt:lpstr>An example smart DAC </vt:lpstr>
      <vt:lpstr>Appliance light fade-in fade-out</vt:lpstr>
      <vt:lpstr>Voltage margining and scaling</vt:lpstr>
      <vt:lpstr>Programmable comparator</vt:lpstr>
      <vt:lpstr>Medical alarm</vt:lpstr>
      <vt:lpstr>Temperature to PWM converter</vt:lpstr>
      <vt:lpstr>STOP tail lighting</vt:lpstr>
      <vt:lpstr>LED and temperature</vt:lpstr>
      <vt:lpstr>Single-slope thermal foldback</vt:lpstr>
      <vt:lpstr>An example Smart analog frond end (AFE)</vt:lpstr>
      <vt:lpstr>TEC control</vt:lpstr>
      <vt:lpstr>TPL1401 application summary</vt:lpstr>
      <vt:lpstr>DAC53701 application summary</vt:lpstr>
      <vt:lpstr>DAC53204 application summary</vt:lpstr>
      <vt:lpstr>AFE539x4 application 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Goldsmith, Lisa</dc:creator>
  <cp:lastModifiedBy>Speziale, Marisa</cp:lastModifiedBy>
  <cp:revision>125</cp:revision>
  <dcterms:created xsi:type="dcterms:W3CDTF">2019-12-09T20:38:24Z</dcterms:created>
  <dcterms:modified xsi:type="dcterms:W3CDTF">2020-12-16T05:36:05Z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0x01010022691FC96C779F4295CE9E54B4329376</vt:lpwstr>
  </property>
</Properties>
</file>