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321" r:id="rId2"/>
    <p:sldId id="274" r:id="rId3"/>
    <p:sldId id="286" r:id="rId4"/>
    <p:sldId id="295" r:id="rId5"/>
    <p:sldId id="301" r:id="rId6"/>
    <p:sldId id="284" r:id="rId7"/>
    <p:sldId id="318" r:id="rId8"/>
    <p:sldId id="287" r:id="rId9"/>
    <p:sldId id="316" r:id="rId10"/>
    <p:sldId id="282" r:id="rId11"/>
    <p:sldId id="315" r:id="rId12"/>
    <p:sldId id="291" r:id="rId13"/>
    <p:sldId id="288" r:id="rId14"/>
    <p:sldId id="302" r:id="rId15"/>
    <p:sldId id="303" r:id="rId16"/>
    <p:sldId id="289" r:id="rId17"/>
    <p:sldId id="310" r:id="rId18"/>
    <p:sldId id="319" r:id="rId19"/>
    <p:sldId id="308" r:id="rId20"/>
    <p:sldId id="320" r:id="rId21"/>
    <p:sldId id="258" r:id="rId22"/>
  </p:sldIdLst>
  <p:sldSz cx="9144000" cy="5143500" type="screen16x9"/>
  <p:notesSz cx="9296400" cy="14770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380895" algn="l" rtl="0" fontAlgn="base">
      <a:spcBef>
        <a:spcPct val="0"/>
      </a:spcBef>
      <a:spcAft>
        <a:spcPct val="0"/>
      </a:spcAft>
      <a:defRPr kern="1200">
        <a:solidFill>
          <a:schemeClr val="tx1"/>
        </a:solidFill>
        <a:latin typeface="Arial" charset="0"/>
        <a:ea typeface="+mn-ea"/>
        <a:cs typeface="+mn-cs"/>
      </a:defRPr>
    </a:lvl2pPr>
    <a:lvl3pPr marL="761790" algn="l" rtl="0" fontAlgn="base">
      <a:spcBef>
        <a:spcPct val="0"/>
      </a:spcBef>
      <a:spcAft>
        <a:spcPct val="0"/>
      </a:spcAft>
      <a:defRPr kern="1200">
        <a:solidFill>
          <a:schemeClr val="tx1"/>
        </a:solidFill>
        <a:latin typeface="Arial" charset="0"/>
        <a:ea typeface="+mn-ea"/>
        <a:cs typeface="+mn-cs"/>
      </a:defRPr>
    </a:lvl3pPr>
    <a:lvl4pPr marL="1142683" algn="l" rtl="0" fontAlgn="base">
      <a:spcBef>
        <a:spcPct val="0"/>
      </a:spcBef>
      <a:spcAft>
        <a:spcPct val="0"/>
      </a:spcAft>
      <a:defRPr kern="1200">
        <a:solidFill>
          <a:schemeClr val="tx1"/>
        </a:solidFill>
        <a:latin typeface="Arial" charset="0"/>
        <a:ea typeface="+mn-ea"/>
        <a:cs typeface="+mn-cs"/>
      </a:defRPr>
    </a:lvl4pPr>
    <a:lvl5pPr marL="1523573" algn="l" rtl="0" fontAlgn="base">
      <a:spcBef>
        <a:spcPct val="0"/>
      </a:spcBef>
      <a:spcAft>
        <a:spcPct val="0"/>
      </a:spcAft>
      <a:defRPr kern="1200">
        <a:solidFill>
          <a:schemeClr val="tx1"/>
        </a:solidFill>
        <a:latin typeface="Arial" charset="0"/>
        <a:ea typeface="+mn-ea"/>
        <a:cs typeface="+mn-cs"/>
      </a:defRPr>
    </a:lvl5pPr>
    <a:lvl6pPr marL="1904467" algn="l" defTabSz="761790" rtl="0" eaLnBrk="1" latinLnBrk="0" hangingPunct="1">
      <a:defRPr kern="1200">
        <a:solidFill>
          <a:schemeClr val="tx1"/>
        </a:solidFill>
        <a:latin typeface="Arial" charset="0"/>
        <a:ea typeface="+mn-ea"/>
        <a:cs typeface="+mn-cs"/>
      </a:defRPr>
    </a:lvl6pPr>
    <a:lvl7pPr marL="2285362" algn="l" defTabSz="761790" rtl="0" eaLnBrk="1" latinLnBrk="0" hangingPunct="1">
      <a:defRPr kern="1200">
        <a:solidFill>
          <a:schemeClr val="tx1"/>
        </a:solidFill>
        <a:latin typeface="Arial" charset="0"/>
        <a:ea typeface="+mn-ea"/>
        <a:cs typeface="+mn-cs"/>
      </a:defRPr>
    </a:lvl7pPr>
    <a:lvl8pPr marL="2666253" algn="l" defTabSz="761790" rtl="0" eaLnBrk="1" latinLnBrk="0" hangingPunct="1">
      <a:defRPr kern="1200">
        <a:solidFill>
          <a:schemeClr val="tx1"/>
        </a:solidFill>
        <a:latin typeface="Arial" charset="0"/>
        <a:ea typeface="+mn-ea"/>
        <a:cs typeface="+mn-cs"/>
      </a:defRPr>
    </a:lvl8pPr>
    <a:lvl9pPr marL="3047146" algn="l" defTabSz="76179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78">
          <p15:clr>
            <a:srgbClr val="A4A3A4"/>
          </p15:clr>
        </p15:guide>
      </p15:sldGuideLst>
    </p:ext>
    <p:ext uri="{2D200454-40CA-4A62-9FC3-DE9A4176ACB9}">
      <p15:notesGuideLst xmlns:p15="http://schemas.microsoft.com/office/powerpoint/2012/main">
        <p15:guide id="1" orient="horz" pos="4652">
          <p15:clr>
            <a:srgbClr val="A4A3A4"/>
          </p15:clr>
        </p15:guide>
        <p15:guide id="2" pos="29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65" autoAdjust="0"/>
    <p:restoredTop sz="94598" autoAdjust="0"/>
  </p:normalViewPr>
  <p:slideViewPr>
    <p:cSldViewPr snapToGrid="0" snapToObjects="1">
      <p:cViewPr varScale="1">
        <p:scale>
          <a:sx n="85" d="100"/>
          <a:sy n="85" d="100"/>
        </p:scale>
        <p:origin x="912" y="84"/>
      </p:cViewPr>
      <p:guideLst>
        <p:guide orient="horz" pos="1620"/>
        <p:guide pos="2878"/>
      </p:guideLst>
    </p:cSldViewPr>
  </p:slideViewPr>
  <p:notesTextViewPr>
    <p:cViewPr>
      <p:scale>
        <a:sx n="100" d="100"/>
        <a:sy n="100" d="100"/>
      </p:scale>
      <p:origin x="0" y="0"/>
    </p:cViewPr>
  </p:notesTextViewPr>
  <p:sorterViewPr>
    <p:cViewPr>
      <p:scale>
        <a:sx n="150" d="100"/>
        <a:sy n="150" d="100"/>
      </p:scale>
      <p:origin x="0" y="0"/>
    </p:cViewPr>
  </p:sorterViewPr>
  <p:notesViewPr>
    <p:cSldViewPr snapToGrid="0" snapToObjects="1">
      <p:cViewPr varScale="1">
        <p:scale>
          <a:sx n="49" d="100"/>
          <a:sy n="49" d="100"/>
        </p:scale>
        <p:origin x="-1512" y="-90"/>
      </p:cViewPr>
      <p:guideLst>
        <p:guide orient="horz" pos="4652"/>
        <p:guide pos="292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C95087-D434-4C8A-812D-AB00EBC25F88}" type="doc">
      <dgm:prSet loTypeId="urn:microsoft.com/office/officeart/2005/8/layout/radial1" loCatId="cycle" qsTypeId="urn:microsoft.com/office/officeart/2005/8/quickstyle/simple2" qsCatId="simple" csTypeId="urn:microsoft.com/office/officeart/2005/8/colors/accent6_1" csCatId="accent6" phldr="1"/>
      <dgm:spPr/>
      <dgm:t>
        <a:bodyPr/>
        <a:lstStyle/>
        <a:p>
          <a:endParaRPr lang="en-US"/>
        </a:p>
      </dgm:t>
    </dgm:pt>
    <dgm:pt modelId="{AC1E7F68-0FEE-4375-ACCF-3B1D725DA2E4}">
      <dgm:prSet phldrT="[Text]"/>
      <dgm:spPr/>
      <dgm:t>
        <a:bodyPr/>
        <a:lstStyle/>
        <a:p>
          <a:r>
            <a:rPr lang="en-US" dirty="0"/>
            <a:t>Voltage analysis</a:t>
          </a:r>
        </a:p>
      </dgm:t>
    </dgm:pt>
    <dgm:pt modelId="{343C63A7-A3E7-4942-AA20-97B00C0C8785}" type="parTrans" cxnId="{5A5731A5-D9DE-4FD1-852E-BC61C45889F1}">
      <dgm:prSet/>
      <dgm:spPr/>
      <dgm:t>
        <a:bodyPr/>
        <a:lstStyle/>
        <a:p>
          <a:endParaRPr lang="en-US"/>
        </a:p>
      </dgm:t>
    </dgm:pt>
    <dgm:pt modelId="{7D10DC2B-F0ED-4B60-B512-8E46EDFF00C2}" type="sibTrans" cxnId="{5A5731A5-D9DE-4FD1-852E-BC61C45889F1}">
      <dgm:prSet/>
      <dgm:spPr/>
      <dgm:t>
        <a:bodyPr/>
        <a:lstStyle/>
        <a:p>
          <a:endParaRPr lang="en-US"/>
        </a:p>
      </dgm:t>
    </dgm:pt>
    <dgm:pt modelId="{43B8FC75-B8B1-47FE-B3D5-C6DE6686B922}">
      <dgm:prSet phldrT="[Text]"/>
      <dgm:spPr/>
      <dgm:t>
        <a:bodyPr/>
        <a:lstStyle/>
        <a:p>
          <a:r>
            <a:rPr lang="en-US" dirty="0"/>
            <a:t>Vibration analysis</a:t>
          </a:r>
        </a:p>
      </dgm:t>
    </dgm:pt>
    <dgm:pt modelId="{2FD58B62-1A6C-4D8E-9A06-1C01CED96B73}" type="parTrans" cxnId="{09343820-7E44-4E4B-8EEA-8B9C97F81FAD}">
      <dgm:prSet/>
      <dgm:spPr/>
      <dgm:t>
        <a:bodyPr/>
        <a:lstStyle/>
        <a:p>
          <a:endParaRPr lang="en-US"/>
        </a:p>
      </dgm:t>
    </dgm:pt>
    <dgm:pt modelId="{5F6E6837-1961-44DF-B110-8E928AB1B825}" type="sibTrans" cxnId="{09343820-7E44-4E4B-8EEA-8B9C97F81FAD}">
      <dgm:prSet/>
      <dgm:spPr/>
      <dgm:t>
        <a:bodyPr/>
        <a:lstStyle/>
        <a:p>
          <a:endParaRPr lang="en-US"/>
        </a:p>
      </dgm:t>
    </dgm:pt>
    <dgm:pt modelId="{31A768CC-ED9B-41BA-94D4-E55EA1F66FC3}">
      <dgm:prSet phldrT="[Text]"/>
      <dgm:spPr/>
      <dgm:t>
        <a:bodyPr/>
        <a:lstStyle/>
        <a:p>
          <a:r>
            <a:rPr lang="en-US" dirty="0"/>
            <a:t>Current analysis</a:t>
          </a:r>
        </a:p>
      </dgm:t>
    </dgm:pt>
    <dgm:pt modelId="{19259226-2AFF-493E-A87F-AB9D0C73AE85}" type="parTrans" cxnId="{441A97AA-DF06-424A-8E24-47FE11C5BD87}">
      <dgm:prSet/>
      <dgm:spPr/>
      <dgm:t>
        <a:bodyPr/>
        <a:lstStyle/>
        <a:p>
          <a:endParaRPr lang="en-US"/>
        </a:p>
      </dgm:t>
    </dgm:pt>
    <dgm:pt modelId="{DB9C8BF8-459D-4AB8-8122-E5AD095441D4}" type="sibTrans" cxnId="{441A97AA-DF06-424A-8E24-47FE11C5BD87}">
      <dgm:prSet/>
      <dgm:spPr/>
      <dgm:t>
        <a:bodyPr/>
        <a:lstStyle/>
        <a:p>
          <a:endParaRPr lang="en-US"/>
        </a:p>
      </dgm:t>
    </dgm:pt>
    <dgm:pt modelId="{E135C9F2-D936-4678-9741-E63D9590EDEA}">
      <dgm:prSet phldrT="[Text]"/>
      <dgm:spPr/>
      <dgm:t>
        <a:bodyPr/>
        <a:lstStyle/>
        <a:p>
          <a:r>
            <a:rPr lang="en-US" dirty="0"/>
            <a:t>Magnetic field analysis</a:t>
          </a:r>
        </a:p>
      </dgm:t>
    </dgm:pt>
    <dgm:pt modelId="{8ECAE825-9EE0-4A99-B9B0-453B7AC19F5A}" type="parTrans" cxnId="{C59D2CF2-E915-4F30-A679-FB7F27B7105F}">
      <dgm:prSet/>
      <dgm:spPr/>
      <dgm:t>
        <a:bodyPr/>
        <a:lstStyle/>
        <a:p>
          <a:endParaRPr lang="en-US"/>
        </a:p>
      </dgm:t>
    </dgm:pt>
    <dgm:pt modelId="{113E941F-F1C5-4890-B2D5-8793CF9613A3}" type="sibTrans" cxnId="{C59D2CF2-E915-4F30-A679-FB7F27B7105F}">
      <dgm:prSet/>
      <dgm:spPr/>
      <dgm:t>
        <a:bodyPr/>
        <a:lstStyle/>
        <a:p>
          <a:endParaRPr lang="en-US"/>
        </a:p>
      </dgm:t>
    </dgm:pt>
    <dgm:pt modelId="{7F5B5060-9BA1-4971-8306-77C8FB38DCC9}">
      <dgm:prSet phldrT="[Text]"/>
      <dgm:spPr/>
      <dgm:t>
        <a:bodyPr/>
        <a:lstStyle/>
        <a:p>
          <a:r>
            <a:rPr lang="en-US" dirty="0"/>
            <a:t>Ultrasonic analysis</a:t>
          </a:r>
        </a:p>
      </dgm:t>
    </dgm:pt>
    <dgm:pt modelId="{301E90FA-6631-4A39-AB69-5A7772AA29DA}" type="parTrans" cxnId="{35126127-C44A-4C77-AFAD-7044443A7DE9}">
      <dgm:prSet/>
      <dgm:spPr/>
      <dgm:t>
        <a:bodyPr/>
        <a:lstStyle/>
        <a:p>
          <a:endParaRPr lang="en-US"/>
        </a:p>
      </dgm:t>
    </dgm:pt>
    <dgm:pt modelId="{A4D51BD3-FE7A-4B1C-8E3D-E2DB33E1B512}" type="sibTrans" cxnId="{35126127-C44A-4C77-AFAD-7044443A7DE9}">
      <dgm:prSet/>
      <dgm:spPr/>
      <dgm:t>
        <a:bodyPr/>
        <a:lstStyle/>
        <a:p>
          <a:endParaRPr lang="en-US"/>
        </a:p>
      </dgm:t>
    </dgm:pt>
    <dgm:pt modelId="{0F69DE4D-C77B-4BEF-93D1-1E3BE8401D76}">
      <dgm:prSet/>
      <dgm:spPr/>
      <dgm:t>
        <a:bodyPr/>
        <a:lstStyle/>
        <a:p>
          <a:r>
            <a:rPr lang="en-US"/>
            <a:t>Thermal analysis</a:t>
          </a:r>
        </a:p>
      </dgm:t>
    </dgm:pt>
    <dgm:pt modelId="{352C999A-ACB2-4275-8AD3-02079B4F1A53}" type="parTrans" cxnId="{10C14FB4-9643-4F97-B2B2-0B021CDB0633}">
      <dgm:prSet/>
      <dgm:spPr/>
      <dgm:t>
        <a:bodyPr/>
        <a:lstStyle/>
        <a:p>
          <a:endParaRPr lang="en-US"/>
        </a:p>
      </dgm:t>
    </dgm:pt>
    <dgm:pt modelId="{7E4A6903-34FE-4E53-A411-1F9896321488}" type="sibTrans" cxnId="{10C14FB4-9643-4F97-B2B2-0B021CDB0633}">
      <dgm:prSet/>
      <dgm:spPr/>
      <dgm:t>
        <a:bodyPr/>
        <a:lstStyle/>
        <a:p>
          <a:endParaRPr lang="en-US"/>
        </a:p>
      </dgm:t>
    </dgm:pt>
    <dgm:pt modelId="{17185F73-3F48-461F-B49A-EFBC36402454}">
      <dgm:prSet phldrT="[Text]" custT="1"/>
      <dgm:spPr/>
      <dgm:t>
        <a:bodyPr/>
        <a:lstStyle/>
        <a:p>
          <a:r>
            <a:rPr lang="en-US" sz="1000" b="1" dirty="0" err="1"/>
            <a:t>PdM</a:t>
          </a:r>
          <a:endParaRPr lang="en-US" sz="1000" b="1" dirty="0"/>
        </a:p>
      </dgm:t>
    </dgm:pt>
    <dgm:pt modelId="{2F26618A-E521-48D4-878D-DA53613C133F}" type="sibTrans" cxnId="{F63FC123-1418-4B93-92BD-22642FB5E822}">
      <dgm:prSet/>
      <dgm:spPr/>
      <dgm:t>
        <a:bodyPr/>
        <a:lstStyle/>
        <a:p>
          <a:endParaRPr lang="en-US"/>
        </a:p>
      </dgm:t>
    </dgm:pt>
    <dgm:pt modelId="{BEAF4D09-FA54-41C9-95A7-607061DA656B}" type="parTrans" cxnId="{F63FC123-1418-4B93-92BD-22642FB5E822}">
      <dgm:prSet/>
      <dgm:spPr/>
      <dgm:t>
        <a:bodyPr/>
        <a:lstStyle/>
        <a:p>
          <a:endParaRPr lang="en-US"/>
        </a:p>
      </dgm:t>
    </dgm:pt>
    <dgm:pt modelId="{C94AA6AD-9537-412D-8AB9-59E5ADDA1E4A}" type="pres">
      <dgm:prSet presAssocID="{0FC95087-D434-4C8A-812D-AB00EBC25F88}" presName="cycle" presStyleCnt="0">
        <dgm:presLayoutVars>
          <dgm:chMax val="1"/>
          <dgm:dir/>
          <dgm:animLvl val="ctr"/>
          <dgm:resizeHandles val="exact"/>
        </dgm:presLayoutVars>
      </dgm:prSet>
      <dgm:spPr/>
    </dgm:pt>
    <dgm:pt modelId="{034D39CC-51D2-4617-BE36-67154EFCC16F}" type="pres">
      <dgm:prSet presAssocID="{17185F73-3F48-461F-B49A-EFBC36402454}" presName="centerShape" presStyleLbl="node0" presStyleIdx="0" presStyleCnt="1" custScaleX="101366" custScaleY="78515"/>
      <dgm:spPr/>
    </dgm:pt>
    <dgm:pt modelId="{825C54EF-9BC8-4DC8-984A-1885EE74B7F0}" type="pres">
      <dgm:prSet presAssocID="{343C63A7-A3E7-4942-AA20-97B00C0C8785}" presName="Name9" presStyleLbl="parChTrans1D2" presStyleIdx="0" presStyleCnt="6"/>
      <dgm:spPr/>
    </dgm:pt>
    <dgm:pt modelId="{D644ECAF-535D-4989-B125-6EF06CDAE4AF}" type="pres">
      <dgm:prSet presAssocID="{343C63A7-A3E7-4942-AA20-97B00C0C8785}" presName="connTx" presStyleLbl="parChTrans1D2" presStyleIdx="0" presStyleCnt="6"/>
      <dgm:spPr/>
    </dgm:pt>
    <dgm:pt modelId="{BDBDB5A7-1265-42A8-8F4F-43210BE62C3D}" type="pres">
      <dgm:prSet presAssocID="{AC1E7F68-0FEE-4375-ACCF-3B1D725DA2E4}" presName="node" presStyleLbl="node1" presStyleIdx="0" presStyleCnt="6">
        <dgm:presLayoutVars>
          <dgm:bulletEnabled val="1"/>
        </dgm:presLayoutVars>
      </dgm:prSet>
      <dgm:spPr/>
    </dgm:pt>
    <dgm:pt modelId="{70DF0D56-88F9-44F2-A866-9CAC93449C1C}" type="pres">
      <dgm:prSet presAssocID="{2FD58B62-1A6C-4D8E-9A06-1C01CED96B73}" presName="Name9" presStyleLbl="parChTrans1D2" presStyleIdx="1" presStyleCnt="6"/>
      <dgm:spPr/>
    </dgm:pt>
    <dgm:pt modelId="{63C588C1-F712-48EB-B256-C8AAA12F2A71}" type="pres">
      <dgm:prSet presAssocID="{2FD58B62-1A6C-4D8E-9A06-1C01CED96B73}" presName="connTx" presStyleLbl="parChTrans1D2" presStyleIdx="1" presStyleCnt="6"/>
      <dgm:spPr/>
    </dgm:pt>
    <dgm:pt modelId="{67A2CEFC-AF48-41CF-844C-6A207E6EF83B}" type="pres">
      <dgm:prSet presAssocID="{43B8FC75-B8B1-47FE-B3D5-C6DE6686B922}" presName="node" presStyleLbl="node1" presStyleIdx="1" presStyleCnt="6">
        <dgm:presLayoutVars>
          <dgm:bulletEnabled val="1"/>
        </dgm:presLayoutVars>
      </dgm:prSet>
      <dgm:spPr/>
    </dgm:pt>
    <dgm:pt modelId="{CF21FEE7-7F80-413E-BC66-3331301E8893}" type="pres">
      <dgm:prSet presAssocID="{301E90FA-6631-4A39-AB69-5A7772AA29DA}" presName="Name9" presStyleLbl="parChTrans1D2" presStyleIdx="2" presStyleCnt="6"/>
      <dgm:spPr/>
    </dgm:pt>
    <dgm:pt modelId="{8D1619BD-D673-4BF9-ADB2-95F6D1FFAFC3}" type="pres">
      <dgm:prSet presAssocID="{301E90FA-6631-4A39-AB69-5A7772AA29DA}" presName="connTx" presStyleLbl="parChTrans1D2" presStyleIdx="2" presStyleCnt="6"/>
      <dgm:spPr/>
    </dgm:pt>
    <dgm:pt modelId="{5D596890-3B3E-4215-98C6-90E911379AD0}" type="pres">
      <dgm:prSet presAssocID="{7F5B5060-9BA1-4971-8306-77C8FB38DCC9}" presName="node" presStyleLbl="node1" presStyleIdx="2" presStyleCnt="6">
        <dgm:presLayoutVars>
          <dgm:bulletEnabled val="1"/>
        </dgm:presLayoutVars>
      </dgm:prSet>
      <dgm:spPr/>
    </dgm:pt>
    <dgm:pt modelId="{DC09322F-3270-427D-9959-40DEF5AEFFC3}" type="pres">
      <dgm:prSet presAssocID="{19259226-2AFF-493E-A87F-AB9D0C73AE85}" presName="Name9" presStyleLbl="parChTrans1D2" presStyleIdx="3" presStyleCnt="6"/>
      <dgm:spPr/>
    </dgm:pt>
    <dgm:pt modelId="{E56275D0-92B4-4F07-8FF2-A845FEDAB15C}" type="pres">
      <dgm:prSet presAssocID="{19259226-2AFF-493E-A87F-AB9D0C73AE85}" presName="connTx" presStyleLbl="parChTrans1D2" presStyleIdx="3" presStyleCnt="6"/>
      <dgm:spPr/>
    </dgm:pt>
    <dgm:pt modelId="{5306C05F-CB5D-467E-A262-9EBD9BE15FD5}" type="pres">
      <dgm:prSet presAssocID="{31A768CC-ED9B-41BA-94D4-E55EA1F66FC3}" presName="node" presStyleLbl="node1" presStyleIdx="3" presStyleCnt="6">
        <dgm:presLayoutVars>
          <dgm:bulletEnabled val="1"/>
        </dgm:presLayoutVars>
      </dgm:prSet>
      <dgm:spPr/>
    </dgm:pt>
    <dgm:pt modelId="{C7F5BAE1-3041-4F0B-8AD7-60EB587D293B}" type="pres">
      <dgm:prSet presAssocID="{8ECAE825-9EE0-4A99-B9B0-453B7AC19F5A}" presName="Name9" presStyleLbl="parChTrans1D2" presStyleIdx="4" presStyleCnt="6"/>
      <dgm:spPr/>
    </dgm:pt>
    <dgm:pt modelId="{E97E6111-914B-46DA-ACEC-D19F81D570DF}" type="pres">
      <dgm:prSet presAssocID="{8ECAE825-9EE0-4A99-B9B0-453B7AC19F5A}" presName="connTx" presStyleLbl="parChTrans1D2" presStyleIdx="4" presStyleCnt="6"/>
      <dgm:spPr/>
    </dgm:pt>
    <dgm:pt modelId="{A0D2A0C9-CCB6-4A7C-8E43-FAD4E54E91AE}" type="pres">
      <dgm:prSet presAssocID="{E135C9F2-D936-4678-9741-E63D9590EDEA}" presName="node" presStyleLbl="node1" presStyleIdx="4" presStyleCnt="6">
        <dgm:presLayoutVars>
          <dgm:bulletEnabled val="1"/>
        </dgm:presLayoutVars>
      </dgm:prSet>
      <dgm:spPr/>
    </dgm:pt>
    <dgm:pt modelId="{E5B0DF05-1A74-4757-91C7-E9CD9CF5964A}" type="pres">
      <dgm:prSet presAssocID="{352C999A-ACB2-4275-8AD3-02079B4F1A53}" presName="Name9" presStyleLbl="parChTrans1D2" presStyleIdx="5" presStyleCnt="6"/>
      <dgm:spPr/>
    </dgm:pt>
    <dgm:pt modelId="{0E7CFC4A-C5BE-492F-9664-DC2B8E3D611F}" type="pres">
      <dgm:prSet presAssocID="{352C999A-ACB2-4275-8AD3-02079B4F1A53}" presName="connTx" presStyleLbl="parChTrans1D2" presStyleIdx="5" presStyleCnt="6"/>
      <dgm:spPr/>
    </dgm:pt>
    <dgm:pt modelId="{42883B7F-83E5-4966-B31E-270A71BC0EE5}" type="pres">
      <dgm:prSet presAssocID="{0F69DE4D-C77B-4BEF-93D1-1E3BE8401D76}" presName="node" presStyleLbl="node1" presStyleIdx="5" presStyleCnt="6">
        <dgm:presLayoutVars>
          <dgm:bulletEnabled val="1"/>
        </dgm:presLayoutVars>
      </dgm:prSet>
      <dgm:spPr/>
    </dgm:pt>
  </dgm:ptLst>
  <dgm:cxnLst>
    <dgm:cxn modelId="{1B2FAC01-9144-41F2-96A8-471195928EAB}" type="presOf" srcId="{19259226-2AFF-493E-A87F-AB9D0C73AE85}" destId="{DC09322F-3270-427D-9959-40DEF5AEFFC3}" srcOrd="0" destOrd="0" presId="urn:microsoft.com/office/officeart/2005/8/layout/radial1"/>
    <dgm:cxn modelId="{32266C05-3530-48E0-92EF-0EAF81BE961B}" type="presOf" srcId="{7F5B5060-9BA1-4971-8306-77C8FB38DCC9}" destId="{5D596890-3B3E-4215-98C6-90E911379AD0}" srcOrd="0" destOrd="0" presId="urn:microsoft.com/office/officeart/2005/8/layout/radial1"/>
    <dgm:cxn modelId="{09343820-7E44-4E4B-8EEA-8B9C97F81FAD}" srcId="{17185F73-3F48-461F-B49A-EFBC36402454}" destId="{43B8FC75-B8B1-47FE-B3D5-C6DE6686B922}" srcOrd="1" destOrd="0" parTransId="{2FD58B62-1A6C-4D8E-9A06-1C01CED96B73}" sibTransId="{5F6E6837-1961-44DF-B110-8E928AB1B825}"/>
    <dgm:cxn modelId="{F63FC123-1418-4B93-92BD-22642FB5E822}" srcId="{0FC95087-D434-4C8A-812D-AB00EBC25F88}" destId="{17185F73-3F48-461F-B49A-EFBC36402454}" srcOrd="0" destOrd="0" parTransId="{BEAF4D09-FA54-41C9-95A7-607061DA656B}" sibTransId="{2F26618A-E521-48D4-878D-DA53613C133F}"/>
    <dgm:cxn modelId="{35126127-C44A-4C77-AFAD-7044443A7DE9}" srcId="{17185F73-3F48-461F-B49A-EFBC36402454}" destId="{7F5B5060-9BA1-4971-8306-77C8FB38DCC9}" srcOrd="2" destOrd="0" parTransId="{301E90FA-6631-4A39-AB69-5A7772AA29DA}" sibTransId="{A4D51BD3-FE7A-4B1C-8E3D-E2DB33E1B512}"/>
    <dgm:cxn modelId="{D974275B-CC13-447E-BC58-D17C91B8E96D}" type="presOf" srcId="{2FD58B62-1A6C-4D8E-9A06-1C01CED96B73}" destId="{63C588C1-F712-48EB-B256-C8AAA12F2A71}" srcOrd="1" destOrd="0" presId="urn:microsoft.com/office/officeart/2005/8/layout/radial1"/>
    <dgm:cxn modelId="{D95C3B63-5E01-4997-8EDE-5052BC6A04B6}" type="presOf" srcId="{2FD58B62-1A6C-4D8E-9A06-1C01CED96B73}" destId="{70DF0D56-88F9-44F2-A866-9CAC93449C1C}" srcOrd="0" destOrd="0" presId="urn:microsoft.com/office/officeart/2005/8/layout/radial1"/>
    <dgm:cxn modelId="{CA8BD468-B468-4280-8FDF-A30E3CB01FB7}" type="presOf" srcId="{343C63A7-A3E7-4942-AA20-97B00C0C8785}" destId="{825C54EF-9BC8-4DC8-984A-1885EE74B7F0}" srcOrd="0" destOrd="0" presId="urn:microsoft.com/office/officeart/2005/8/layout/radial1"/>
    <dgm:cxn modelId="{33A63469-4E3B-461A-A8DB-AFB5044B0D6C}" type="presOf" srcId="{17185F73-3F48-461F-B49A-EFBC36402454}" destId="{034D39CC-51D2-4617-BE36-67154EFCC16F}" srcOrd="0" destOrd="0" presId="urn:microsoft.com/office/officeart/2005/8/layout/radial1"/>
    <dgm:cxn modelId="{1F92DB4E-E232-4A4C-87EA-EF28DFE38CAE}" type="presOf" srcId="{301E90FA-6631-4A39-AB69-5A7772AA29DA}" destId="{CF21FEE7-7F80-413E-BC66-3331301E8893}" srcOrd="0" destOrd="0" presId="urn:microsoft.com/office/officeart/2005/8/layout/radial1"/>
    <dgm:cxn modelId="{B1B7D555-5CF3-4777-A9DF-4C4FEF024479}" type="presOf" srcId="{8ECAE825-9EE0-4A99-B9B0-453B7AC19F5A}" destId="{C7F5BAE1-3041-4F0B-8AD7-60EB587D293B}" srcOrd="0" destOrd="0" presId="urn:microsoft.com/office/officeart/2005/8/layout/radial1"/>
    <dgm:cxn modelId="{68DF3D7C-A955-411E-B43F-333AFB0D6A29}" type="presOf" srcId="{AC1E7F68-0FEE-4375-ACCF-3B1D725DA2E4}" destId="{BDBDB5A7-1265-42A8-8F4F-43210BE62C3D}" srcOrd="0" destOrd="0" presId="urn:microsoft.com/office/officeart/2005/8/layout/radial1"/>
    <dgm:cxn modelId="{8C609095-7429-4EC5-86B5-471ADD7E2A6D}" type="presOf" srcId="{8ECAE825-9EE0-4A99-B9B0-453B7AC19F5A}" destId="{E97E6111-914B-46DA-ACEC-D19F81D570DF}" srcOrd="1" destOrd="0" presId="urn:microsoft.com/office/officeart/2005/8/layout/radial1"/>
    <dgm:cxn modelId="{08639996-E381-475F-BFF3-6D2E9D2B2930}" type="presOf" srcId="{352C999A-ACB2-4275-8AD3-02079B4F1A53}" destId="{0E7CFC4A-C5BE-492F-9664-DC2B8E3D611F}" srcOrd="1" destOrd="0" presId="urn:microsoft.com/office/officeart/2005/8/layout/radial1"/>
    <dgm:cxn modelId="{7F143797-6D82-4298-A9A9-5C5F9689B92D}" type="presOf" srcId="{352C999A-ACB2-4275-8AD3-02079B4F1A53}" destId="{E5B0DF05-1A74-4757-91C7-E9CD9CF5964A}" srcOrd="0" destOrd="0" presId="urn:microsoft.com/office/officeart/2005/8/layout/radial1"/>
    <dgm:cxn modelId="{5A5731A5-D9DE-4FD1-852E-BC61C45889F1}" srcId="{17185F73-3F48-461F-B49A-EFBC36402454}" destId="{AC1E7F68-0FEE-4375-ACCF-3B1D725DA2E4}" srcOrd="0" destOrd="0" parTransId="{343C63A7-A3E7-4942-AA20-97B00C0C8785}" sibTransId="{7D10DC2B-F0ED-4B60-B512-8E46EDFF00C2}"/>
    <dgm:cxn modelId="{441A97AA-DF06-424A-8E24-47FE11C5BD87}" srcId="{17185F73-3F48-461F-B49A-EFBC36402454}" destId="{31A768CC-ED9B-41BA-94D4-E55EA1F66FC3}" srcOrd="3" destOrd="0" parTransId="{19259226-2AFF-493E-A87F-AB9D0C73AE85}" sibTransId="{DB9C8BF8-459D-4AB8-8122-E5AD095441D4}"/>
    <dgm:cxn modelId="{459CA3B2-FF50-4A2D-B33A-4EF9D5448E53}" type="presOf" srcId="{E135C9F2-D936-4678-9741-E63D9590EDEA}" destId="{A0D2A0C9-CCB6-4A7C-8E43-FAD4E54E91AE}" srcOrd="0" destOrd="0" presId="urn:microsoft.com/office/officeart/2005/8/layout/radial1"/>
    <dgm:cxn modelId="{10C14FB4-9643-4F97-B2B2-0B021CDB0633}" srcId="{17185F73-3F48-461F-B49A-EFBC36402454}" destId="{0F69DE4D-C77B-4BEF-93D1-1E3BE8401D76}" srcOrd="5" destOrd="0" parTransId="{352C999A-ACB2-4275-8AD3-02079B4F1A53}" sibTransId="{7E4A6903-34FE-4E53-A411-1F9896321488}"/>
    <dgm:cxn modelId="{55A1FBBA-05C3-46D7-8D01-106274FA6C39}" type="presOf" srcId="{0FC95087-D434-4C8A-812D-AB00EBC25F88}" destId="{C94AA6AD-9537-412D-8AB9-59E5ADDA1E4A}" srcOrd="0" destOrd="0" presId="urn:microsoft.com/office/officeart/2005/8/layout/radial1"/>
    <dgm:cxn modelId="{529507BB-9313-44FF-9AB0-E106EFE3D99F}" type="presOf" srcId="{301E90FA-6631-4A39-AB69-5A7772AA29DA}" destId="{8D1619BD-D673-4BF9-ADB2-95F6D1FFAFC3}" srcOrd="1" destOrd="0" presId="urn:microsoft.com/office/officeart/2005/8/layout/radial1"/>
    <dgm:cxn modelId="{B374EFBD-59BA-4960-BF60-DE80F654B9A2}" type="presOf" srcId="{31A768CC-ED9B-41BA-94D4-E55EA1F66FC3}" destId="{5306C05F-CB5D-467E-A262-9EBD9BE15FD5}" srcOrd="0" destOrd="0" presId="urn:microsoft.com/office/officeart/2005/8/layout/radial1"/>
    <dgm:cxn modelId="{E164EDC5-531D-4E8E-966A-F49F5E5ACD53}" type="presOf" srcId="{343C63A7-A3E7-4942-AA20-97B00C0C8785}" destId="{D644ECAF-535D-4989-B125-6EF06CDAE4AF}" srcOrd="1" destOrd="0" presId="urn:microsoft.com/office/officeart/2005/8/layout/radial1"/>
    <dgm:cxn modelId="{043A7DD5-5176-4614-B3D6-7B517F6C8C3D}" type="presOf" srcId="{43B8FC75-B8B1-47FE-B3D5-C6DE6686B922}" destId="{67A2CEFC-AF48-41CF-844C-6A207E6EF83B}" srcOrd="0" destOrd="0" presId="urn:microsoft.com/office/officeart/2005/8/layout/radial1"/>
    <dgm:cxn modelId="{104C4BF0-886D-43D2-AB8B-891E4441C815}" type="presOf" srcId="{0F69DE4D-C77B-4BEF-93D1-1E3BE8401D76}" destId="{42883B7F-83E5-4966-B31E-270A71BC0EE5}" srcOrd="0" destOrd="0" presId="urn:microsoft.com/office/officeart/2005/8/layout/radial1"/>
    <dgm:cxn modelId="{C59D2CF2-E915-4F30-A679-FB7F27B7105F}" srcId="{17185F73-3F48-461F-B49A-EFBC36402454}" destId="{E135C9F2-D936-4678-9741-E63D9590EDEA}" srcOrd="4" destOrd="0" parTransId="{8ECAE825-9EE0-4A99-B9B0-453B7AC19F5A}" sibTransId="{113E941F-F1C5-4890-B2D5-8793CF9613A3}"/>
    <dgm:cxn modelId="{FBEEE3F3-CF42-4F41-B22A-E64E6197749E}" type="presOf" srcId="{19259226-2AFF-493E-A87F-AB9D0C73AE85}" destId="{E56275D0-92B4-4F07-8FF2-A845FEDAB15C}" srcOrd="1" destOrd="0" presId="urn:microsoft.com/office/officeart/2005/8/layout/radial1"/>
    <dgm:cxn modelId="{21A7EFF9-D4B6-456A-BA9A-DA8B644A305D}" type="presParOf" srcId="{C94AA6AD-9537-412D-8AB9-59E5ADDA1E4A}" destId="{034D39CC-51D2-4617-BE36-67154EFCC16F}" srcOrd="0" destOrd="0" presId="urn:microsoft.com/office/officeart/2005/8/layout/radial1"/>
    <dgm:cxn modelId="{7D03A961-3F92-47E6-A063-C1280E813F84}" type="presParOf" srcId="{C94AA6AD-9537-412D-8AB9-59E5ADDA1E4A}" destId="{825C54EF-9BC8-4DC8-984A-1885EE74B7F0}" srcOrd="1" destOrd="0" presId="urn:microsoft.com/office/officeart/2005/8/layout/radial1"/>
    <dgm:cxn modelId="{BCC3DAA6-57BE-4218-A724-E02672CB5265}" type="presParOf" srcId="{825C54EF-9BC8-4DC8-984A-1885EE74B7F0}" destId="{D644ECAF-535D-4989-B125-6EF06CDAE4AF}" srcOrd="0" destOrd="0" presId="urn:microsoft.com/office/officeart/2005/8/layout/radial1"/>
    <dgm:cxn modelId="{7E62D659-34A4-484F-A4AE-287E0A2A2EDF}" type="presParOf" srcId="{C94AA6AD-9537-412D-8AB9-59E5ADDA1E4A}" destId="{BDBDB5A7-1265-42A8-8F4F-43210BE62C3D}" srcOrd="2" destOrd="0" presId="urn:microsoft.com/office/officeart/2005/8/layout/radial1"/>
    <dgm:cxn modelId="{5B5DFD2B-3061-4870-BB0E-6A195C110AA4}" type="presParOf" srcId="{C94AA6AD-9537-412D-8AB9-59E5ADDA1E4A}" destId="{70DF0D56-88F9-44F2-A866-9CAC93449C1C}" srcOrd="3" destOrd="0" presId="urn:microsoft.com/office/officeart/2005/8/layout/radial1"/>
    <dgm:cxn modelId="{28B4FF7F-D7EF-4C96-89A9-BCAD3CC566AE}" type="presParOf" srcId="{70DF0D56-88F9-44F2-A866-9CAC93449C1C}" destId="{63C588C1-F712-48EB-B256-C8AAA12F2A71}" srcOrd="0" destOrd="0" presId="urn:microsoft.com/office/officeart/2005/8/layout/radial1"/>
    <dgm:cxn modelId="{213E1B57-C6E1-411B-B643-D5F28F7CB1B6}" type="presParOf" srcId="{C94AA6AD-9537-412D-8AB9-59E5ADDA1E4A}" destId="{67A2CEFC-AF48-41CF-844C-6A207E6EF83B}" srcOrd="4" destOrd="0" presId="urn:microsoft.com/office/officeart/2005/8/layout/radial1"/>
    <dgm:cxn modelId="{C9CE9E8D-E057-497F-8C32-14F61014ACD8}" type="presParOf" srcId="{C94AA6AD-9537-412D-8AB9-59E5ADDA1E4A}" destId="{CF21FEE7-7F80-413E-BC66-3331301E8893}" srcOrd="5" destOrd="0" presId="urn:microsoft.com/office/officeart/2005/8/layout/radial1"/>
    <dgm:cxn modelId="{38EDBB9C-F22D-4E66-B40D-86037CD5AFD5}" type="presParOf" srcId="{CF21FEE7-7F80-413E-BC66-3331301E8893}" destId="{8D1619BD-D673-4BF9-ADB2-95F6D1FFAFC3}" srcOrd="0" destOrd="0" presId="urn:microsoft.com/office/officeart/2005/8/layout/radial1"/>
    <dgm:cxn modelId="{9859CEF0-326A-4E2C-AE45-6F1F4134F11C}" type="presParOf" srcId="{C94AA6AD-9537-412D-8AB9-59E5ADDA1E4A}" destId="{5D596890-3B3E-4215-98C6-90E911379AD0}" srcOrd="6" destOrd="0" presId="urn:microsoft.com/office/officeart/2005/8/layout/radial1"/>
    <dgm:cxn modelId="{E2F31AD6-4D9E-4B73-8C76-F21DE2E4C17B}" type="presParOf" srcId="{C94AA6AD-9537-412D-8AB9-59E5ADDA1E4A}" destId="{DC09322F-3270-427D-9959-40DEF5AEFFC3}" srcOrd="7" destOrd="0" presId="urn:microsoft.com/office/officeart/2005/8/layout/radial1"/>
    <dgm:cxn modelId="{E7A25B55-0F6D-4E91-BF43-BFA8B46968BC}" type="presParOf" srcId="{DC09322F-3270-427D-9959-40DEF5AEFFC3}" destId="{E56275D0-92B4-4F07-8FF2-A845FEDAB15C}" srcOrd="0" destOrd="0" presId="urn:microsoft.com/office/officeart/2005/8/layout/radial1"/>
    <dgm:cxn modelId="{962D5462-8705-4009-BB3F-1441D3093F52}" type="presParOf" srcId="{C94AA6AD-9537-412D-8AB9-59E5ADDA1E4A}" destId="{5306C05F-CB5D-467E-A262-9EBD9BE15FD5}" srcOrd="8" destOrd="0" presId="urn:microsoft.com/office/officeart/2005/8/layout/radial1"/>
    <dgm:cxn modelId="{3F155DD3-BE49-47FF-90B8-75DE9D397D9D}" type="presParOf" srcId="{C94AA6AD-9537-412D-8AB9-59E5ADDA1E4A}" destId="{C7F5BAE1-3041-4F0B-8AD7-60EB587D293B}" srcOrd="9" destOrd="0" presId="urn:microsoft.com/office/officeart/2005/8/layout/radial1"/>
    <dgm:cxn modelId="{BABCA76F-CA37-42FA-AE82-D56BF9FD3A94}" type="presParOf" srcId="{C7F5BAE1-3041-4F0B-8AD7-60EB587D293B}" destId="{E97E6111-914B-46DA-ACEC-D19F81D570DF}" srcOrd="0" destOrd="0" presId="urn:microsoft.com/office/officeart/2005/8/layout/radial1"/>
    <dgm:cxn modelId="{8FF14BA3-E799-415E-BE25-EBBED0C2ACBD}" type="presParOf" srcId="{C94AA6AD-9537-412D-8AB9-59E5ADDA1E4A}" destId="{A0D2A0C9-CCB6-4A7C-8E43-FAD4E54E91AE}" srcOrd="10" destOrd="0" presId="urn:microsoft.com/office/officeart/2005/8/layout/radial1"/>
    <dgm:cxn modelId="{EC2147EB-7F42-4DB0-B22D-8707FD59234B}" type="presParOf" srcId="{C94AA6AD-9537-412D-8AB9-59E5ADDA1E4A}" destId="{E5B0DF05-1A74-4757-91C7-E9CD9CF5964A}" srcOrd="11" destOrd="0" presId="urn:microsoft.com/office/officeart/2005/8/layout/radial1"/>
    <dgm:cxn modelId="{BC3535E0-E9EE-4F61-B3E6-EC29BC961A03}" type="presParOf" srcId="{E5B0DF05-1A74-4757-91C7-E9CD9CF5964A}" destId="{0E7CFC4A-C5BE-492F-9664-DC2B8E3D611F}" srcOrd="0" destOrd="0" presId="urn:microsoft.com/office/officeart/2005/8/layout/radial1"/>
    <dgm:cxn modelId="{ADB909D0-EEF8-4DD7-AC67-4317A7E62397}" type="presParOf" srcId="{C94AA6AD-9537-412D-8AB9-59E5ADDA1E4A}" destId="{42883B7F-83E5-4966-B31E-270A71BC0EE5}" srcOrd="12"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4860BE-0F58-4452-AAC9-91F5D81CB5BD}" type="doc">
      <dgm:prSet loTypeId="urn:microsoft.com/office/officeart/2005/8/layout/venn1" loCatId="relationship" qsTypeId="urn:microsoft.com/office/officeart/2005/8/quickstyle/simple1" qsCatId="simple" csTypeId="urn:microsoft.com/office/officeart/2005/8/colors/accent1_2" csCatId="accent1" phldr="1"/>
      <dgm:spPr/>
    </dgm:pt>
    <dgm:pt modelId="{6ADF6245-113E-4603-B225-D359CE6EC0E3}">
      <dgm:prSet phldrT="[Text]" custT="1"/>
      <dgm:spPr/>
      <dgm:t>
        <a:bodyPr/>
        <a:lstStyle/>
        <a:p>
          <a:r>
            <a:rPr lang="en-US" sz="1200" b="1" dirty="0">
              <a:latin typeface="Calibri" panose="020F0502020204030204" pitchFamily="34" charset="0"/>
              <a:cs typeface="Calibri" panose="020F0502020204030204" pitchFamily="34" charset="0"/>
            </a:rPr>
            <a:t>Very Low Signal Count</a:t>
          </a:r>
        </a:p>
      </dgm:t>
    </dgm:pt>
    <dgm:pt modelId="{3BE5DA5E-E178-407B-B0D6-24EDA1ABF8F7}" type="parTrans" cxnId="{2E98C0DE-4C62-43A3-B281-979944187AC7}">
      <dgm:prSet/>
      <dgm:spPr/>
      <dgm:t>
        <a:bodyPr/>
        <a:lstStyle/>
        <a:p>
          <a:endParaRPr lang="en-US"/>
        </a:p>
      </dgm:t>
    </dgm:pt>
    <dgm:pt modelId="{B69FE98D-4935-485D-868E-AF8A4A0F68B9}" type="sibTrans" cxnId="{2E98C0DE-4C62-43A3-B281-979944187AC7}">
      <dgm:prSet/>
      <dgm:spPr/>
      <dgm:t>
        <a:bodyPr/>
        <a:lstStyle/>
        <a:p>
          <a:endParaRPr lang="en-US"/>
        </a:p>
      </dgm:t>
    </dgm:pt>
    <dgm:pt modelId="{63C4E04B-1626-4D98-8D28-095696FEA837}">
      <dgm:prSet phldrT="[Text]" custT="1"/>
      <dgm:spPr/>
      <dgm:t>
        <a:bodyPr/>
        <a:lstStyle/>
        <a:p>
          <a:r>
            <a:rPr lang="en-US" sz="1200" b="1" dirty="0">
              <a:latin typeface="Calibri" panose="020F0502020204030204" pitchFamily="34" charset="0"/>
              <a:cs typeface="Calibri" panose="020F0502020204030204" pitchFamily="34" charset="0"/>
            </a:rPr>
            <a:t>Standard LVCMOS IO Buffer</a:t>
          </a:r>
        </a:p>
      </dgm:t>
    </dgm:pt>
    <dgm:pt modelId="{DCCEF778-563F-47DA-A92E-DF7D88352CFA}" type="parTrans" cxnId="{37E65E54-3C21-4F2B-83EA-FBA91644AE8C}">
      <dgm:prSet/>
      <dgm:spPr/>
      <dgm:t>
        <a:bodyPr/>
        <a:lstStyle/>
        <a:p>
          <a:endParaRPr lang="en-US"/>
        </a:p>
      </dgm:t>
    </dgm:pt>
    <dgm:pt modelId="{03DEFE21-196A-4F43-8FD5-1F5DCB6B5314}" type="sibTrans" cxnId="{37E65E54-3C21-4F2B-83EA-FBA91644AE8C}">
      <dgm:prSet/>
      <dgm:spPr/>
      <dgm:t>
        <a:bodyPr/>
        <a:lstStyle/>
        <a:p>
          <a:endParaRPr lang="en-US"/>
        </a:p>
      </dgm:t>
    </dgm:pt>
    <dgm:pt modelId="{A3B05656-3314-471E-95D5-DDC6EC5DFA81}">
      <dgm:prSet phldrT="[Text]" custT="1"/>
      <dgm:spPr/>
      <dgm:t>
        <a:bodyPr lIns="91440" rIns="91440"/>
        <a:lstStyle/>
        <a:p>
          <a:r>
            <a:rPr lang="en-US" sz="1000" b="1" dirty="0">
              <a:latin typeface="Calibri" panose="020F0502020204030204" pitchFamily="34" charset="0"/>
              <a:cs typeface="Calibri" panose="020F0502020204030204" pitchFamily="34" charset="0"/>
            </a:rPr>
            <a:t>Low Latency &amp; up to  ~200 Mbps BW</a:t>
          </a:r>
        </a:p>
      </dgm:t>
    </dgm:pt>
    <dgm:pt modelId="{A197C6FF-C5FC-4D18-835E-7DA3741B31C0}" type="parTrans" cxnId="{98238C72-45E7-4B8B-BE16-E5ABF75F9BA9}">
      <dgm:prSet/>
      <dgm:spPr/>
      <dgm:t>
        <a:bodyPr/>
        <a:lstStyle/>
        <a:p>
          <a:endParaRPr lang="en-US"/>
        </a:p>
      </dgm:t>
    </dgm:pt>
    <dgm:pt modelId="{DC396BBE-DD08-4E12-A93B-D7686FF83651}" type="sibTrans" cxnId="{98238C72-45E7-4B8B-BE16-E5ABF75F9BA9}">
      <dgm:prSet/>
      <dgm:spPr/>
      <dgm:t>
        <a:bodyPr/>
        <a:lstStyle/>
        <a:p>
          <a:endParaRPr lang="en-US"/>
        </a:p>
      </dgm:t>
    </dgm:pt>
    <dgm:pt modelId="{2D2CA9EB-5EB5-4817-88AA-C90B823537D6}" type="pres">
      <dgm:prSet presAssocID="{194860BE-0F58-4452-AAC9-91F5D81CB5BD}" presName="compositeShape" presStyleCnt="0">
        <dgm:presLayoutVars>
          <dgm:chMax val="7"/>
          <dgm:dir/>
          <dgm:resizeHandles val="exact"/>
        </dgm:presLayoutVars>
      </dgm:prSet>
      <dgm:spPr/>
    </dgm:pt>
    <dgm:pt modelId="{A30D9BC0-390D-415D-A831-1F746D97DC9A}" type="pres">
      <dgm:prSet presAssocID="{6ADF6245-113E-4603-B225-D359CE6EC0E3}" presName="circ1" presStyleLbl="vennNode1" presStyleIdx="0" presStyleCnt="3"/>
      <dgm:spPr/>
    </dgm:pt>
    <dgm:pt modelId="{E423B903-94D3-4145-B2A5-27E5BD8E2631}" type="pres">
      <dgm:prSet presAssocID="{6ADF6245-113E-4603-B225-D359CE6EC0E3}" presName="circ1Tx" presStyleLbl="revTx" presStyleIdx="0" presStyleCnt="0">
        <dgm:presLayoutVars>
          <dgm:chMax val="0"/>
          <dgm:chPref val="0"/>
          <dgm:bulletEnabled val="1"/>
        </dgm:presLayoutVars>
      </dgm:prSet>
      <dgm:spPr/>
    </dgm:pt>
    <dgm:pt modelId="{71D8C57D-EFC2-4F4B-BC18-C5EEA2EE8487}" type="pres">
      <dgm:prSet presAssocID="{63C4E04B-1626-4D98-8D28-095696FEA837}" presName="circ2" presStyleLbl="vennNode1" presStyleIdx="1" presStyleCnt="3"/>
      <dgm:spPr/>
    </dgm:pt>
    <dgm:pt modelId="{523E04BD-713C-4B48-9EEF-5E8A00135440}" type="pres">
      <dgm:prSet presAssocID="{63C4E04B-1626-4D98-8D28-095696FEA837}" presName="circ2Tx" presStyleLbl="revTx" presStyleIdx="0" presStyleCnt="0">
        <dgm:presLayoutVars>
          <dgm:chMax val="0"/>
          <dgm:chPref val="0"/>
          <dgm:bulletEnabled val="1"/>
        </dgm:presLayoutVars>
      </dgm:prSet>
      <dgm:spPr/>
    </dgm:pt>
    <dgm:pt modelId="{FBFFC514-7E6E-4C53-91B1-B61C148811F7}" type="pres">
      <dgm:prSet presAssocID="{A3B05656-3314-471E-95D5-DDC6EC5DFA81}" presName="circ3" presStyleLbl="vennNode1" presStyleIdx="2" presStyleCnt="3"/>
      <dgm:spPr/>
    </dgm:pt>
    <dgm:pt modelId="{C46C0900-9759-4E29-BC32-AA9BE1F484AC}" type="pres">
      <dgm:prSet presAssocID="{A3B05656-3314-471E-95D5-DDC6EC5DFA81}" presName="circ3Tx" presStyleLbl="revTx" presStyleIdx="0" presStyleCnt="0">
        <dgm:presLayoutVars>
          <dgm:chMax val="0"/>
          <dgm:chPref val="0"/>
          <dgm:bulletEnabled val="1"/>
        </dgm:presLayoutVars>
      </dgm:prSet>
      <dgm:spPr/>
    </dgm:pt>
  </dgm:ptLst>
  <dgm:cxnLst>
    <dgm:cxn modelId="{CABBDF6B-3294-48CF-BBFB-219DBDDC5052}" type="presOf" srcId="{63C4E04B-1626-4D98-8D28-095696FEA837}" destId="{71D8C57D-EFC2-4F4B-BC18-C5EEA2EE8487}" srcOrd="0" destOrd="0" presId="urn:microsoft.com/office/officeart/2005/8/layout/venn1"/>
    <dgm:cxn modelId="{98238C72-45E7-4B8B-BE16-E5ABF75F9BA9}" srcId="{194860BE-0F58-4452-AAC9-91F5D81CB5BD}" destId="{A3B05656-3314-471E-95D5-DDC6EC5DFA81}" srcOrd="2" destOrd="0" parTransId="{A197C6FF-C5FC-4D18-835E-7DA3741B31C0}" sibTransId="{DC396BBE-DD08-4E12-A93B-D7686FF83651}"/>
    <dgm:cxn modelId="{37E65E54-3C21-4F2B-83EA-FBA91644AE8C}" srcId="{194860BE-0F58-4452-AAC9-91F5D81CB5BD}" destId="{63C4E04B-1626-4D98-8D28-095696FEA837}" srcOrd="1" destOrd="0" parTransId="{DCCEF778-563F-47DA-A92E-DF7D88352CFA}" sibTransId="{03DEFE21-196A-4F43-8FD5-1F5DCB6B5314}"/>
    <dgm:cxn modelId="{FFD02977-1469-4F7B-940E-DEAE263985FE}" type="presOf" srcId="{6ADF6245-113E-4603-B225-D359CE6EC0E3}" destId="{E423B903-94D3-4145-B2A5-27E5BD8E2631}" srcOrd="1" destOrd="0" presId="urn:microsoft.com/office/officeart/2005/8/layout/venn1"/>
    <dgm:cxn modelId="{4B16E87D-9E60-4309-BB4D-191893A44D60}" type="presOf" srcId="{63C4E04B-1626-4D98-8D28-095696FEA837}" destId="{523E04BD-713C-4B48-9EEF-5E8A00135440}" srcOrd="1" destOrd="0" presId="urn:microsoft.com/office/officeart/2005/8/layout/venn1"/>
    <dgm:cxn modelId="{BCE5A3BD-2E31-4BCF-AD64-CAA03563B405}" type="presOf" srcId="{194860BE-0F58-4452-AAC9-91F5D81CB5BD}" destId="{2D2CA9EB-5EB5-4817-88AA-C90B823537D6}" srcOrd="0" destOrd="0" presId="urn:microsoft.com/office/officeart/2005/8/layout/venn1"/>
    <dgm:cxn modelId="{4E8A04D1-9CAD-48F2-B984-F35F3568DEBB}" type="presOf" srcId="{A3B05656-3314-471E-95D5-DDC6EC5DFA81}" destId="{C46C0900-9759-4E29-BC32-AA9BE1F484AC}" srcOrd="1" destOrd="0" presId="urn:microsoft.com/office/officeart/2005/8/layout/venn1"/>
    <dgm:cxn modelId="{B95D65D1-3FBF-4100-9D99-A724F838622E}" type="presOf" srcId="{A3B05656-3314-471E-95D5-DDC6EC5DFA81}" destId="{FBFFC514-7E6E-4C53-91B1-B61C148811F7}" srcOrd="0" destOrd="0" presId="urn:microsoft.com/office/officeart/2005/8/layout/venn1"/>
    <dgm:cxn modelId="{2E98C0DE-4C62-43A3-B281-979944187AC7}" srcId="{194860BE-0F58-4452-AAC9-91F5D81CB5BD}" destId="{6ADF6245-113E-4603-B225-D359CE6EC0E3}" srcOrd="0" destOrd="0" parTransId="{3BE5DA5E-E178-407B-B0D6-24EDA1ABF8F7}" sibTransId="{B69FE98D-4935-485D-868E-AF8A4A0F68B9}"/>
    <dgm:cxn modelId="{707180E1-8060-4296-A32B-A5B19F217C69}" type="presOf" srcId="{6ADF6245-113E-4603-B225-D359CE6EC0E3}" destId="{A30D9BC0-390D-415D-A831-1F746D97DC9A}" srcOrd="0" destOrd="0" presId="urn:microsoft.com/office/officeart/2005/8/layout/venn1"/>
    <dgm:cxn modelId="{8FBB9F6E-6842-4873-8DB4-9FA0A988E249}" type="presParOf" srcId="{2D2CA9EB-5EB5-4817-88AA-C90B823537D6}" destId="{A30D9BC0-390D-415D-A831-1F746D97DC9A}" srcOrd="0" destOrd="0" presId="urn:microsoft.com/office/officeart/2005/8/layout/venn1"/>
    <dgm:cxn modelId="{7C418D69-05FA-4100-B3CC-D50AC158E737}" type="presParOf" srcId="{2D2CA9EB-5EB5-4817-88AA-C90B823537D6}" destId="{E423B903-94D3-4145-B2A5-27E5BD8E2631}" srcOrd="1" destOrd="0" presId="urn:microsoft.com/office/officeart/2005/8/layout/venn1"/>
    <dgm:cxn modelId="{E173C9B5-BF25-43F3-9B5E-CAF37B9A6FA4}" type="presParOf" srcId="{2D2CA9EB-5EB5-4817-88AA-C90B823537D6}" destId="{71D8C57D-EFC2-4F4B-BC18-C5EEA2EE8487}" srcOrd="2" destOrd="0" presId="urn:microsoft.com/office/officeart/2005/8/layout/venn1"/>
    <dgm:cxn modelId="{34118C49-1D98-4FED-8F3F-1CD09A1EA4A7}" type="presParOf" srcId="{2D2CA9EB-5EB5-4817-88AA-C90B823537D6}" destId="{523E04BD-713C-4B48-9EEF-5E8A00135440}" srcOrd="3" destOrd="0" presId="urn:microsoft.com/office/officeart/2005/8/layout/venn1"/>
    <dgm:cxn modelId="{38066888-2571-4B93-A188-14EFCE3763F8}" type="presParOf" srcId="{2D2CA9EB-5EB5-4817-88AA-C90B823537D6}" destId="{FBFFC514-7E6E-4C53-91B1-B61C148811F7}" srcOrd="4" destOrd="0" presId="urn:microsoft.com/office/officeart/2005/8/layout/venn1"/>
    <dgm:cxn modelId="{9BB2F025-EAD8-4DB8-BD6D-401BE9D26297}" type="presParOf" srcId="{2D2CA9EB-5EB5-4817-88AA-C90B823537D6}" destId="{C46C0900-9759-4E29-BC32-AA9BE1F484AC}"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4D39CC-51D2-4617-BE36-67154EFCC16F}">
      <dsp:nvSpPr>
        <dsp:cNvPr id="0" name=""/>
        <dsp:cNvSpPr/>
      </dsp:nvSpPr>
      <dsp:spPr>
        <a:xfrm>
          <a:off x="1176363" y="809830"/>
          <a:ext cx="576920" cy="446864"/>
        </a:xfrm>
        <a:prstGeom prst="ellipse">
          <a:avLst/>
        </a:prstGeom>
        <a:solidFill>
          <a:schemeClr val="lt1">
            <a:hueOff val="0"/>
            <a:satOff val="0"/>
            <a:lumOff val="0"/>
            <a:alphaOff val="0"/>
          </a:schemeClr>
        </a:solidFill>
        <a:ln w="38100" cap="flat" cmpd="sng" algn="ctr">
          <a:solidFill>
            <a:schemeClr val="accent6">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b="1" kern="1200" dirty="0" err="1"/>
            <a:t>PdM</a:t>
          </a:r>
          <a:endParaRPr lang="en-US" sz="1000" b="1" kern="1200" dirty="0"/>
        </a:p>
      </dsp:txBody>
      <dsp:txXfrm>
        <a:off x="1260851" y="875272"/>
        <a:ext cx="407944" cy="315980"/>
      </dsp:txXfrm>
    </dsp:sp>
    <dsp:sp modelId="{825C54EF-9BC8-4DC8-984A-1885EE74B7F0}">
      <dsp:nvSpPr>
        <dsp:cNvPr id="0" name=""/>
        <dsp:cNvSpPr/>
      </dsp:nvSpPr>
      <dsp:spPr>
        <a:xfrm rot="16200000">
          <a:off x="1348482" y="676004"/>
          <a:ext cx="232682" cy="34968"/>
        </a:xfrm>
        <a:custGeom>
          <a:avLst/>
          <a:gdLst/>
          <a:ahLst/>
          <a:cxnLst/>
          <a:rect l="0" t="0" r="0" b="0"/>
          <a:pathLst>
            <a:path>
              <a:moveTo>
                <a:pt x="0" y="17484"/>
              </a:moveTo>
              <a:lnTo>
                <a:pt x="232682" y="1748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459006" y="687672"/>
        <a:ext cx="11634" cy="11634"/>
      </dsp:txXfrm>
    </dsp:sp>
    <dsp:sp modelId="{BDBDB5A7-1265-42A8-8F4F-43210BE62C3D}">
      <dsp:nvSpPr>
        <dsp:cNvPr id="0" name=""/>
        <dsp:cNvSpPr/>
      </dsp:nvSpPr>
      <dsp:spPr>
        <a:xfrm>
          <a:off x="1180251" y="8002"/>
          <a:ext cx="569145" cy="569145"/>
        </a:xfrm>
        <a:prstGeom prst="ellipse">
          <a:avLst/>
        </a:prstGeom>
        <a:solidFill>
          <a:schemeClr val="lt1">
            <a:hueOff val="0"/>
            <a:satOff val="0"/>
            <a:lumOff val="0"/>
            <a:alphaOff val="0"/>
          </a:schemeClr>
        </a:solidFill>
        <a:ln w="38100" cap="flat" cmpd="sng" algn="ctr">
          <a:solidFill>
            <a:schemeClr val="accent6">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t>Voltage analysis</a:t>
          </a:r>
        </a:p>
      </dsp:txBody>
      <dsp:txXfrm>
        <a:off x="1263600" y="91351"/>
        <a:ext cx="402447" cy="402447"/>
      </dsp:txXfrm>
    </dsp:sp>
    <dsp:sp modelId="{70DF0D56-88F9-44F2-A866-9CAC93449C1C}">
      <dsp:nvSpPr>
        <dsp:cNvPr id="0" name=""/>
        <dsp:cNvSpPr/>
      </dsp:nvSpPr>
      <dsp:spPr>
        <a:xfrm rot="19800000">
          <a:off x="1683439" y="834985"/>
          <a:ext cx="189056" cy="34968"/>
        </a:xfrm>
        <a:custGeom>
          <a:avLst/>
          <a:gdLst/>
          <a:ahLst/>
          <a:cxnLst/>
          <a:rect l="0" t="0" r="0" b="0"/>
          <a:pathLst>
            <a:path>
              <a:moveTo>
                <a:pt x="0" y="17484"/>
              </a:moveTo>
              <a:lnTo>
                <a:pt x="189056" y="1748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73241" y="847743"/>
        <a:ext cx="9452" cy="9452"/>
      </dsp:txXfrm>
    </dsp:sp>
    <dsp:sp modelId="{67A2CEFC-AF48-41CF-844C-6A207E6EF83B}">
      <dsp:nvSpPr>
        <dsp:cNvPr id="0" name=""/>
        <dsp:cNvSpPr/>
      </dsp:nvSpPr>
      <dsp:spPr>
        <a:xfrm>
          <a:off x="1821705" y="378346"/>
          <a:ext cx="569145" cy="569145"/>
        </a:xfrm>
        <a:prstGeom prst="ellipse">
          <a:avLst/>
        </a:prstGeom>
        <a:solidFill>
          <a:schemeClr val="lt1">
            <a:hueOff val="0"/>
            <a:satOff val="0"/>
            <a:lumOff val="0"/>
            <a:alphaOff val="0"/>
          </a:schemeClr>
        </a:solidFill>
        <a:ln w="38100" cap="flat" cmpd="sng" algn="ctr">
          <a:solidFill>
            <a:schemeClr val="accent6">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t>Vibration analysis</a:t>
          </a:r>
        </a:p>
      </dsp:txBody>
      <dsp:txXfrm>
        <a:off x="1905054" y="461695"/>
        <a:ext cx="402447" cy="402447"/>
      </dsp:txXfrm>
    </dsp:sp>
    <dsp:sp modelId="{CF21FEE7-7F80-413E-BC66-3331301E8893}">
      <dsp:nvSpPr>
        <dsp:cNvPr id="0" name=""/>
        <dsp:cNvSpPr/>
      </dsp:nvSpPr>
      <dsp:spPr>
        <a:xfrm rot="1800000">
          <a:off x="1683439" y="1196572"/>
          <a:ext cx="189056" cy="34968"/>
        </a:xfrm>
        <a:custGeom>
          <a:avLst/>
          <a:gdLst/>
          <a:ahLst/>
          <a:cxnLst/>
          <a:rect l="0" t="0" r="0" b="0"/>
          <a:pathLst>
            <a:path>
              <a:moveTo>
                <a:pt x="0" y="17484"/>
              </a:moveTo>
              <a:lnTo>
                <a:pt x="189056" y="1748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773241" y="1209330"/>
        <a:ext cx="9452" cy="9452"/>
      </dsp:txXfrm>
    </dsp:sp>
    <dsp:sp modelId="{5D596890-3B3E-4215-98C6-90E911379AD0}">
      <dsp:nvSpPr>
        <dsp:cNvPr id="0" name=""/>
        <dsp:cNvSpPr/>
      </dsp:nvSpPr>
      <dsp:spPr>
        <a:xfrm>
          <a:off x="1821705" y="1119033"/>
          <a:ext cx="569145" cy="569145"/>
        </a:xfrm>
        <a:prstGeom prst="ellipse">
          <a:avLst/>
        </a:prstGeom>
        <a:solidFill>
          <a:schemeClr val="lt1">
            <a:hueOff val="0"/>
            <a:satOff val="0"/>
            <a:lumOff val="0"/>
            <a:alphaOff val="0"/>
          </a:schemeClr>
        </a:solidFill>
        <a:ln w="38100" cap="flat" cmpd="sng" algn="ctr">
          <a:solidFill>
            <a:schemeClr val="accent6">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t>Ultrasonic analysis</a:t>
          </a:r>
        </a:p>
      </dsp:txBody>
      <dsp:txXfrm>
        <a:off x="1905054" y="1202382"/>
        <a:ext cx="402447" cy="402447"/>
      </dsp:txXfrm>
    </dsp:sp>
    <dsp:sp modelId="{DC09322F-3270-427D-9959-40DEF5AEFFC3}">
      <dsp:nvSpPr>
        <dsp:cNvPr id="0" name=""/>
        <dsp:cNvSpPr/>
      </dsp:nvSpPr>
      <dsp:spPr>
        <a:xfrm rot="5400000">
          <a:off x="1348482" y="1355552"/>
          <a:ext cx="232682" cy="34968"/>
        </a:xfrm>
        <a:custGeom>
          <a:avLst/>
          <a:gdLst/>
          <a:ahLst/>
          <a:cxnLst/>
          <a:rect l="0" t="0" r="0" b="0"/>
          <a:pathLst>
            <a:path>
              <a:moveTo>
                <a:pt x="0" y="17484"/>
              </a:moveTo>
              <a:lnTo>
                <a:pt x="232682" y="1748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1459006" y="1367219"/>
        <a:ext cx="11634" cy="11634"/>
      </dsp:txXfrm>
    </dsp:sp>
    <dsp:sp modelId="{5306C05F-CB5D-467E-A262-9EBD9BE15FD5}">
      <dsp:nvSpPr>
        <dsp:cNvPr id="0" name=""/>
        <dsp:cNvSpPr/>
      </dsp:nvSpPr>
      <dsp:spPr>
        <a:xfrm>
          <a:off x="1180251" y="1489377"/>
          <a:ext cx="569145" cy="569145"/>
        </a:xfrm>
        <a:prstGeom prst="ellipse">
          <a:avLst/>
        </a:prstGeom>
        <a:solidFill>
          <a:schemeClr val="lt1">
            <a:hueOff val="0"/>
            <a:satOff val="0"/>
            <a:lumOff val="0"/>
            <a:alphaOff val="0"/>
          </a:schemeClr>
        </a:solidFill>
        <a:ln w="38100" cap="flat" cmpd="sng" algn="ctr">
          <a:solidFill>
            <a:schemeClr val="accent6">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t>Current analysis</a:t>
          </a:r>
        </a:p>
      </dsp:txBody>
      <dsp:txXfrm>
        <a:off x="1263600" y="1572726"/>
        <a:ext cx="402447" cy="402447"/>
      </dsp:txXfrm>
    </dsp:sp>
    <dsp:sp modelId="{C7F5BAE1-3041-4F0B-8AD7-60EB587D293B}">
      <dsp:nvSpPr>
        <dsp:cNvPr id="0" name=""/>
        <dsp:cNvSpPr/>
      </dsp:nvSpPr>
      <dsp:spPr>
        <a:xfrm rot="9000000">
          <a:off x="1057152" y="1196572"/>
          <a:ext cx="189056" cy="34968"/>
        </a:xfrm>
        <a:custGeom>
          <a:avLst/>
          <a:gdLst/>
          <a:ahLst/>
          <a:cxnLst/>
          <a:rect l="0" t="0" r="0" b="0"/>
          <a:pathLst>
            <a:path>
              <a:moveTo>
                <a:pt x="0" y="17484"/>
              </a:moveTo>
              <a:lnTo>
                <a:pt x="189056" y="1748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46954" y="1209330"/>
        <a:ext cx="9452" cy="9452"/>
      </dsp:txXfrm>
    </dsp:sp>
    <dsp:sp modelId="{A0D2A0C9-CCB6-4A7C-8E43-FAD4E54E91AE}">
      <dsp:nvSpPr>
        <dsp:cNvPr id="0" name=""/>
        <dsp:cNvSpPr/>
      </dsp:nvSpPr>
      <dsp:spPr>
        <a:xfrm>
          <a:off x="538796" y="1119033"/>
          <a:ext cx="569145" cy="569145"/>
        </a:xfrm>
        <a:prstGeom prst="ellipse">
          <a:avLst/>
        </a:prstGeom>
        <a:solidFill>
          <a:schemeClr val="lt1">
            <a:hueOff val="0"/>
            <a:satOff val="0"/>
            <a:lumOff val="0"/>
            <a:alphaOff val="0"/>
          </a:schemeClr>
        </a:solidFill>
        <a:ln w="38100" cap="flat" cmpd="sng" algn="ctr">
          <a:solidFill>
            <a:schemeClr val="accent6">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dirty="0"/>
            <a:t>Magnetic field analysis</a:t>
          </a:r>
        </a:p>
      </dsp:txBody>
      <dsp:txXfrm>
        <a:off x="622145" y="1202382"/>
        <a:ext cx="402447" cy="402447"/>
      </dsp:txXfrm>
    </dsp:sp>
    <dsp:sp modelId="{E5B0DF05-1A74-4757-91C7-E9CD9CF5964A}">
      <dsp:nvSpPr>
        <dsp:cNvPr id="0" name=""/>
        <dsp:cNvSpPr/>
      </dsp:nvSpPr>
      <dsp:spPr>
        <a:xfrm rot="12600000">
          <a:off x="1057152" y="834985"/>
          <a:ext cx="189056" cy="34968"/>
        </a:xfrm>
        <a:custGeom>
          <a:avLst/>
          <a:gdLst/>
          <a:ahLst/>
          <a:cxnLst/>
          <a:rect l="0" t="0" r="0" b="0"/>
          <a:pathLst>
            <a:path>
              <a:moveTo>
                <a:pt x="0" y="17484"/>
              </a:moveTo>
              <a:lnTo>
                <a:pt x="189056" y="17484"/>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rot="10800000">
        <a:off x="1146954" y="847743"/>
        <a:ext cx="9452" cy="9452"/>
      </dsp:txXfrm>
    </dsp:sp>
    <dsp:sp modelId="{42883B7F-83E5-4966-B31E-270A71BC0EE5}">
      <dsp:nvSpPr>
        <dsp:cNvPr id="0" name=""/>
        <dsp:cNvSpPr/>
      </dsp:nvSpPr>
      <dsp:spPr>
        <a:xfrm>
          <a:off x="538796" y="378346"/>
          <a:ext cx="569145" cy="569145"/>
        </a:xfrm>
        <a:prstGeom prst="ellipse">
          <a:avLst/>
        </a:prstGeom>
        <a:solidFill>
          <a:schemeClr val="lt1">
            <a:hueOff val="0"/>
            <a:satOff val="0"/>
            <a:lumOff val="0"/>
            <a:alphaOff val="0"/>
          </a:schemeClr>
        </a:solidFill>
        <a:ln w="38100" cap="flat" cmpd="sng" algn="ctr">
          <a:solidFill>
            <a:schemeClr val="accent6">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 tIns="3810" rIns="3810" bIns="3810" numCol="1" spcCol="1270" anchor="ctr" anchorCtr="0">
          <a:noAutofit/>
        </a:bodyPr>
        <a:lstStyle/>
        <a:p>
          <a:pPr marL="0" lvl="0" indent="0" algn="ctr" defTabSz="266700">
            <a:lnSpc>
              <a:spcPct val="90000"/>
            </a:lnSpc>
            <a:spcBef>
              <a:spcPct val="0"/>
            </a:spcBef>
            <a:spcAft>
              <a:spcPct val="35000"/>
            </a:spcAft>
            <a:buNone/>
          </a:pPr>
          <a:r>
            <a:rPr lang="en-US" sz="600" kern="1200"/>
            <a:t>Thermal analysis</a:t>
          </a:r>
        </a:p>
      </dsp:txBody>
      <dsp:txXfrm>
        <a:off x="622145" y="461695"/>
        <a:ext cx="402447" cy="4024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0D9BC0-390D-415D-A831-1F746D97DC9A}">
      <dsp:nvSpPr>
        <dsp:cNvPr id="0" name=""/>
        <dsp:cNvSpPr/>
      </dsp:nvSpPr>
      <dsp:spPr>
        <a:xfrm>
          <a:off x="2133600" y="38099"/>
          <a:ext cx="1828800" cy="18288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Calibri" panose="020F0502020204030204" pitchFamily="34" charset="0"/>
              <a:cs typeface="Calibri" panose="020F0502020204030204" pitchFamily="34" charset="0"/>
            </a:rPr>
            <a:t>Very Low Signal Count</a:t>
          </a:r>
        </a:p>
      </dsp:txBody>
      <dsp:txXfrm>
        <a:off x="2377440" y="358139"/>
        <a:ext cx="1341120" cy="822960"/>
      </dsp:txXfrm>
    </dsp:sp>
    <dsp:sp modelId="{71D8C57D-EFC2-4F4B-BC18-C5EEA2EE8487}">
      <dsp:nvSpPr>
        <dsp:cNvPr id="0" name=""/>
        <dsp:cNvSpPr/>
      </dsp:nvSpPr>
      <dsp:spPr>
        <a:xfrm>
          <a:off x="2793492" y="1181100"/>
          <a:ext cx="1828800" cy="18288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b="1" kern="1200" dirty="0">
              <a:latin typeface="Calibri" panose="020F0502020204030204" pitchFamily="34" charset="0"/>
              <a:cs typeface="Calibri" panose="020F0502020204030204" pitchFamily="34" charset="0"/>
            </a:rPr>
            <a:t>Standard LVCMOS IO Buffer</a:t>
          </a:r>
        </a:p>
      </dsp:txBody>
      <dsp:txXfrm>
        <a:off x="3352800" y="1653540"/>
        <a:ext cx="1097280" cy="1005840"/>
      </dsp:txXfrm>
    </dsp:sp>
    <dsp:sp modelId="{FBFFC514-7E6E-4C53-91B1-B61C148811F7}">
      <dsp:nvSpPr>
        <dsp:cNvPr id="0" name=""/>
        <dsp:cNvSpPr/>
      </dsp:nvSpPr>
      <dsp:spPr>
        <a:xfrm>
          <a:off x="1473707" y="1181100"/>
          <a:ext cx="1828800" cy="18288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1440" tIns="0" rIns="91440" bIns="0"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Calibri" panose="020F0502020204030204" pitchFamily="34" charset="0"/>
              <a:cs typeface="Calibri" panose="020F0502020204030204" pitchFamily="34" charset="0"/>
            </a:rPr>
            <a:t>Low Latency &amp; up to  ~200 Mbps BW</a:t>
          </a:r>
        </a:p>
      </dsp:txBody>
      <dsp:txXfrm>
        <a:off x="1645920" y="1653540"/>
        <a:ext cx="1097280" cy="1005840"/>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a:p>
        </p:txBody>
      </p:sp>
      <p:sp>
        <p:nvSpPr>
          <p:cNvPr id="122883" name="Rectangle 3"/>
          <p:cNvSpPr>
            <a:spLocks noGrp="1" noChangeArrowheads="1"/>
          </p:cNvSpPr>
          <p:nvPr>
            <p:ph type="dt" sz="quarter"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a:p>
        </p:txBody>
      </p:sp>
      <p:sp>
        <p:nvSpPr>
          <p:cNvPr id="122884" name="Rectangle 4"/>
          <p:cNvSpPr>
            <a:spLocks noGrp="1" noChangeArrowheads="1"/>
          </p:cNvSpPr>
          <p:nvPr>
            <p:ph type="ftr" sz="quarter" idx="2"/>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a:p>
        </p:txBody>
      </p:sp>
      <p:sp>
        <p:nvSpPr>
          <p:cNvPr id="122885" name="Rectangle 5"/>
          <p:cNvSpPr>
            <a:spLocks noGrp="1" noChangeArrowheads="1"/>
          </p:cNvSpPr>
          <p:nvPr>
            <p:ph type="sldNum" sz="quarter" idx="3"/>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8D56EAE8-38CB-4EE5-8A34-F5F49B68F2DE}" type="slidenum">
              <a:rPr lang="en-US"/>
              <a:pPr>
                <a:defRPr/>
              </a:pPr>
              <a:t>‹#›</a:t>
            </a:fld>
            <a:endParaRPr lang="en-US"/>
          </a:p>
        </p:txBody>
      </p:sp>
    </p:spTree>
    <p:extLst>
      <p:ext uri="{BB962C8B-B14F-4D97-AF65-F5344CB8AC3E}">
        <p14:creationId xmlns:p14="http://schemas.microsoft.com/office/powerpoint/2010/main" val="37230079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2"/>
            <a:ext cx="4027944"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defRPr sz="1800"/>
            </a:lvl1pPr>
          </a:lstStyle>
          <a:p>
            <a:pPr>
              <a:defRPr/>
            </a:pPr>
            <a:endParaRPr lang="en-US"/>
          </a:p>
        </p:txBody>
      </p:sp>
      <p:sp>
        <p:nvSpPr>
          <p:cNvPr id="121859" name="Rectangle 3"/>
          <p:cNvSpPr>
            <a:spLocks noGrp="1" noChangeArrowheads="1"/>
          </p:cNvSpPr>
          <p:nvPr>
            <p:ph type="dt" idx="1"/>
          </p:nvPr>
        </p:nvSpPr>
        <p:spPr bwMode="auto">
          <a:xfrm>
            <a:off x="5266329" y="2"/>
            <a:ext cx="4027943" cy="737488"/>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lvl1pPr algn="r">
              <a:defRPr sz="18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274638" y="1108075"/>
            <a:ext cx="9845676" cy="5538788"/>
          </a:xfrm>
          <a:prstGeom prst="rect">
            <a:avLst/>
          </a:prstGeom>
          <a:noFill/>
          <a:ln w="9525">
            <a:solidFill>
              <a:srgbClr val="000000"/>
            </a:solidFill>
            <a:miter lim="800000"/>
            <a:headEnd/>
            <a:tailEnd/>
          </a:ln>
        </p:spPr>
      </p:sp>
      <p:sp>
        <p:nvSpPr>
          <p:cNvPr id="121861" name="Rectangle 5"/>
          <p:cNvSpPr>
            <a:spLocks noGrp="1" noChangeArrowheads="1"/>
          </p:cNvSpPr>
          <p:nvPr>
            <p:ph type="body" sz="quarter" idx="3"/>
          </p:nvPr>
        </p:nvSpPr>
        <p:spPr bwMode="auto">
          <a:xfrm>
            <a:off x="929854" y="7016308"/>
            <a:ext cx="7436693" cy="6645019"/>
          </a:xfrm>
          <a:prstGeom prst="rect">
            <a:avLst/>
          </a:prstGeom>
          <a:noFill/>
          <a:ln w="9525">
            <a:noFill/>
            <a:miter lim="800000"/>
            <a:headEnd/>
            <a:tailEnd/>
          </a:ln>
          <a:effectLst/>
        </p:spPr>
        <p:txBody>
          <a:bodyPr vert="horz" wrap="square" lIns="136205" tIns="68102" rIns="136205" bIns="6810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1862" name="Rectangle 6"/>
          <p:cNvSpPr>
            <a:spLocks noGrp="1" noChangeArrowheads="1"/>
          </p:cNvSpPr>
          <p:nvPr>
            <p:ph type="ftr" sz="quarter" idx="4"/>
          </p:nvPr>
        </p:nvSpPr>
        <p:spPr bwMode="auto">
          <a:xfrm>
            <a:off x="0" y="14030071"/>
            <a:ext cx="4027944"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defRPr sz="1800"/>
            </a:lvl1pPr>
          </a:lstStyle>
          <a:p>
            <a:pPr>
              <a:defRPr/>
            </a:pPr>
            <a:endParaRPr lang="en-US"/>
          </a:p>
        </p:txBody>
      </p:sp>
      <p:sp>
        <p:nvSpPr>
          <p:cNvPr id="121863" name="Rectangle 7"/>
          <p:cNvSpPr>
            <a:spLocks noGrp="1" noChangeArrowheads="1"/>
          </p:cNvSpPr>
          <p:nvPr>
            <p:ph type="sldNum" sz="quarter" idx="5"/>
          </p:nvPr>
        </p:nvSpPr>
        <p:spPr bwMode="auto">
          <a:xfrm>
            <a:off x="5266329" y="14030071"/>
            <a:ext cx="4027943" cy="737488"/>
          </a:xfrm>
          <a:prstGeom prst="rect">
            <a:avLst/>
          </a:prstGeom>
          <a:noFill/>
          <a:ln w="9525">
            <a:noFill/>
            <a:miter lim="800000"/>
            <a:headEnd/>
            <a:tailEnd/>
          </a:ln>
          <a:effectLst/>
        </p:spPr>
        <p:txBody>
          <a:bodyPr vert="horz" wrap="square" lIns="136205" tIns="68102" rIns="136205" bIns="68102" numCol="1" anchor="b" anchorCtr="0" compatLnSpc="1">
            <a:prstTxWarp prst="textNoShape">
              <a:avLst/>
            </a:prstTxWarp>
          </a:bodyPr>
          <a:lstStyle>
            <a:lvl1pPr algn="r">
              <a:defRPr sz="1800"/>
            </a:lvl1pPr>
          </a:lstStyle>
          <a:p>
            <a:pPr>
              <a:defRPr/>
            </a:pPr>
            <a:fld id="{BED2394B-E06C-4DC9-BCC2-551C3DED9AAD}" type="slidenum">
              <a:rPr lang="en-US"/>
              <a:pPr>
                <a:defRPr/>
              </a:pPr>
              <a:t>‹#›</a:t>
            </a:fld>
            <a:endParaRPr lang="en-US"/>
          </a:p>
        </p:txBody>
      </p:sp>
    </p:spTree>
    <p:extLst>
      <p:ext uri="{BB962C8B-B14F-4D97-AF65-F5344CB8AC3E}">
        <p14:creationId xmlns:p14="http://schemas.microsoft.com/office/powerpoint/2010/main" val="37470354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380895" algn="l" rtl="0" eaLnBrk="0" fontAlgn="base" hangingPunct="0">
      <a:spcBef>
        <a:spcPct val="30000"/>
      </a:spcBef>
      <a:spcAft>
        <a:spcPct val="0"/>
      </a:spcAft>
      <a:defRPr sz="1000" kern="1200">
        <a:solidFill>
          <a:schemeClr val="tx1"/>
        </a:solidFill>
        <a:latin typeface="Arial" charset="0"/>
        <a:ea typeface="+mn-ea"/>
        <a:cs typeface="+mn-cs"/>
      </a:defRPr>
    </a:lvl2pPr>
    <a:lvl3pPr marL="761790" algn="l" rtl="0" eaLnBrk="0" fontAlgn="base" hangingPunct="0">
      <a:spcBef>
        <a:spcPct val="30000"/>
      </a:spcBef>
      <a:spcAft>
        <a:spcPct val="0"/>
      </a:spcAft>
      <a:defRPr sz="1000" kern="1200">
        <a:solidFill>
          <a:schemeClr val="tx1"/>
        </a:solidFill>
        <a:latin typeface="Arial" charset="0"/>
        <a:ea typeface="+mn-ea"/>
        <a:cs typeface="+mn-cs"/>
      </a:defRPr>
    </a:lvl3pPr>
    <a:lvl4pPr marL="1142683" algn="l" rtl="0" eaLnBrk="0" fontAlgn="base" hangingPunct="0">
      <a:spcBef>
        <a:spcPct val="30000"/>
      </a:spcBef>
      <a:spcAft>
        <a:spcPct val="0"/>
      </a:spcAft>
      <a:defRPr sz="1000" kern="1200">
        <a:solidFill>
          <a:schemeClr val="tx1"/>
        </a:solidFill>
        <a:latin typeface="Arial" charset="0"/>
        <a:ea typeface="+mn-ea"/>
        <a:cs typeface="+mn-cs"/>
      </a:defRPr>
    </a:lvl4pPr>
    <a:lvl5pPr marL="1523573" algn="l" rtl="0" eaLnBrk="0" fontAlgn="base" hangingPunct="0">
      <a:spcBef>
        <a:spcPct val="30000"/>
      </a:spcBef>
      <a:spcAft>
        <a:spcPct val="0"/>
      </a:spcAft>
      <a:defRPr sz="1000" kern="1200">
        <a:solidFill>
          <a:schemeClr val="tx1"/>
        </a:solidFill>
        <a:latin typeface="Arial" charset="0"/>
        <a:ea typeface="+mn-ea"/>
        <a:cs typeface="+mn-cs"/>
      </a:defRPr>
    </a:lvl5pPr>
    <a:lvl6pPr marL="1904467" algn="l" defTabSz="761790" rtl="0" eaLnBrk="1" latinLnBrk="0" hangingPunct="1">
      <a:defRPr sz="1000" kern="1200">
        <a:solidFill>
          <a:schemeClr val="tx1"/>
        </a:solidFill>
        <a:latin typeface="+mn-lt"/>
        <a:ea typeface="+mn-ea"/>
        <a:cs typeface="+mn-cs"/>
      </a:defRPr>
    </a:lvl6pPr>
    <a:lvl7pPr marL="2285362" algn="l" defTabSz="761790" rtl="0" eaLnBrk="1" latinLnBrk="0" hangingPunct="1">
      <a:defRPr sz="1000" kern="1200">
        <a:solidFill>
          <a:schemeClr val="tx1"/>
        </a:solidFill>
        <a:latin typeface="+mn-lt"/>
        <a:ea typeface="+mn-ea"/>
        <a:cs typeface="+mn-cs"/>
      </a:defRPr>
    </a:lvl7pPr>
    <a:lvl8pPr marL="2666253" algn="l" defTabSz="761790" rtl="0" eaLnBrk="1" latinLnBrk="0" hangingPunct="1">
      <a:defRPr sz="1000" kern="1200">
        <a:solidFill>
          <a:schemeClr val="tx1"/>
        </a:solidFill>
        <a:latin typeface="+mn-lt"/>
        <a:ea typeface="+mn-ea"/>
        <a:cs typeface="+mn-cs"/>
      </a:defRPr>
    </a:lvl8pPr>
    <a:lvl9pPr marL="3047146" algn="l" defTabSz="761790" rtl="0" eaLnBrk="1" latinLnBrk="0" hangingPunct="1">
      <a:defRPr sz="10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two-chip solution, with the two system on chips (</a:t>
            </a:r>
            <a:r>
              <a:rPr lang="en-US" dirty="0" err="1"/>
              <a:t>SoCs</a:t>
            </a:r>
            <a:r>
              <a:rPr lang="en-US" dirty="0"/>
              <a:t>) separated by the isolation boundary. The benefit of this architecture is that the total time for the field-oriented control loop (or torque loop) to get inputs from the motor and return a current is small because the entire processing loop runs locally</a:t>
            </a:r>
            <a:r>
              <a:rPr lang="en-US" baseline="0" dirty="0"/>
              <a:t> </a:t>
            </a:r>
            <a:r>
              <a:rPr lang="en-US" dirty="0"/>
              <a:t>on the power stage board.</a:t>
            </a:r>
          </a:p>
          <a:p>
            <a:endParaRPr lang="en-US" dirty="0"/>
          </a:p>
          <a:p>
            <a:r>
              <a:rPr lang="en-US" dirty="0"/>
              <a:t>The partitioning</a:t>
            </a:r>
            <a:r>
              <a:rPr lang="en-US" baseline="0" dirty="0"/>
              <a:t> shown here is a very common one. Many real-time controllers capable of closed-loop control of a servo motor (including interfacing with the phase currents and gate drivers of the power stage board) are not fully equipped to handle Ethernet-based industrial communication protocols. This leads to this two chip solution where one SOC provides communication and the other SOC provides motor control. A perfect example of this type of system is a C2000 device controlling the motor with a low-cost AM3359/AMIC110  device providing Industrial Ethernet.</a:t>
            </a:r>
          </a:p>
          <a:p>
            <a:endParaRPr lang="en-US" baseline="0" dirty="0"/>
          </a:p>
          <a:p>
            <a:r>
              <a:rPr lang="en-US" baseline="0" dirty="0"/>
              <a:t>One thing to note in this type of system is that the communication between the two SOCs must cross the reinforced isolation boundary. Isolation ICs are required to protect these signals and depending on the width of the bus this can become expensive. For this reason a fast, low pin count serial interface is ideal to keep cost down while still achieving the data movement requirements needed to close the outer processing loops. The Fast Serial Interface (FSI) from C2000 was created specifically for this purpose in this type of system partitioning. Up to 200Mbps speeds can be achieved with as few as 3 signals using FSI.</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4</a:t>
            </a:fld>
            <a:endParaRPr lang="en-US"/>
          </a:p>
        </p:txBody>
      </p:sp>
    </p:spTree>
    <p:extLst>
      <p:ext uri="{BB962C8B-B14F-4D97-AF65-F5344CB8AC3E}">
        <p14:creationId xmlns:p14="http://schemas.microsoft.com/office/powerpoint/2010/main" val="17355867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a two-chip solution, with the two system on chips (</a:t>
            </a:r>
            <a:r>
              <a:rPr lang="en-US" dirty="0" err="1"/>
              <a:t>SoCs</a:t>
            </a:r>
            <a:r>
              <a:rPr lang="en-US" dirty="0"/>
              <a:t>) separated by the isolation boundary. The benefit of this architecture is that the total time for the field-oriented control loop (or torque loop) to get inputs from the motor and return a current is small because the entire processing loop runs locally</a:t>
            </a:r>
            <a:r>
              <a:rPr lang="en-US" baseline="0" dirty="0"/>
              <a:t> </a:t>
            </a:r>
            <a:r>
              <a:rPr lang="en-US" dirty="0"/>
              <a:t>on the power stage board.</a:t>
            </a:r>
          </a:p>
          <a:p>
            <a:endParaRPr lang="en-US" dirty="0"/>
          </a:p>
          <a:p>
            <a:r>
              <a:rPr lang="en-US" dirty="0"/>
              <a:t>The partitioning</a:t>
            </a:r>
            <a:r>
              <a:rPr lang="en-US" baseline="0" dirty="0"/>
              <a:t> shown here is a very common one. Many real-time controllers capable of closed-loop control of a servo motor (including interfacing with the phase currents and gate drivers of the power stage board) are not fully equipped to handle Ethernet-based industrial communication protocols. This leads to this two chip solution where one SOC provides communication and the other SOC provides motor control. A perfect example of this type of system is a C2000 device controlling the motor with a low-cost AM3359/AMIC110  device providing Industrial Ethernet.</a:t>
            </a:r>
          </a:p>
          <a:p>
            <a:endParaRPr lang="en-US" baseline="0" dirty="0"/>
          </a:p>
          <a:p>
            <a:r>
              <a:rPr lang="en-US" baseline="0" dirty="0"/>
              <a:t>One thing to note in this type of system is that the communication between the two SOCs must cross the reinforced isolation boundary. Isolation ICs are required to protect these signals and depending on the width of the bus this can become expensive. For this reason a fast, low pin count serial interface is ideal to keep cost down while still achieving the data movement requirements needed to close the outer processing loops. The Fast Serial Interface (FSI) from C2000 was created specifically for this purpose in this type of system partitioning. Up to 200Mbps speeds can be achieved with as few as 3 signals using FSI.</a:t>
            </a:r>
          </a:p>
          <a:p>
            <a:endParaRPr lang="en-US" baseline="0" dirty="0"/>
          </a:p>
          <a:p>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5</a:t>
            </a:fld>
            <a:endParaRPr lang="en-US"/>
          </a:p>
        </p:txBody>
      </p:sp>
    </p:spTree>
    <p:extLst>
      <p:ext uri="{BB962C8B-B14F-4D97-AF65-F5344CB8AC3E}">
        <p14:creationId xmlns:p14="http://schemas.microsoft.com/office/powerpoint/2010/main" val="1735586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Customers are looking to compete</a:t>
            </a:r>
            <a:r>
              <a:rPr lang="en-US" baseline="0" dirty="0"/>
              <a:t> by offering cost savings to the machine builders through integration of PLC/Motion control and servo drive. There’s integration at both ends of this system: Motion controllers are integrating servo drives (or “amplifiers”), and the servo drives are integrating motion controllers. Integration of these functions saves cost, space, and headaches for machine builders who would otherwise need to ensure compatibility between PLCs and drives. On top of that, there are system level benefits like the potential for faster refresh rates since the PLC and drive can use high speed interfaces like </a:t>
            </a:r>
            <a:r>
              <a:rPr lang="en-US" baseline="0" dirty="0" err="1"/>
              <a:t>PCIe</a:t>
            </a:r>
            <a:r>
              <a:rPr lang="en-US" baseline="0" dirty="0"/>
              <a:t> or wide parallel buses to pass data back and forth (or they can even both be handled on the same </a:t>
            </a:r>
            <a:r>
              <a:rPr lang="en-US" baseline="0" dirty="0" err="1"/>
              <a:t>SoC</a:t>
            </a:r>
            <a:r>
              <a:rPr lang="en-US" baseline="0" dirty="0"/>
              <a:t>).</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10</a:t>
            </a:fld>
            <a:endParaRPr lang="en-US"/>
          </a:p>
        </p:txBody>
      </p:sp>
    </p:spTree>
    <p:extLst>
      <p:ext uri="{BB962C8B-B14F-4D97-AF65-F5344CB8AC3E}">
        <p14:creationId xmlns:p14="http://schemas.microsoft.com/office/powerpoint/2010/main" val="3430294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a:t>Customers are looking to compete</a:t>
            </a:r>
            <a:r>
              <a:rPr lang="en-US" baseline="0" dirty="0"/>
              <a:t> by offering cost savings to the machine builders through integration of PLC/Motion control and servo drive. There’s integration at both ends of this system: Motion controllers are integrating servo drives (or “amplifiers”), and the servo drives are integrating motion controllers. Integration of these functions saves cost, space, and headaches for machine builders who would otherwise need to ensure compatibility between PLCs and drives. On top of that, there are system level benefits like the potential for faster refresh rates since the PLC and drive can use high speed interfaces like </a:t>
            </a:r>
            <a:r>
              <a:rPr lang="en-US" baseline="0" dirty="0" err="1"/>
              <a:t>PCIe</a:t>
            </a:r>
            <a:r>
              <a:rPr lang="en-US" baseline="0" dirty="0"/>
              <a:t> or wide parallel buses to pass data back and forth (or they can even both be handled on the same </a:t>
            </a:r>
            <a:r>
              <a:rPr lang="en-US" baseline="0" dirty="0" err="1"/>
              <a:t>SoC</a:t>
            </a:r>
            <a:r>
              <a:rPr lang="en-US" baseline="0" dirty="0"/>
              <a:t>).</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11</a:t>
            </a:fld>
            <a:endParaRPr lang="en-US"/>
          </a:p>
        </p:txBody>
      </p:sp>
    </p:spTree>
    <p:extLst>
      <p:ext uri="{BB962C8B-B14F-4D97-AF65-F5344CB8AC3E}">
        <p14:creationId xmlns:p14="http://schemas.microsoft.com/office/powerpoint/2010/main" val="3430294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a visual of how complex a traditional multiprotocol</a:t>
            </a:r>
            <a:r>
              <a:rPr lang="en-US" baseline="0" dirty="0"/>
              <a:t> supply chain would look</a:t>
            </a:r>
          </a:p>
          <a:p>
            <a:pPr marL="552345" lvl="1" indent="-171450">
              <a:buFont typeface="Arial" panose="020B0604020202020204" pitchFamily="34" charset="0"/>
              <a:buChar char="•"/>
            </a:pPr>
            <a:r>
              <a:rPr lang="en-US" baseline="0" dirty="0"/>
              <a:t>A different ASIC for every protocol which can be expensive</a:t>
            </a:r>
          </a:p>
          <a:p>
            <a:pPr marL="552345" lvl="1" indent="-171450">
              <a:buFont typeface="Arial" panose="020B0604020202020204" pitchFamily="34" charset="0"/>
              <a:buChar char="•"/>
            </a:pPr>
            <a:r>
              <a:rPr lang="en-US" baseline="0" dirty="0"/>
              <a:t>A separate hardware design since each ASIC has its own board requirements</a:t>
            </a:r>
          </a:p>
          <a:p>
            <a:pPr marL="552345" lvl="1" indent="-171450">
              <a:buFont typeface="Arial" panose="020B0604020202020204" pitchFamily="34" charset="0"/>
              <a:buChar char="•"/>
            </a:pPr>
            <a:r>
              <a:rPr lang="en-US" baseline="0" dirty="0"/>
              <a:t>Different inventory materials as one board for every protocol must be stocked</a:t>
            </a:r>
          </a:p>
          <a:p>
            <a:pPr marL="171450" lvl="0" indent="-171450">
              <a:buFont typeface="Arial" panose="020B0604020202020204" pitchFamily="34" charset="0"/>
              <a:buChar char="•"/>
            </a:pPr>
            <a:r>
              <a:rPr lang="en-US" baseline="0" dirty="0"/>
              <a:t>This custom flow for every protocol adds pressure on forecasting demand accurately for each protocol</a:t>
            </a:r>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12</a:t>
            </a:fld>
            <a:endParaRPr lang="en-US"/>
          </a:p>
        </p:txBody>
      </p:sp>
    </p:spTree>
    <p:extLst>
      <p:ext uri="{BB962C8B-B14F-4D97-AF65-F5344CB8AC3E}">
        <p14:creationId xmlns:p14="http://schemas.microsoft.com/office/powerpoint/2010/main" val="3963759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14</a:t>
            </a:fld>
            <a:endParaRPr lang="en-US"/>
          </a:p>
        </p:txBody>
      </p:sp>
    </p:spTree>
    <p:extLst>
      <p:ext uri="{BB962C8B-B14F-4D97-AF65-F5344CB8AC3E}">
        <p14:creationId xmlns:p14="http://schemas.microsoft.com/office/powerpoint/2010/main" val="2780525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8"/>
            <a:ext cx="3008313" cy="871538"/>
          </a:xfrm>
        </p:spPr>
        <p:txBody>
          <a:bodyPr anchor="b"/>
          <a:lstStyle>
            <a:lvl1pPr algn="l">
              <a:defRPr sz="2700" b="1">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3575050" y="204788"/>
            <a:ext cx="5111750" cy="4389835"/>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700"/>
            </a:lvl6pPr>
            <a:lvl7pPr>
              <a:defRPr sz="1700"/>
            </a:lvl7pPr>
            <a:lvl8pPr>
              <a:defRPr sz="1700"/>
            </a:lvl8pPr>
            <a:lvl9pPr>
              <a:defRPr sz="17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076325"/>
            <a:ext cx="3008313" cy="3518298"/>
          </a:xfrm>
        </p:spPr>
        <p:txBody>
          <a:bodyPr/>
          <a:lstStyle>
            <a:lvl1pPr marL="0" indent="0">
              <a:buNone/>
              <a:defRPr sz="1700"/>
            </a:lvl1pPr>
            <a:lvl2pPr marL="380895" indent="0">
              <a:buNone/>
              <a:defRPr sz="1000"/>
            </a:lvl2pPr>
            <a:lvl3pPr marL="761790" indent="0">
              <a:buNone/>
              <a:defRPr sz="800"/>
            </a:lvl3pPr>
            <a:lvl4pPr marL="1142683" indent="0">
              <a:buNone/>
              <a:defRPr sz="700"/>
            </a:lvl4pPr>
            <a:lvl5pPr marL="1523573" indent="0">
              <a:buNone/>
              <a:defRPr sz="700"/>
            </a:lvl5pPr>
            <a:lvl6pPr marL="1904467" indent="0">
              <a:buNone/>
              <a:defRPr sz="700"/>
            </a:lvl6pPr>
            <a:lvl7pPr marL="2285362" indent="0">
              <a:buNone/>
              <a:defRPr sz="700"/>
            </a:lvl7pPr>
            <a:lvl8pPr marL="2666253" indent="0">
              <a:buNone/>
              <a:defRPr sz="700"/>
            </a:lvl8pPr>
            <a:lvl9pPr marL="3047146" indent="0">
              <a:buNone/>
              <a:defRPr sz="700"/>
            </a:lvl9pPr>
          </a:lstStyle>
          <a:p>
            <a:pPr lvl="0"/>
            <a:r>
              <a:rPr lang="en-US" dirty="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3"/>
          </a:xfrm>
        </p:spPr>
        <p:txBody>
          <a:bodyPr anchor="b"/>
          <a:lstStyle>
            <a:lvl1pPr algn="l">
              <a:defRPr sz="2300" b="1">
                <a:solidFill>
                  <a:schemeClr val="tx2"/>
                </a:solidFill>
              </a:defRPr>
            </a:lvl1pPr>
          </a:lstStyle>
          <a:p>
            <a:r>
              <a:rPr lang="en-US" dirty="0"/>
              <a:t>Click to edit Master title style</a:t>
            </a:r>
          </a:p>
        </p:txBody>
      </p:sp>
      <p:sp>
        <p:nvSpPr>
          <p:cNvPr id="3" name="Picture Placeholder 2"/>
          <p:cNvSpPr>
            <a:spLocks noGrp="1"/>
          </p:cNvSpPr>
          <p:nvPr>
            <p:ph type="pic" idx="1"/>
          </p:nvPr>
        </p:nvSpPr>
        <p:spPr>
          <a:xfrm>
            <a:off x="1792288" y="459582"/>
            <a:ext cx="5486400" cy="3086100"/>
          </a:xfrm>
        </p:spPr>
        <p:txBody>
          <a:bodyPr/>
          <a:lstStyle>
            <a:lvl1pPr marL="0" indent="0">
              <a:buNone/>
              <a:defRPr sz="2700"/>
            </a:lvl1pPr>
            <a:lvl2pPr marL="380895" indent="0">
              <a:buNone/>
              <a:defRPr sz="2300"/>
            </a:lvl2pPr>
            <a:lvl3pPr marL="761790" indent="0">
              <a:buNone/>
              <a:defRPr sz="2000"/>
            </a:lvl3pPr>
            <a:lvl4pPr marL="1142683" indent="0">
              <a:buNone/>
              <a:defRPr sz="1700"/>
            </a:lvl4pPr>
            <a:lvl5pPr marL="1523573" indent="0">
              <a:buNone/>
              <a:defRPr sz="1700"/>
            </a:lvl5pPr>
            <a:lvl6pPr marL="1904467" indent="0">
              <a:buNone/>
              <a:defRPr sz="1700"/>
            </a:lvl6pPr>
            <a:lvl7pPr marL="2285362" indent="0">
              <a:buNone/>
              <a:defRPr sz="1700"/>
            </a:lvl7pPr>
            <a:lvl8pPr marL="2666253" indent="0">
              <a:buNone/>
              <a:defRPr sz="1700"/>
            </a:lvl8pPr>
            <a:lvl9pPr marL="3047146" indent="0">
              <a:buNone/>
              <a:defRPr sz="1700"/>
            </a:lvl9pPr>
          </a:lstStyle>
          <a:p>
            <a:pPr lvl="0"/>
            <a:endParaRPr lang="en-US" noProof="0"/>
          </a:p>
        </p:txBody>
      </p:sp>
      <p:sp>
        <p:nvSpPr>
          <p:cNvPr id="4" name="Text Placeholder 3"/>
          <p:cNvSpPr>
            <a:spLocks noGrp="1"/>
          </p:cNvSpPr>
          <p:nvPr>
            <p:ph type="body" sz="half" idx="2"/>
          </p:nvPr>
        </p:nvSpPr>
        <p:spPr>
          <a:xfrm>
            <a:off x="1792288" y="4025503"/>
            <a:ext cx="5486400" cy="603647"/>
          </a:xfrm>
          <a:noFill/>
          <a:ln w="9525" algn="ctr">
            <a:noFill/>
            <a:miter lim="800000"/>
            <a:headEnd/>
            <a:tailEnd/>
          </a:ln>
        </p:spPr>
        <p:txBody>
          <a:bodyPr vert="horz" wrap="square" lIns="76179" tIns="38088" rIns="76179" bIns="38088" numCol="1" anchor="t" anchorCtr="0" compatLnSpc="1">
            <a:prstTxWarp prst="textNoShape">
              <a:avLst/>
            </a:prstTxWarp>
          </a:bodyPr>
          <a:lstStyle>
            <a:lvl1pPr marL="0" indent="0" algn="l" rtl="0" eaLnBrk="0" fontAlgn="base" hangingPunct="0">
              <a:spcAft>
                <a:spcPct val="0"/>
              </a:spcAft>
              <a:buNone/>
              <a:defRPr lang="en-US" sz="1700" smtClean="0">
                <a:solidFill>
                  <a:schemeClr val="tx1"/>
                </a:solidFill>
                <a:latin typeface="+mn-lt"/>
                <a:ea typeface="+mn-ea"/>
                <a:cs typeface="+mn-cs"/>
              </a:defRPr>
            </a:lvl1pPr>
            <a:lvl2pPr marL="380895" indent="0">
              <a:buNone/>
              <a:defRPr sz="1000"/>
            </a:lvl2pPr>
            <a:lvl3pPr marL="761790" indent="0">
              <a:buNone/>
              <a:defRPr sz="800"/>
            </a:lvl3pPr>
            <a:lvl4pPr marL="1142683" indent="0">
              <a:buNone/>
              <a:defRPr sz="700"/>
            </a:lvl4pPr>
            <a:lvl5pPr marL="1523573" indent="0">
              <a:buNone/>
              <a:defRPr sz="700"/>
            </a:lvl5pPr>
            <a:lvl6pPr marL="1904467" indent="0">
              <a:buNone/>
              <a:defRPr sz="700"/>
            </a:lvl6pPr>
            <a:lvl7pPr marL="2285362" indent="0">
              <a:buNone/>
              <a:defRPr sz="700"/>
            </a:lvl7pPr>
            <a:lvl8pPr marL="2666253" indent="0">
              <a:buNone/>
              <a:defRPr sz="700"/>
            </a:lvl8pPr>
            <a:lvl9pPr marL="3047146" indent="0">
              <a:buNone/>
              <a:defRPr sz="700"/>
            </a:lvl9pPr>
          </a:lstStyle>
          <a:p>
            <a:pPr lvl="0"/>
            <a:r>
              <a:rPr lang="en-US"/>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3" y="107157"/>
            <a:ext cx="2141537" cy="4301728"/>
          </a:xfrm>
        </p:spPr>
        <p:txBody>
          <a:bodyPr vert="eaVert"/>
          <a:lstStyle>
            <a:lvl1pPr>
              <a:defRPr>
                <a:solidFill>
                  <a:schemeClr val="tx2"/>
                </a:solidFill>
              </a:defRPr>
            </a:lvl1pPr>
          </a:lstStyle>
          <a:p>
            <a:r>
              <a:rPr lang="en-US" dirty="0"/>
              <a:t>Click to edit Master title style</a:t>
            </a:r>
          </a:p>
        </p:txBody>
      </p:sp>
      <p:sp>
        <p:nvSpPr>
          <p:cNvPr id="3" name="Vertical Text Placeholder 2"/>
          <p:cNvSpPr>
            <a:spLocks noGrp="1"/>
          </p:cNvSpPr>
          <p:nvPr>
            <p:ph type="body" orient="vert" idx="1"/>
          </p:nvPr>
        </p:nvSpPr>
        <p:spPr>
          <a:xfrm>
            <a:off x="231775" y="107157"/>
            <a:ext cx="6275388" cy="430172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8" name="Rectangle 7">
              <a:extLst>
                <a:ext uri="{FF2B5EF4-FFF2-40B4-BE49-F238E27FC236}">
                  <a16:creationId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7" descr="ti_logo_powerpoint_1_line.png">
              <a:extLst>
                <a:ext uri="{FF2B5EF4-FFF2-40B4-BE49-F238E27FC236}">
                  <a16:creationId xmlns:a16="http://schemas.microsoft.com/office/drawing/2014/main" id="{A9DC8D7C-1574-044A-9444-0EA11A68F73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5657" y="53602"/>
            <a:ext cx="2022164" cy="268568"/>
          </a:xfrm>
          <a:prstGeom prst="rect">
            <a:avLst/>
          </a:prstGeom>
        </p:spPr>
      </p:pic>
      <p:sp>
        <p:nvSpPr>
          <p:cNvPr id="10" name="Title 1"/>
          <p:cNvSpPr>
            <a:spLocks noGrp="1"/>
          </p:cNvSpPr>
          <p:nvPr>
            <p:ph type="title"/>
          </p:nvPr>
        </p:nvSpPr>
        <p:spPr>
          <a:xfrm>
            <a:off x="342900" y="152812"/>
            <a:ext cx="7599230" cy="557784"/>
          </a:xfrm>
        </p:spPr>
        <p:txBody>
          <a:bodyPr>
            <a:normAutofit/>
          </a:bodyPr>
          <a:lstStyle>
            <a:lvl1pPr>
              <a:defRPr sz="28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953486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6_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BC35851-DCE0-F247-A73D-CE5DAF7E1A2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grpSp>
        <p:nvGrpSpPr>
          <p:cNvPr id="20" name="Group 19"/>
          <p:cNvGrpSpPr/>
          <p:nvPr userDrawn="1"/>
        </p:nvGrpSpPr>
        <p:grpSpPr>
          <a:xfrm>
            <a:off x="-6263"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1236614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4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6DE67D-74D6-E24F-A53E-44A9C5B7527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074" name="Rectangle 2"/>
          <p:cNvSpPr>
            <a:spLocks noGrp="1" noChangeArrowheads="1"/>
          </p:cNvSpPr>
          <p:nvPr>
            <p:ph type="ctrTitle"/>
          </p:nvPr>
        </p:nvSpPr>
        <p:spPr>
          <a:xfrm>
            <a:off x="342900" y="1457331"/>
            <a:ext cx="8458200" cy="1102519"/>
          </a:xfrm>
        </p:spPr>
        <p:txBody>
          <a:bodyPr/>
          <a:lstStyle>
            <a:lvl1pPr>
              <a:defRPr sz="3300">
                <a:solidFill>
                  <a:schemeClr val="tx2"/>
                </a:solidFill>
              </a:defRPr>
            </a:lvl1pPr>
          </a:lstStyle>
          <a:p>
            <a:r>
              <a:rPr lang="en-US" dirty="0"/>
              <a:t>Click to edit Master title style</a:t>
            </a:r>
          </a:p>
        </p:txBody>
      </p:sp>
      <p:sp>
        <p:nvSpPr>
          <p:cNvPr id="3075" name="Rectangle 3"/>
          <p:cNvSpPr>
            <a:spLocks noGrp="1" noChangeArrowheads="1"/>
          </p:cNvSpPr>
          <p:nvPr>
            <p:ph type="subTitle" idx="1"/>
          </p:nvPr>
        </p:nvSpPr>
        <p:spPr>
          <a:xfrm>
            <a:off x="342900" y="2774158"/>
            <a:ext cx="8458200" cy="1114425"/>
          </a:xfrm>
          <a:ln/>
        </p:spPr>
        <p:txBody>
          <a:bodyPr/>
          <a:lstStyle>
            <a:lvl1pPr marL="0" indent="0">
              <a:buFontTx/>
              <a:buNone/>
              <a:defRPr b="1"/>
            </a:lvl1pPr>
          </a:lstStyle>
          <a:p>
            <a:r>
              <a:rPr lang="en-US"/>
              <a:t>Click to edit Master subtitle style</a:t>
            </a:r>
          </a:p>
        </p:txBody>
      </p:sp>
      <p:grpSp>
        <p:nvGrpSpPr>
          <p:cNvPr id="20" name="Group 19"/>
          <p:cNvGrpSpPr/>
          <p:nvPr userDrawn="1"/>
        </p:nvGrpSpPr>
        <p:grpSpPr>
          <a:xfrm>
            <a:off x="-6263" y="4706938"/>
            <a:ext cx="8826500" cy="388620"/>
            <a:chOff x="0" y="6321425"/>
            <a:chExt cx="10591800" cy="466344"/>
          </a:xfrm>
        </p:grpSpPr>
        <p:sp>
          <p:nvSpPr>
            <p:cNvPr id="21" name="Rectangle 20"/>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22" name="Picture 27" descr="ti_logo_powerpoint_1_line.png"/>
            <p:cNvPicPr>
              <a:picLocks noChangeAspect="1"/>
            </p:cNvPicPr>
            <p:nvPr userDrawn="1"/>
          </p:nvPicPr>
          <p:blipFill>
            <a:blip r:embed="rId3" cstate="print"/>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254041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333378" y="786357"/>
            <a:ext cx="8467725" cy="3709449"/>
          </a:xfrm>
        </p:spPr>
        <p:txBody>
          <a:bodyPr/>
          <a:lstStyle>
            <a:lvl1pPr>
              <a:spcBef>
                <a:spcPts val="667"/>
              </a:spcBef>
              <a:defRPr/>
            </a:lvl1pPr>
            <a:lvl3pPr>
              <a:defRPr sz="15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7"/>
            <a:ext cx="7772400" cy="1021557"/>
          </a:xfrm>
        </p:spPr>
        <p:txBody>
          <a:bodyPr anchor="t"/>
          <a:lstStyle>
            <a:lvl1pPr algn="l">
              <a:defRPr sz="3300" b="1" cap="all">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700"/>
            </a:lvl1pPr>
            <a:lvl2pPr marL="380895" indent="0">
              <a:buNone/>
              <a:defRPr sz="1500"/>
            </a:lvl2pPr>
            <a:lvl3pPr marL="761790" indent="0">
              <a:buNone/>
              <a:defRPr sz="1300"/>
            </a:lvl3pPr>
            <a:lvl4pPr marL="1142683" indent="0">
              <a:buNone/>
              <a:defRPr sz="1200"/>
            </a:lvl4pPr>
            <a:lvl5pPr marL="1523573" indent="0">
              <a:buNone/>
              <a:defRPr sz="1200"/>
            </a:lvl5pPr>
            <a:lvl6pPr marL="1904467" indent="0">
              <a:buNone/>
              <a:defRPr sz="1200"/>
            </a:lvl6pPr>
            <a:lvl7pPr marL="2285362" indent="0">
              <a:buNone/>
              <a:defRPr sz="1200"/>
            </a:lvl7pPr>
            <a:lvl8pPr marL="2666253" indent="0">
              <a:buNone/>
              <a:defRPr sz="1200"/>
            </a:lvl8pPr>
            <a:lvl9pPr marL="3047146" indent="0">
              <a:buNone/>
              <a:defRPr sz="1200"/>
            </a:lvl9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sz="half" idx="1"/>
          </p:nvPr>
        </p:nvSpPr>
        <p:spPr>
          <a:xfrm>
            <a:off x="333375" y="889398"/>
            <a:ext cx="4157663"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3438" y="889398"/>
            <a:ext cx="4157662" cy="3519488"/>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500" smtClean="0">
                <a:solidFill>
                  <a:schemeClr val="tx1"/>
                </a:solidFill>
                <a:latin typeface="+mn-lt"/>
                <a:ea typeface="+mn-ea"/>
                <a:cs typeface="+mn-cs"/>
              </a:defRPr>
            </a:lvl2pPr>
            <a:lvl3pPr algn="l" rtl="0" eaLnBrk="0" fontAlgn="base" hangingPunct="0">
              <a:spcAft>
                <a:spcPct val="0"/>
              </a:spcAft>
              <a:defRPr lang="en-US" sz="1500" smtClean="0">
                <a:solidFill>
                  <a:schemeClr val="tx1"/>
                </a:solidFill>
                <a:latin typeface="+mn-lt"/>
                <a:ea typeface="+mn-ea"/>
                <a:cs typeface="+mn-cs"/>
              </a:defRPr>
            </a:lvl3pPr>
            <a:lvl4pPr algn="l" rtl="0" eaLnBrk="0" fontAlgn="base" hangingPunct="0">
              <a:spcAft>
                <a:spcPct val="0"/>
              </a:spcAft>
              <a:defRPr lang="en-US" sz="1500" smtClean="0">
                <a:solidFill>
                  <a:schemeClr val="tx1"/>
                </a:solidFill>
                <a:latin typeface="+mn-lt"/>
                <a:ea typeface="+mn-ea"/>
                <a:cs typeface="+mn-cs"/>
              </a:defRPr>
            </a:lvl4pPr>
            <a:lvl5pPr algn="l" rtl="0" eaLnBrk="0" fontAlgn="base" hangingPunct="0">
              <a:spcAft>
                <a:spcPct val="0"/>
              </a:spcAft>
              <a:defRPr lang="en-US" sz="1500">
                <a:solidFill>
                  <a:schemeClr val="tx1"/>
                </a:solidFill>
                <a:latin typeface="+mn-lt"/>
                <a:ea typeface="+mn-ea"/>
                <a:cs typeface="+mn-cs"/>
              </a:defRPr>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solidFill>
                  <a:schemeClr val="tx2"/>
                </a:solidFill>
              </a:defRPr>
            </a:lvl1pPr>
          </a:lstStyle>
          <a:p>
            <a:r>
              <a:rPr lang="en-US" dirty="0"/>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a:t>Click to edit Master text styles</a:t>
            </a:r>
          </a:p>
        </p:txBody>
      </p:sp>
      <p:sp>
        <p:nvSpPr>
          <p:cNvPr id="4" name="Content Placeholder 3"/>
          <p:cNvSpPr>
            <a:spLocks noGrp="1"/>
          </p:cNvSpPr>
          <p:nvPr>
            <p:ph sz="half" idx="2"/>
          </p:nvPr>
        </p:nvSpPr>
        <p:spPr>
          <a:xfrm>
            <a:off x="457200" y="1631157"/>
            <a:ext cx="4040188"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000" b="1"/>
            </a:lvl1pPr>
            <a:lvl2pPr marL="380895" indent="0">
              <a:buNone/>
              <a:defRPr sz="1700" b="1"/>
            </a:lvl2pPr>
            <a:lvl3pPr marL="761790" indent="0">
              <a:buNone/>
              <a:defRPr sz="1500" b="1"/>
            </a:lvl3pPr>
            <a:lvl4pPr marL="1142683" indent="0">
              <a:buNone/>
              <a:defRPr sz="1300" b="1"/>
            </a:lvl4pPr>
            <a:lvl5pPr marL="1523573" indent="0">
              <a:buNone/>
              <a:defRPr sz="1300" b="1"/>
            </a:lvl5pPr>
            <a:lvl6pPr marL="1904467" indent="0">
              <a:buNone/>
              <a:defRPr sz="1300" b="1"/>
            </a:lvl6pPr>
            <a:lvl7pPr marL="2285362" indent="0">
              <a:buNone/>
              <a:defRPr sz="1300" b="1"/>
            </a:lvl7pPr>
            <a:lvl8pPr marL="2666253" indent="0">
              <a:buNone/>
              <a:defRPr sz="1300" b="1"/>
            </a:lvl8pPr>
            <a:lvl9pPr marL="3047146" indent="0">
              <a:buNone/>
              <a:defRPr sz="1300" b="1"/>
            </a:lvl9pPr>
          </a:lstStyle>
          <a:p>
            <a:pPr lvl="0"/>
            <a:r>
              <a:rPr lang="en-US"/>
              <a:t>Click to edit Master text styles</a:t>
            </a:r>
          </a:p>
        </p:txBody>
      </p:sp>
      <p:sp>
        <p:nvSpPr>
          <p:cNvPr id="6" name="Content Placeholder 5"/>
          <p:cNvSpPr>
            <a:spLocks noGrp="1"/>
          </p:cNvSpPr>
          <p:nvPr>
            <p:ph sz="quarter" idx="4"/>
          </p:nvPr>
        </p:nvSpPr>
        <p:spPr>
          <a:xfrm>
            <a:off x="4645028" y="1631157"/>
            <a:ext cx="4041775" cy="2963466"/>
          </a:xfrm>
          <a:noFill/>
          <a:ln w="9525" algn="ctr">
            <a:noFill/>
            <a:miter lim="800000"/>
            <a:headEnd/>
            <a:tailEnd/>
          </a:ln>
        </p:spPr>
        <p:txBody>
          <a:bodyPr vert="horz" wrap="square" lIns="76179" tIns="38088" rIns="76179" bIns="38088" numCol="1" anchor="t" anchorCtr="0" compatLnSpc="1">
            <a:prstTxWarp prst="textNoShape">
              <a:avLst/>
            </a:prstTxWarp>
          </a:bodyPr>
          <a:lstStyle>
            <a:lvl1pPr algn="l" rtl="0" eaLnBrk="0" fontAlgn="base" hangingPunct="0">
              <a:spcAft>
                <a:spcPct val="0"/>
              </a:spcAft>
              <a:defRPr lang="en-US" sz="1700" smtClean="0">
                <a:solidFill>
                  <a:schemeClr val="tx1"/>
                </a:solidFill>
                <a:latin typeface="+mn-lt"/>
                <a:ea typeface="+mn-ea"/>
                <a:cs typeface="+mn-cs"/>
              </a:defRPr>
            </a:lvl1pPr>
            <a:lvl2pPr algn="l" rtl="0" eaLnBrk="0" fontAlgn="base" hangingPunct="0">
              <a:spcAft>
                <a:spcPct val="0"/>
              </a:spcAft>
              <a:defRPr lang="en-US" sz="1700" smtClean="0">
                <a:solidFill>
                  <a:schemeClr val="tx1"/>
                </a:solidFill>
                <a:latin typeface="+mn-lt"/>
                <a:ea typeface="+mn-ea"/>
                <a:cs typeface="+mn-cs"/>
              </a:defRPr>
            </a:lvl2pPr>
            <a:lvl3pPr algn="l" rtl="0" eaLnBrk="0" fontAlgn="base" hangingPunct="0">
              <a:spcAft>
                <a:spcPct val="0"/>
              </a:spcAft>
              <a:defRPr lang="en-US" sz="1700" smtClean="0">
                <a:solidFill>
                  <a:schemeClr val="tx1"/>
                </a:solidFill>
                <a:latin typeface="+mn-lt"/>
                <a:ea typeface="+mn-ea"/>
                <a:cs typeface="+mn-cs"/>
              </a:defRPr>
            </a:lvl3pPr>
            <a:lvl4pPr algn="l" rtl="0" eaLnBrk="0" fontAlgn="base" hangingPunct="0">
              <a:spcAft>
                <a:spcPct val="0"/>
              </a:spcAft>
              <a:defRPr lang="en-US" sz="1700" smtClean="0">
                <a:solidFill>
                  <a:schemeClr val="tx1"/>
                </a:solidFill>
                <a:latin typeface="+mn-lt"/>
                <a:ea typeface="+mn-ea"/>
                <a:cs typeface="+mn-cs"/>
              </a:defRPr>
            </a:lvl4pPr>
            <a:lvl5pPr algn="l" rtl="0" eaLnBrk="0" fontAlgn="base" hangingPunct="0">
              <a:spcAft>
                <a:spcPct val="0"/>
              </a:spcAft>
              <a:defRPr lang="en-US" sz="1700">
                <a:solidFill>
                  <a:schemeClr val="tx1"/>
                </a:solidFill>
                <a:latin typeface="+mn-lt"/>
                <a:ea typeface="+mn-ea"/>
                <a:cs typeface="+mn-cs"/>
              </a:defRPr>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userDrawn="1"/>
        </p:nvSpPr>
        <p:spPr>
          <a:xfrm>
            <a:off x="3" y="4743450"/>
            <a:ext cx="8804275"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a:endParaRPr lang="en-US"/>
          </a:p>
        </p:txBody>
      </p:sp>
      <p:sp>
        <p:nvSpPr>
          <p:cNvPr id="19" name="Rectangle 18"/>
          <p:cNvSpPr/>
          <p:nvPr userDrawn="1"/>
        </p:nvSpPr>
        <p:spPr>
          <a:xfrm>
            <a:off x="41910" y="4743450"/>
            <a:ext cx="874014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6179" tIns="38088" rIns="76179" bIns="38088" rtlCol="0" anchor="ctr"/>
          <a:lstStyle/>
          <a:p>
            <a:pPr algn="ctr"/>
            <a:endParaRPr lang="en-US"/>
          </a:p>
        </p:txBody>
      </p:sp>
      <p:sp>
        <p:nvSpPr>
          <p:cNvPr id="1026" name="Rectangle 2"/>
          <p:cNvSpPr>
            <a:spLocks noGrp="1" noChangeArrowheads="1"/>
          </p:cNvSpPr>
          <p:nvPr>
            <p:ph type="title"/>
          </p:nvPr>
        </p:nvSpPr>
        <p:spPr bwMode="auto">
          <a:xfrm>
            <a:off x="231775" y="107163"/>
            <a:ext cx="8458200" cy="610791"/>
          </a:xfrm>
          <a:prstGeom prst="rect">
            <a:avLst/>
          </a:prstGeom>
          <a:noFill/>
          <a:ln w="9525">
            <a:noFill/>
            <a:miter lim="800000"/>
            <a:headEnd/>
            <a:tailEnd/>
          </a:ln>
        </p:spPr>
        <p:txBody>
          <a:bodyPr vert="horz" wrap="square" lIns="76179" tIns="38088" rIns="76179" bIns="38088"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333378" y="794149"/>
            <a:ext cx="8467725" cy="3701653"/>
          </a:xfrm>
          <a:prstGeom prst="rect">
            <a:avLst/>
          </a:prstGeom>
          <a:noFill/>
          <a:ln w="9525" algn="ctr">
            <a:noFill/>
            <a:miter lim="800000"/>
            <a:headEnd/>
            <a:tailEnd/>
          </a:ln>
        </p:spPr>
        <p:txBody>
          <a:bodyPr vert="horz" wrap="square" lIns="76179" tIns="38088" rIns="76179" bIns="3808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6" name="Group 15"/>
          <p:cNvGrpSpPr/>
          <p:nvPr userDrawn="1"/>
        </p:nvGrpSpPr>
        <p:grpSpPr>
          <a:xfrm>
            <a:off x="0" y="4706938"/>
            <a:ext cx="8826500" cy="388620"/>
            <a:chOff x="0" y="6321425"/>
            <a:chExt cx="10591800" cy="466344"/>
          </a:xfrm>
        </p:grpSpPr>
        <p:sp>
          <p:nvSpPr>
            <p:cNvPr id="18" name="Rectangle 17"/>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7" descr="ti_logo_powerpoint_1_line.png"/>
            <p:cNvPicPr>
              <a:picLocks noChangeAspect="1"/>
            </p:cNvPicPr>
            <p:nvPr userDrawn="1"/>
          </p:nvPicPr>
          <p:blipFill>
            <a:blip r:embed="rId16" cstate="print"/>
            <a:srcRect/>
            <a:stretch>
              <a:fillRect/>
            </a:stretch>
          </p:blipFill>
          <p:spPr bwMode="auto">
            <a:xfrm>
              <a:off x="8593138" y="6440488"/>
              <a:ext cx="1874837" cy="231775"/>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19" r:id="rId1"/>
    <p:sldLayoutId id="2147483729" r:id="rId2"/>
    <p:sldLayoutId id="2147483730"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31" r:id="rId14"/>
  </p:sldLayoutIdLst>
  <p:hf hdr="0" ftr="0" dt="0"/>
  <p:txStyles>
    <p:titleStyle>
      <a:lvl1pPr algn="l" rtl="0" eaLnBrk="0" fontAlgn="base" hangingPunct="0">
        <a:lnSpc>
          <a:spcPct val="85000"/>
        </a:lnSpc>
        <a:spcBef>
          <a:spcPct val="0"/>
        </a:spcBef>
        <a:spcAft>
          <a:spcPct val="0"/>
        </a:spcAft>
        <a:defRPr sz="2700" b="1">
          <a:solidFill>
            <a:schemeClr val="tx2"/>
          </a:solidFill>
          <a:latin typeface="+mj-lt"/>
          <a:ea typeface="+mj-ea"/>
          <a:cs typeface="+mj-cs"/>
        </a:defRPr>
      </a:lvl1pPr>
      <a:lvl2pPr algn="l" rtl="0" eaLnBrk="0" fontAlgn="base" hangingPunct="0">
        <a:lnSpc>
          <a:spcPct val="85000"/>
        </a:lnSpc>
        <a:spcBef>
          <a:spcPct val="0"/>
        </a:spcBef>
        <a:spcAft>
          <a:spcPct val="0"/>
        </a:spcAft>
        <a:defRPr sz="2700" b="1">
          <a:solidFill>
            <a:schemeClr val="tx2"/>
          </a:solidFill>
          <a:latin typeface="Arial" charset="0"/>
        </a:defRPr>
      </a:lvl2pPr>
      <a:lvl3pPr algn="l" rtl="0" eaLnBrk="0" fontAlgn="base" hangingPunct="0">
        <a:lnSpc>
          <a:spcPct val="85000"/>
        </a:lnSpc>
        <a:spcBef>
          <a:spcPct val="0"/>
        </a:spcBef>
        <a:spcAft>
          <a:spcPct val="0"/>
        </a:spcAft>
        <a:defRPr sz="2700" b="1">
          <a:solidFill>
            <a:schemeClr val="tx2"/>
          </a:solidFill>
          <a:latin typeface="Arial" charset="0"/>
        </a:defRPr>
      </a:lvl3pPr>
      <a:lvl4pPr algn="l" rtl="0" eaLnBrk="0" fontAlgn="base" hangingPunct="0">
        <a:lnSpc>
          <a:spcPct val="85000"/>
        </a:lnSpc>
        <a:spcBef>
          <a:spcPct val="0"/>
        </a:spcBef>
        <a:spcAft>
          <a:spcPct val="0"/>
        </a:spcAft>
        <a:defRPr sz="2700" b="1">
          <a:solidFill>
            <a:schemeClr val="tx2"/>
          </a:solidFill>
          <a:latin typeface="Arial" charset="0"/>
        </a:defRPr>
      </a:lvl4pPr>
      <a:lvl5pPr algn="l" rtl="0" eaLnBrk="0" fontAlgn="base" hangingPunct="0">
        <a:lnSpc>
          <a:spcPct val="85000"/>
        </a:lnSpc>
        <a:spcBef>
          <a:spcPct val="0"/>
        </a:spcBef>
        <a:spcAft>
          <a:spcPct val="0"/>
        </a:spcAft>
        <a:defRPr sz="2700" b="1">
          <a:solidFill>
            <a:schemeClr val="tx2"/>
          </a:solidFill>
          <a:latin typeface="Arial" charset="0"/>
        </a:defRPr>
      </a:lvl5pPr>
      <a:lvl6pPr marL="380895" algn="l" rtl="0" fontAlgn="base">
        <a:lnSpc>
          <a:spcPct val="85000"/>
        </a:lnSpc>
        <a:spcBef>
          <a:spcPct val="0"/>
        </a:spcBef>
        <a:spcAft>
          <a:spcPct val="0"/>
        </a:spcAft>
        <a:defRPr sz="2700" b="1">
          <a:solidFill>
            <a:srgbClr val="FF0000"/>
          </a:solidFill>
          <a:latin typeface="Arial" charset="0"/>
        </a:defRPr>
      </a:lvl6pPr>
      <a:lvl7pPr marL="761790" algn="l" rtl="0" fontAlgn="base">
        <a:lnSpc>
          <a:spcPct val="85000"/>
        </a:lnSpc>
        <a:spcBef>
          <a:spcPct val="0"/>
        </a:spcBef>
        <a:spcAft>
          <a:spcPct val="0"/>
        </a:spcAft>
        <a:defRPr sz="2700" b="1">
          <a:solidFill>
            <a:srgbClr val="FF0000"/>
          </a:solidFill>
          <a:latin typeface="Arial" charset="0"/>
        </a:defRPr>
      </a:lvl7pPr>
      <a:lvl8pPr marL="1142683" algn="l" rtl="0" fontAlgn="base">
        <a:lnSpc>
          <a:spcPct val="85000"/>
        </a:lnSpc>
        <a:spcBef>
          <a:spcPct val="0"/>
        </a:spcBef>
        <a:spcAft>
          <a:spcPct val="0"/>
        </a:spcAft>
        <a:defRPr sz="2700" b="1">
          <a:solidFill>
            <a:srgbClr val="FF0000"/>
          </a:solidFill>
          <a:latin typeface="Arial" charset="0"/>
        </a:defRPr>
      </a:lvl8pPr>
      <a:lvl9pPr marL="1523573" algn="l" rtl="0" fontAlgn="base">
        <a:lnSpc>
          <a:spcPct val="85000"/>
        </a:lnSpc>
        <a:spcBef>
          <a:spcPct val="0"/>
        </a:spcBef>
        <a:spcAft>
          <a:spcPct val="0"/>
        </a:spcAft>
        <a:defRPr sz="2700" b="1">
          <a:solidFill>
            <a:srgbClr val="FF0000"/>
          </a:solidFill>
          <a:latin typeface="Arial" charset="0"/>
        </a:defRPr>
      </a:lvl9pPr>
    </p:titleStyle>
    <p:bodyStyle>
      <a:lvl1pPr marL="189124" indent="-189124" algn="l" rtl="0" eaLnBrk="0" fontAlgn="base" hangingPunct="0">
        <a:spcBef>
          <a:spcPts val="667"/>
        </a:spcBef>
        <a:spcAft>
          <a:spcPct val="0"/>
        </a:spcAft>
        <a:buChar char="•"/>
        <a:defRPr sz="1800">
          <a:solidFill>
            <a:schemeClr val="tx1"/>
          </a:solidFill>
          <a:latin typeface="+mn-lt"/>
          <a:ea typeface="+mn-ea"/>
          <a:cs typeface="+mn-cs"/>
        </a:defRPr>
      </a:lvl1pPr>
      <a:lvl2pPr marL="478763" indent="-194416" algn="l" rtl="0" eaLnBrk="0" fontAlgn="base" hangingPunct="0">
        <a:spcBef>
          <a:spcPct val="20000"/>
        </a:spcBef>
        <a:spcAft>
          <a:spcPct val="0"/>
        </a:spcAft>
        <a:buChar char="–"/>
        <a:defRPr sz="1600">
          <a:solidFill>
            <a:schemeClr val="tx1"/>
          </a:solidFill>
          <a:latin typeface="+mn-lt"/>
        </a:defRPr>
      </a:lvl2pPr>
      <a:lvl3pPr marL="711530" indent="-137548" algn="l" rtl="0" eaLnBrk="0" fontAlgn="base" hangingPunct="0">
        <a:spcBef>
          <a:spcPct val="15000"/>
        </a:spcBef>
        <a:spcAft>
          <a:spcPct val="0"/>
        </a:spcAft>
        <a:buChar char="•"/>
        <a:defRPr sz="1600">
          <a:solidFill>
            <a:schemeClr val="tx1"/>
          </a:solidFill>
          <a:latin typeface="+mn-lt"/>
        </a:defRPr>
      </a:lvl3pPr>
      <a:lvl4pPr marL="1001168" indent="-194416" algn="l" rtl="0" eaLnBrk="0" fontAlgn="base" hangingPunct="0">
        <a:spcBef>
          <a:spcPct val="5000"/>
        </a:spcBef>
        <a:spcAft>
          <a:spcPct val="0"/>
        </a:spcAft>
        <a:buChar char="–"/>
        <a:defRPr sz="1600">
          <a:solidFill>
            <a:schemeClr val="tx1"/>
          </a:solidFill>
          <a:latin typeface="+mn-lt"/>
        </a:defRPr>
      </a:lvl4pPr>
      <a:lvl5pPr marL="1240546" indent="-144163" algn="l" rtl="0" eaLnBrk="0" fontAlgn="base" hangingPunct="0">
        <a:spcBef>
          <a:spcPct val="0"/>
        </a:spcBef>
        <a:spcAft>
          <a:spcPct val="0"/>
        </a:spcAft>
        <a:buChar char="»"/>
        <a:defRPr sz="1600">
          <a:solidFill>
            <a:schemeClr val="tx1"/>
          </a:solidFill>
          <a:latin typeface="+mn-lt"/>
        </a:defRPr>
      </a:lvl5pPr>
      <a:lvl6pPr marL="1621441" indent="-144163" algn="l" rtl="0" fontAlgn="base">
        <a:spcBef>
          <a:spcPct val="0"/>
        </a:spcBef>
        <a:spcAft>
          <a:spcPct val="0"/>
        </a:spcAft>
        <a:buChar char="»"/>
        <a:defRPr sz="1300">
          <a:solidFill>
            <a:schemeClr val="tx1"/>
          </a:solidFill>
          <a:latin typeface="+mn-lt"/>
        </a:defRPr>
      </a:lvl6pPr>
      <a:lvl7pPr marL="2002336" indent="-144163" algn="l" rtl="0" fontAlgn="base">
        <a:spcBef>
          <a:spcPct val="0"/>
        </a:spcBef>
        <a:spcAft>
          <a:spcPct val="0"/>
        </a:spcAft>
        <a:buChar char="»"/>
        <a:defRPr sz="1300">
          <a:solidFill>
            <a:schemeClr val="tx1"/>
          </a:solidFill>
          <a:latin typeface="+mn-lt"/>
        </a:defRPr>
      </a:lvl7pPr>
      <a:lvl8pPr marL="2383230" indent="-144163" algn="l" rtl="0" fontAlgn="base">
        <a:spcBef>
          <a:spcPct val="0"/>
        </a:spcBef>
        <a:spcAft>
          <a:spcPct val="0"/>
        </a:spcAft>
        <a:buChar char="»"/>
        <a:defRPr sz="1300">
          <a:solidFill>
            <a:schemeClr val="tx1"/>
          </a:solidFill>
          <a:latin typeface="+mn-lt"/>
        </a:defRPr>
      </a:lvl8pPr>
      <a:lvl9pPr marL="2764124" indent="-144163" algn="l" rtl="0" fontAlgn="base">
        <a:spcBef>
          <a:spcPct val="0"/>
        </a:spcBef>
        <a:spcAft>
          <a:spcPct val="0"/>
        </a:spcAft>
        <a:buChar char="»"/>
        <a:defRPr sz="1300">
          <a:solidFill>
            <a:schemeClr val="tx1"/>
          </a:solidFill>
          <a:latin typeface="+mn-lt"/>
        </a:defRPr>
      </a:lvl9pPr>
    </p:bodyStyle>
    <p:otherStyle>
      <a:defPPr>
        <a:defRPr lang="en-US"/>
      </a:defPPr>
      <a:lvl1pPr marL="0" algn="l" defTabSz="761790" rtl="0" eaLnBrk="1" latinLnBrk="0" hangingPunct="1">
        <a:defRPr sz="1500" kern="1200">
          <a:solidFill>
            <a:schemeClr val="tx1"/>
          </a:solidFill>
          <a:latin typeface="+mn-lt"/>
          <a:ea typeface="+mn-ea"/>
          <a:cs typeface="+mn-cs"/>
        </a:defRPr>
      </a:lvl1pPr>
      <a:lvl2pPr marL="380895" algn="l" defTabSz="761790" rtl="0" eaLnBrk="1" latinLnBrk="0" hangingPunct="1">
        <a:defRPr sz="1500" kern="1200">
          <a:solidFill>
            <a:schemeClr val="tx1"/>
          </a:solidFill>
          <a:latin typeface="+mn-lt"/>
          <a:ea typeface="+mn-ea"/>
          <a:cs typeface="+mn-cs"/>
        </a:defRPr>
      </a:lvl2pPr>
      <a:lvl3pPr marL="761790" algn="l" defTabSz="761790" rtl="0" eaLnBrk="1" latinLnBrk="0" hangingPunct="1">
        <a:defRPr sz="1500" kern="1200">
          <a:solidFill>
            <a:schemeClr val="tx1"/>
          </a:solidFill>
          <a:latin typeface="+mn-lt"/>
          <a:ea typeface="+mn-ea"/>
          <a:cs typeface="+mn-cs"/>
        </a:defRPr>
      </a:lvl3pPr>
      <a:lvl4pPr marL="1142683" algn="l" defTabSz="761790" rtl="0" eaLnBrk="1" latinLnBrk="0" hangingPunct="1">
        <a:defRPr sz="1500" kern="1200">
          <a:solidFill>
            <a:schemeClr val="tx1"/>
          </a:solidFill>
          <a:latin typeface="+mn-lt"/>
          <a:ea typeface="+mn-ea"/>
          <a:cs typeface="+mn-cs"/>
        </a:defRPr>
      </a:lvl4pPr>
      <a:lvl5pPr marL="1523573" algn="l" defTabSz="761790" rtl="0" eaLnBrk="1" latinLnBrk="0" hangingPunct="1">
        <a:defRPr sz="1500" kern="1200">
          <a:solidFill>
            <a:schemeClr val="tx1"/>
          </a:solidFill>
          <a:latin typeface="+mn-lt"/>
          <a:ea typeface="+mn-ea"/>
          <a:cs typeface="+mn-cs"/>
        </a:defRPr>
      </a:lvl5pPr>
      <a:lvl6pPr marL="1904467" algn="l" defTabSz="761790" rtl="0" eaLnBrk="1" latinLnBrk="0" hangingPunct="1">
        <a:defRPr sz="1500" kern="1200">
          <a:solidFill>
            <a:schemeClr val="tx1"/>
          </a:solidFill>
          <a:latin typeface="+mn-lt"/>
          <a:ea typeface="+mn-ea"/>
          <a:cs typeface="+mn-cs"/>
        </a:defRPr>
      </a:lvl6pPr>
      <a:lvl7pPr marL="2285362" algn="l" defTabSz="761790" rtl="0" eaLnBrk="1" latinLnBrk="0" hangingPunct="1">
        <a:defRPr sz="1500" kern="1200">
          <a:solidFill>
            <a:schemeClr val="tx1"/>
          </a:solidFill>
          <a:latin typeface="+mn-lt"/>
          <a:ea typeface="+mn-ea"/>
          <a:cs typeface="+mn-cs"/>
        </a:defRPr>
      </a:lvl7pPr>
      <a:lvl8pPr marL="2666253" algn="l" defTabSz="761790" rtl="0" eaLnBrk="1" latinLnBrk="0" hangingPunct="1">
        <a:defRPr sz="1500" kern="1200">
          <a:solidFill>
            <a:schemeClr val="tx1"/>
          </a:solidFill>
          <a:latin typeface="+mn-lt"/>
          <a:ea typeface="+mn-ea"/>
          <a:cs typeface="+mn-cs"/>
        </a:defRPr>
      </a:lvl8pPr>
      <a:lvl9pPr marL="3047146" algn="l" defTabSz="761790" rtl="0" eaLnBrk="1" latinLnBrk="0" hangingPunct="1">
        <a:defRPr sz="1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5.gif"/><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s://www.ti.com/tool/LAUNCHXL-F280025C" TargetMode="External"/><Relationship Id="rId13" Type="http://schemas.openxmlformats.org/officeDocument/2006/relationships/hyperlink" Target="https://training.ti.com/decentralized-multi-axis-motor-control" TargetMode="External"/><Relationship Id="rId3" Type="http://schemas.openxmlformats.org/officeDocument/2006/relationships/hyperlink" Target="https://www.ti.com/lit/spruin7" TargetMode="External"/><Relationship Id="rId7" Type="http://schemas.openxmlformats.org/officeDocument/2006/relationships/hyperlink" Target="http://www.ti.com/tool/LAUNCHXL-F280049C" TargetMode="External"/><Relationship Id="rId12" Type="http://schemas.openxmlformats.org/officeDocument/2006/relationships/hyperlink" Target="http://software-dl.ti.com/processor-sdk-sitara/esd/am64x/latest/exports/docs/system/Demo_User_Guides/Servo_Drive_Demo_User_Guide.html" TargetMode="External"/><Relationship Id="rId2" Type="http://schemas.openxmlformats.org/officeDocument/2006/relationships/hyperlink" Target="http://www.ti.com/lit/pdf/sprui33" TargetMode="External"/><Relationship Id="rId1" Type="http://schemas.openxmlformats.org/officeDocument/2006/relationships/slideLayout" Target="../slideLayouts/slideLayout8.xml"/><Relationship Id="rId6" Type="http://schemas.openxmlformats.org/officeDocument/2006/relationships/hyperlink" Target="http://www.ti.com/tool/TMDSFSIADAPEVM" TargetMode="External"/><Relationship Id="rId11" Type="http://schemas.openxmlformats.org/officeDocument/2006/relationships/hyperlink" Target="http://www.ti.com/tool/TIDM-02006" TargetMode="External"/><Relationship Id="rId5" Type="http://schemas.openxmlformats.org/officeDocument/2006/relationships/hyperlink" Target="http://www.ti.com/lit/pdf/spracj9" TargetMode="External"/><Relationship Id="rId10" Type="http://schemas.openxmlformats.org/officeDocument/2006/relationships/hyperlink" Target="https://www.ti.com/tool/TMDS64GPEVM" TargetMode="External"/><Relationship Id="rId4" Type="http://schemas.openxmlformats.org/officeDocument/2006/relationships/hyperlink" Target="http://www.ti.com/lit/pdf/spracm3" TargetMode="External"/><Relationship Id="rId9" Type="http://schemas.openxmlformats.org/officeDocument/2006/relationships/hyperlink" Target="http://www.ti.com/tool/BOOSTXL-3PHGANINV"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training.ti.com/decentralized-multi-axis-motor-control"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AA26018-CEDC-4E3C-B534-20DA0DD0432B}"/>
              </a:ext>
            </a:extLst>
          </p:cNvPr>
          <p:cNvSpPr>
            <a:spLocks noGrp="1"/>
          </p:cNvSpPr>
          <p:nvPr>
            <p:ph type="sldNum" sz="quarter" idx="4294967295"/>
          </p:nvPr>
        </p:nvSpPr>
        <p:spPr>
          <a:xfrm>
            <a:off x="6642100" y="4529137"/>
            <a:ext cx="2133600" cy="154782"/>
          </a:xfrm>
          <a:prstGeom prst="rect">
            <a:avLst/>
          </a:prstGeom>
        </p:spPr>
        <p:txBody>
          <a:bodyPr/>
          <a:lstStyle/>
          <a:p>
            <a:pPr>
              <a:defRPr/>
            </a:pPr>
            <a:fld id="{3C7E7816-A48B-4805-9A47-CE865F4F101F}" type="slidenum">
              <a:rPr lang="en-US" smtClean="0">
                <a:solidFill>
                  <a:srgbClr val="000000"/>
                </a:solidFill>
              </a:rPr>
              <a:pPr>
                <a:defRPr/>
              </a:pPr>
              <a:t>1</a:t>
            </a:fld>
            <a:endParaRPr lang="en-US">
              <a:solidFill>
                <a:srgbClr val="000000"/>
              </a:solidFill>
            </a:endParaRPr>
          </a:p>
        </p:txBody>
      </p:sp>
      <p:pic>
        <p:nvPicPr>
          <p:cNvPr id="6" name="Picture 5">
            <a:extLst>
              <a:ext uri="{FF2B5EF4-FFF2-40B4-BE49-F238E27FC236}">
                <a16:creationId xmlns:a16="http://schemas.microsoft.com/office/drawing/2014/main" id="{1C5939BB-950C-43E1-938C-F9C5609426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32725" cy="5143500"/>
          </a:xfrm>
          <a:prstGeom prst="rect">
            <a:avLst/>
          </a:prstGeom>
        </p:spPr>
      </p:pic>
    </p:spTree>
    <p:extLst>
      <p:ext uri="{BB962C8B-B14F-4D97-AF65-F5344CB8AC3E}">
        <p14:creationId xmlns:p14="http://schemas.microsoft.com/office/powerpoint/2010/main" val="735067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775" y="129741"/>
            <a:ext cx="8458200" cy="610791"/>
          </a:xfrm>
        </p:spPr>
        <p:txBody>
          <a:bodyPr/>
          <a:lstStyle/>
          <a:p>
            <a:r>
              <a:rPr lang="en-US" sz="2600" dirty="0"/>
              <a:t>Industry 4.0 services</a:t>
            </a:r>
            <a:endParaRPr lang="en-US" sz="2600" dirty="0">
              <a:solidFill>
                <a:schemeClr val="tx1"/>
              </a:solidFill>
            </a:endParaRPr>
          </a:p>
        </p:txBody>
      </p:sp>
      <p:grpSp>
        <p:nvGrpSpPr>
          <p:cNvPr id="7" name="Group 6"/>
          <p:cNvGrpSpPr/>
          <p:nvPr/>
        </p:nvGrpSpPr>
        <p:grpSpPr>
          <a:xfrm>
            <a:off x="570778" y="1343329"/>
            <a:ext cx="2393849" cy="762010"/>
            <a:chOff x="322387" y="1835238"/>
            <a:chExt cx="4785517" cy="1345844"/>
          </a:xfrm>
        </p:grpSpPr>
        <p:sp>
          <p:nvSpPr>
            <p:cNvPr id="8" name="Rectangle 7"/>
            <p:cNvSpPr/>
            <p:nvPr/>
          </p:nvSpPr>
          <p:spPr>
            <a:xfrm>
              <a:off x="322387" y="1835239"/>
              <a:ext cx="2613996" cy="134584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a:t>PLC/Motion Controller</a:t>
              </a:r>
            </a:p>
          </p:txBody>
        </p:sp>
        <p:sp>
          <p:nvSpPr>
            <p:cNvPr id="11" name="Rectangle 10"/>
            <p:cNvSpPr/>
            <p:nvPr/>
          </p:nvSpPr>
          <p:spPr>
            <a:xfrm>
              <a:off x="3365453" y="1835238"/>
              <a:ext cx="1742451" cy="1345843"/>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a:t>Servo drive</a:t>
              </a:r>
            </a:p>
          </p:txBody>
        </p:sp>
        <p:sp>
          <p:nvSpPr>
            <p:cNvPr id="13" name="Freeform 12"/>
            <p:cNvSpPr/>
            <p:nvPr/>
          </p:nvSpPr>
          <p:spPr>
            <a:xfrm>
              <a:off x="2936383" y="2465896"/>
              <a:ext cx="437882" cy="174273"/>
            </a:xfrm>
            <a:custGeom>
              <a:avLst/>
              <a:gdLst>
                <a:gd name="connsiteX0" fmla="*/ 0 w 437882"/>
                <a:gd name="connsiteY0" fmla="*/ 135636 h 174273"/>
                <a:gd name="connsiteX1" fmla="*/ 128789 w 437882"/>
                <a:gd name="connsiteY1" fmla="*/ 408 h 174273"/>
                <a:gd name="connsiteX2" fmla="*/ 328411 w 437882"/>
                <a:gd name="connsiteY2" fmla="*/ 174273 h 174273"/>
                <a:gd name="connsiteX3" fmla="*/ 437882 w 437882"/>
                <a:gd name="connsiteY3" fmla="*/ 408 h 174273"/>
              </a:gdLst>
              <a:ahLst/>
              <a:cxnLst>
                <a:cxn ang="0">
                  <a:pos x="connsiteX0" y="connsiteY0"/>
                </a:cxn>
                <a:cxn ang="0">
                  <a:pos x="connsiteX1" y="connsiteY1"/>
                </a:cxn>
                <a:cxn ang="0">
                  <a:pos x="connsiteX2" y="connsiteY2"/>
                </a:cxn>
                <a:cxn ang="0">
                  <a:pos x="connsiteX3" y="connsiteY3"/>
                </a:cxn>
              </a:cxnLst>
              <a:rect l="l" t="t" r="r" b="b"/>
              <a:pathLst>
                <a:path w="437882" h="174273">
                  <a:moveTo>
                    <a:pt x="0" y="135636"/>
                  </a:moveTo>
                  <a:cubicBezTo>
                    <a:pt x="37027" y="64802"/>
                    <a:pt x="74054" y="-6031"/>
                    <a:pt x="128789" y="408"/>
                  </a:cubicBezTo>
                  <a:cubicBezTo>
                    <a:pt x="183524" y="6847"/>
                    <a:pt x="276896" y="174273"/>
                    <a:pt x="328411" y="174273"/>
                  </a:cubicBezTo>
                  <a:cubicBezTo>
                    <a:pt x="379926" y="174273"/>
                    <a:pt x="383147" y="-4958"/>
                    <a:pt x="437882" y="40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 name="Group 21"/>
          <p:cNvGrpSpPr/>
          <p:nvPr/>
        </p:nvGrpSpPr>
        <p:grpSpPr>
          <a:xfrm>
            <a:off x="680974" y="2552514"/>
            <a:ext cx="2173459" cy="850823"/>
            <a:chOff x="17722" y="1678379"/>
            <a:chExt cx="4485548" cy="1502703"/>
          </a:xfrm>
        </p:grpSpPr>
        <p:sp>
          <p:nvSpPr>
            <p:cNvPr id="23" name="Rectangle 22"/>
            <p:cNvSpPr/>
            <p:nvPr/>
          </p:nvSpPr>
          <p:spPr>
            <a:xfrm>
              <a:off x="17722" y="1678379"/>
              <a:ext cx="4485548" cy="15027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a:t>PLC/Motion</a:t>
              </a:r>
            </a:p>
            <a:p>
              <a:r>
                <a:rPr lang="en-US" sz="1600" dirty="0"/>
                <a:t>Controller</a:t>
              </a:r>
            </a:p>
          </p:txBody>
        </p:sp>
        <p:sp>
          <p:nvSpPr>
            <p:cNvPr id="24" name="Rectangle 23"/>
            <p:cNvSpPr/>
            <p:nvPr/>
          </p:nvSpPr>
          <p:spPr>
            <a:xfrm>
              <a:off x="2612600" y="1756808"/>
              <a:ext cx="1742452" cy="1345844"/>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a:t>Servo drive</a:t>
              </a:r>
            </a:p>
          </p:txBody>
        </p:sp>
      </p:grpSp>
      <p:sp>
        <p:nvSpPr>
          <p:cNvPr id="48" name="TextBox 47"/>
          <p:cNvSpPr txBox="1"/>
          <p:nvPr/>
        </p:nvSpPr>
        <p:spPr>
          <a:xfrm>
            <a:off x="369652" y="3587604"/>
            <a:ext cx="2761462" cy="954107"/>
          </a:xfrm>
          <a:prstGeom prst="rect">
            <a:avLst/>
          </a:prstGeom>
          <a:noFill/>
        </p:spPr>
        <p:txBody>
          <a:bodyPr wrap="square" rtlCol="0">
            <a:spAutoFit/>
          </a:bodyPr>
          <a:lstStyle/>
          <a:p>
            <a:pPr marL="285750" indent="-285750">
              <a:buFont typeface="Arial" panose="020B0604020202020204" pitchFamily="34" charset="0"/>
              <a:buChar char="•"/>
            </a:pPr>
            <a:r>
              <a:rPr lang="en-US" sz="1400" dirty="0"/>
              <a:t>Saves space and cost</a:t>
            </a:r>
          </a:p>
          <a:p>
            <a:pPr marL="285750" indent="-285750">
              <a:buFont typeface="Arial" panose="020B0604020202020204" pitchFamily="34" charset="0"/>
              <a:buChar char="•"/>
            </a:pPr>
            <a:r>
              <a:rPr lang="en-US" sz="1400" dirty="0"/>
              <a:t>Faster possible refresh rates</a:t>
            </a:r>
          </a:p>
          <a:p>
            <a:pPr marL="285750" indent="-285750">
              <a:buFont typeface="Arial" panose="020B0604020202020204" pitchFamily="34" charset="0"/>
              <a:buChar char="•"/>
            </a:pPr>
            <a:r>
              <a:rPr lang="en-US" sz="1400" dirty="0"/>
              <a:t>Seamless compatibility between amplifier and PLC</a:t>
            </a:r>
          </a:p>
        </p:txBody>
      </p:sp>
      <p:sp>
        <p:nvSpPr>
          <p:cNvPr id="3" name="Down Arrow 2"/>
          <p:cNvSpPr/>
          <p:nvPr/>
        </p:nvSpPr>
        <p:spPr>
          <a:xfrm>
            <a:off x="1641242" y="2179634"/>
            <a:ext cx="237130" cy="31128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86972" y="666118"/>
            <a:ext cx="2761462" cy="646331"/>
          </a:xfrm>
          <a:prstGeom prst="rect">
            <a:avLst/>
          </a:prstGeom>
          <a:noFill/>
        </p:spPr>
        <p:txBody>
          <a:bodyPr wrap="square" rtlCol="0">
            <a:spAutoFit/>
          </a:bodyPr>
          <a:lstStyle/>
          <a:p>
            <a:pPr algn="ctr"/>
            <a:r>
              <a:rPr lang="en-US" b="1" dirty="0"/>
              <a:t>Integrated Motion Control</a:t>
            </a:r>
            <a:endParaRPr lang="en-US" sz="1400" dirty="0"/>
          </a:p>
        </p:txBody>
      </p:sp>
      <p:cxnSp>
        <p:nvCxnSpPr>
          <p:cNvPr id="25" name="Straight Connector 24"/>
          <p:cNvCxnSpPr/>
          <p:nvPr/>
        </p:nvCxnSpPr>
        <p:spPr>
          <a:xfrm>
            <a:off x="3172754" y="717954"/>
            <a:ext cx="0" cy="39743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7" name="Group 36"/>
          <p:cNvGrpSpPr/>
          <p:nvPr/>
        </p:nvGrpSpPr>
        <p:grpSpPr>
          <a:xfrm>
            <a:off x="3172754" y="1391657"/>
            <a:ext cx="2929648" cy="2066526"/>
            <a:chOff x="1762448" y="1863995"/>
            <a:chExt cx="4277502" cy="2011680"/>
          </a:xfrm>
        </p:grpSpPr>
        <p:pic>
          <p:nvPicPr>
            <p:cNvPr id="38" name="Picture 12" descr="C:\Users\a0393239\AppData\Local\Microsoft\Windows\Temporary Internet Files\Content.IE5\V44QM08A\nXI9g[1].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913667" y="2184255"/>
              <a:ext cx="2320285" cy="13240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9" name="Content Placeholder 5"/>
            <p:cNvGraphicFramePr>
              <a:graphicFrameLocks/>
            </p:cNvGraphicFramePr>
            <p:nvPr>
              <p:extLst>
                <p:ext uri="{D42A27DB-BD31-4B8C-83A1-F6EECF244321}">
                  <p14:modId xmlns:p14="http://schemas.microsoft.com/office/powerpoint/2010/main" val="3010187656"/>
                </p:ext>
              </p:extLst>
            </p:nvPr>
          </p:nvGraphicFramePr>
          <p:xfrm>
            <a:off x="1762448" y="1863995"/>
            <a:ext cx="4277502" cy="201168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sp>
        <p:nvSpPr>
          <p:cNvPr id="49" name="TextBox 48"/>
          <p:cNvSpPr txBox="1"/>
          <p:nvPr/>
        </p:nvSpPr>
        <p:spPr>
          <a:xfrm>
            <a:off x="3296425" y="666118"/>
            <a:ext cx="2761462" cy="646331"/>
          </a:xfrm>
          <a:prstGeom prst="rect">
            <a:avLst/>
          </a:prstGeom>
          <a:noFill/>
        </p:spPr>
        <p:txBody>
          <a:bodyPr wrap="square" rtlCol="0">
            <a:spAutoFit/>
          </a:bodyPr>
          <a:lstStyle/>
          <a:p>
            <a:pPr algn="ctr"/>
            <a:r>
              <a:rPr lang="en-US" b="1" dirty="0"/>
              <a:t>Predictive</a:t>
            </a:r>
          </a:p>
          <a:p>
            <a:pPr algn="ctr"/>
            <a:r>
              <a:rPr lang="en-US" b="1" dirty="0"/>
              <a:t>Maintenance</a:t>
            </a:r>
            <a:endParaRPr lang="en-US" sz="1400" dirty="0"/>
          </a:p>
        </p:txBody>
      </p:sp>
      <p:sp>
        <p:nvSpPr>
          <p:cNvPr id="51" name="TextBox 50"/>
          <p:cNvSpPr txBox="1"/>
          <p:nvPr/>
        </p:nvSpPr>
        <p:spPr>
          <a:xfrm>
            <a:off x="3198408" y="3694608"/>
            <a:ext cx="2761462" cy="523220"/>
          </a:xfrm>
          <a:prstGeom prst="rect">
            <a:avLst/>
          </a:prstGeom>
          <a:noFill/>
        </p:spPr>
        <p:txBody>
          <a:bodyPr wrap="square" rtlCol="0">
            <a:spAutoFit/>
          </a:bodyPr>
          <a:lstStyle/>
          <a:p>
            <a:pPr marL="285750" indent="-285750">
              <a:buFont typeface="Arial" panose="020B0604020202020204" pitchFamily="34" charset="0"/>
              <a:buChar char="•"/>
            </a:pPr>
            <a:r>
              <a:rPr lang="en-US" sz="1400" dirty="0"/>
              <a:t>Predict remaining useful life</a:t>
            </a:r>
          </a:p>
          <a:p>
            <a:pPr marL="285750" indent="-285750">
              <a:buFont typeface="Arial" panose="020B0604020202020204" pitchFamily="34" charset="0"/>
              <a:buChar char="•"/>
            </a:pPr>
            <a:r>
              <a:rPr lang="en-US" sz="1400" dirty="0"/>
              <a:t>Predict time to failure </a:t>
            </a:r>
          </a:p>
        </p:txBody>
      </p:sp>
      <p:cxnSp>
        <p:nvCxnSpPr>
          <p:cNvPr id="52" name="Straight Connector 51"/>
          <p:cNvCxnSpPr/>
          <p:nvPr/>
        </p:nvCxnSpPr>
        <p:spPr>
          <a:xfrm>
            <a:off x="6102402" y="720390"/>
            <a:ext cx="0" cy="39743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6205877" y="666118"/>
            <a:ext cx="2761462" cy="646331"/>
          </a:xfrm>
          <a:prstGeom prst="rect">
            <a:avLst/>
          </a:prstGeom>
          <a:noFill/>
        </p:spPr>
        <p:txBody>
          <a:bodyPr wrap="square" rtlCol="0">
            <a:spAutoFit/>
          </a:bodyPr>
          <a:lstStyle/>
          <a:p>
            <a:pPr algn="ctr"/>
            <a:r>
              <a:rPr lang="en-US" b="1" dirty="0"/>
              <a:t>Remote</a:t>
            </a:r>
          </a:p>
          <a:p>
            <a:pPr algn="ctr"/>
            <a:r>
              <a:rPr lang="en-US" b="1" dirty="0"/>
              <a:t>Control</a:t>
            </a:r>
          </a:p>
        </p:txBody>
      </p:sp>
      <p:sp>
        <p:nvSpPr>
          <p:cNvPr id="54" name="TextBox 53"/>
          <p:cNvSpPr txBox="1"/>
          <p:nvPr/>
        </p:nvSpPr>
        <p:spPr>
          <a:xfrm>
            <a:off x="6205877" y="3681447"/>
            <a:ext cx="2761462" cy="954107"/>
          </a:xfrm>
          <a:prstGeom prst="rect">
            <a:avLst/>
          </a:prstGeom>
          <a:noFill/>
        </p:spPr>
        <p:txBody>
          <a:bodyPr wrap="square" rtlCol="0">
            <a:spAutoFit/>
          </a:bodyPr>
          <a:lstStyle/>
          <a:p>
            <a:pPr marL="285750" indent="-285750">
              <a:buFont typeface="Arial" panose="020B0604020202020204" pitchFamily="34" charset="0"/>
              <a:buChar char="•"/>
            </a:pPr>
            <a:r>
              <a:rPr lang="en-US" sz="1400" dirty="0"/>
              <a:t>Check real-time status of machinery</a:t>
            </a:r>
          </a:p>
          <a:p>
            <a:pPr marL="285750" indent="-285750">
              <a:buFont typeface="Arial" panose="020B0604020202020204" pitchFamily="34" charset="0"/>
              <a:buChar char="•"/>
            </a:pPr>
            <a:r>
              <a:rPr lang="en-US" sz="1400" dirty="0"/>
              <a:t>Update control parameters remotely</a:t>
            </a:r>
          </a:p>
        </p:txBody>
      </p:sp>
      <p:pic>
        <p:nvPicPr>
          <p:cNvPr id="1026"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53108" y="1593421"/>
            <a:ext cx="2667000"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5585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775" y="129741"/>
            <a:ext cx="8458200" cy="610791"/>
          </a:xfrm>
        </p:spPr>
        <p:txBody>
          <a:bodyPr/>
          <a:lstStyle/>
          <a:p>
            <a:r>
              <a:rPr lang="en-US" sz="2600" dirty="0"/>
              <a:t>Multi-axis, real-time control</a:t>
            </a:r>
            <a:endParaRPr lang="en-US" sz="2600" dirty="0">
              <a:solidFill>
                <a:schemeClr val="tx1"/>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0728" y="886919"/>
            <a:ext cx="4270090" cy="1481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p:cNvSpPr txBox="1">
            <a:spLocks/>
          </p:cNvSpPr>
          <p:nvPr/>
        </p:nvSpPr>
        <p:spPr bwMode="auto">
          <a:xfrm>
            <a:off x="95049" y="2606005"/>
            <a:ext cx="4292123" cy="1856403"/>
          </a:xfrm>
          <a:prstGeom prst="rect">
            <a:avLst/>
          </a:prstGeom>
          <a:noFill/>
          <a:ln w="9525" algn="ctr">
            <a:noFill/>
            <a:miter lim="800000"/>
            <a:headEnd/>
            <a:tailEnd/>
          </a:ln>
        </p:spPr>
        <p:txBody>
          <a:bodyPr vert="horz" wrap="square" lIns="76179" tIns="38088" rIns="76179" bIns="38088" numCol="1" anchor="t" anchorCtr="0" compatLnSpc="1">
            <a:prstTxWarp prst="textNoShape">
              <a:avLst/>
            </a:prstTxWarp>
          </a:bodyPr>
          <a:lstStyle>
            <a:lvl1pPr marL="189124" indent="-189124" algn="l" rtl="0" eaLnBrk="0" fontAlgn="base" hangingPunct="0">
              <a:spcBef>
                <a:spcPts val="667"/>
              </a:spcBef>
              <a:spcAft>
                <a:spcPct val="0"/>
              </a:spcAft>
              <a:buChar char="•"/>
              <a:defRPr sz="1800">
                <a:solidFill>
                  <a:schemeClr val="tx1"/>
                </a:solidFill>
                <a:latin typeface="+mn-lt"/>
                <a:ea typeface="+mn-ea"/>
                <a:cs typeface="+mn-cs"/>
              </a:defRPr>
            </a:lvl1pPr>
            <a:lvl2pPr marL="478763" indent="-194416" algn="l" rtl="0" eaLnBrk="0" fontAlgn="base" hangingPunct="0">
              <a:spcBef>
                <a:spcPct val="20000"/>
              </a:spcBef>
              <a:spcAft>
                <a:spcPct val="0"/>
              </a:spcAft>
              <a:buChar char="–"/>
              <a:defRPr sz="1600">
                <a:solidFill>
                  <a:schemeClr val="tx1"/>
                </a:solidFill>
                <a:latin typeface="+mn-lt"/>
              </a:defRPr>
            </a:lvl2pPr>
            <a:lvl3pPr marL="711530" indent="-137548" algn="l" rtl="0" eaLnBrk="0" fontAlgn="base" hangingPunct="0">
              <a:spcBef>
                <a:spcPct val="15000"/>
              </a:spcBef>
              <a:spcAft>
                <a:spcPct val="0"/>
              </a:spcAft>
              <a:buChar char="•"/>
              <a:defRPr sz="1500">
                <a:solidFill>
                  <a:schemeClr val="tx1"/>
                </a:solidFill>
                <a:latin typeface="+mn-lt"/>
              </a:defRPr>
            </a:lvl3pPr>
            <a:lvl4pPr marL="1001168" indent="-194416" algn="l" rtl="0" eaLnBrk="0" fontAlgn="base" hangingPunct="0">
              <a:spcBef>
                <a:spcPct val="5000"/>
              </a:spcBef>
              <a:spcAft>
                <a:spcPct val="0"/>
              </a:spcAft>
              <a:buChar char="–"/>
              <a:defRPr sz="1500">
                <a:solidFill>
                  <a:schemeClr val="tx1"/>
                </a:solidFill>
                <a:latin typeface="+mn-lt"/>
              </a:defRPr>
            </a:lvl4pPr>
            <a:lvl5pPr marL="1240546" indent="-144163" algn="l" rtl="0" eaLnBrk="0" fontAlgn="base" hangingPunct="0">
              <a:spcBef>
                <a:spcPct val="0"/>
              </a:spcBef>
              <a:spcAft>
                <a:spcPct val="0"/>
              </a:spcAft>
              <a:buChar char="»"/>
              <a:defRPr sz="1500">
                <a:solidFill>
                  <a:schemeClr val="tx1"/>
                </a:solidFill>
                <a:latin typeface="+mn-lt"/>
              </a:defRPr>
            </a:lvl5pPr>
            <a:lvl6pPr marL="1621441" indent="-144163" algn="l" rtl="0" fontAlgn="base">
              <a:spcBef>
                <a:spcPct val="0"/>
              </a:spcBef>
              <a:spcAft>
                <a:spcPct val="0"/>
              </a:spcAft>
              <a:buChar char="»"/>
              <a:defRPr sz="1300">
                <a:solidFill>
                  <a:schemeClr val="tx1"/>
                </a:solidFill>
                <a:latin typeface="+mn-lt"/>
              </a:defRPr>
            </a:lvl6pPr>
            <a:lvl7pPr marL="2002336" indent="-144163" algn="l" rtl="0" fontAlgn="base">
              <a:spcBef>
                <a:spcPct val="0"/>
              </a:spcBef>
              <a:spcAft>
                <a:spcPct val="0"/>
              </a:spcAft>
              <a:buChar char="»"/>
              <a:defRPr sz="1300">
                <a:solidFill>
                  <a:schemeClr val="tx1"/>
                </a:solidFill>
                <a:latin typeface="+mn-lt"/>
              </a:defRPr>
            </a:lvl7pPr>
            <a:lvl8pPr marL="2383230" indent="-144163" algn="l" rtl="0" fontAlgn="base">
              <a:spcBef>
                <a:spcPct val="0"/>
              </a:spcBef>
              <a:spcAft>
                <a:spcPct val="0"/>
              </a:spcAft>
              <a:buChar char="»"/>
              <a:defRPr sz="1300">
                <a:solidFill>
                  <a:schemeClr val="tx1"/>
                </a:solidFill>
                <a:latin typeface="+mn-lt"/>
              </a:defRPr>
            </a:lvl8pPr>
            <a:lvl9pPr marL="2764124" indent="-144163" algn="l" rtl="0" fontAlgn="base">
              <a:spcBef>
                <a:spcPct val="0"/>
              </a:spcBef>
              <a:spcAft>
                <a:spcPct val="0"/>
              </a:spcAft>
              <a:buChar char="»"/>
              <a:defRPr sz="1300">
                <a:solidFill>
                  <a:schemeClr val="tx1"/>
                </a:solidFill>
                <a:latin typeface="+mn-lt"/>
              </a:defRPr>
            </a:lvl9pPr>
          </a:lstStyle>
          <a:p>
            <a:r>
              <a:rPr lang="en-US" sz="1200" kern="0" dirty="0"/>
              <a:t>Arm Cortex-R5F cores running at 800MHz provides greater than 5,000 DMIPs of processing power</a:t>
            </a:r>
          </a:p>
          <a:p>
            <a:pPr lvl="1"/>
            <a:r>
              <a:rPr lang="en-US" sz="1000" kern="0" dirty="0"/>
              <a:t>Allows for tighter control loops, more advanced algorithms, and more background processing</a:t>
            </a:r>
          </a:p>
          <a:p>
            <a:r>
              <a:rPr lang="en-US" sz="1200" kern="0" dirty="0"/>
              <a:t>Tightly-coupled memory (TCM) for each core to allow deterministic, single-cycle access for instruction and data</a:t>
            </a:r>
          </a:p>
          <a:p>
            <a:pPr lvl="1"/>
            <a:r>
              <a:rPr lang="en-US" sz="1000" kern="0" dirty="0"/>
              <a:t>Guarantees real-time deadlines are met on each iteration of the loop</a:t>
            </a:r>
          </a:p>
        </p:txBody>
      </p:sp>
      <p:sp>
        <p:nvSpPr>
          <p:cNvPr id="6" name="Content Placeholder 2"/>
          <p:cNvSpPr>
            <a:spLocks noGrp="1"/>
          </p:cNvSpPr>
          <p:nvPr>
            <p:ph idx="1"/>
          </p:nvPr>
        </p:nvSpPr>
        <p:spPr>
          <a:xfrm>
            <a:off x="4473212" y="2606005"/>
            <a:ext cx="4670788" cy="1904349"/>
          </a:xfrm>
        </p:spPr>
        <p:txBody>
          <a:bodyPr/>
          <a:lstStyle/>
          <a:p>
            <a:r>
              <a:rPr lang="en-US" sz="1200" dirty="0"/>
              <a:t>Up to 4x Arm Cortex-R5F cores provides software partitioning options</a:t>
            </a:r>
          </a:p>
          <a:p>
            <a:pPr lvl="1"/>
            <a:r>
              <a:rPr lang="en-US" sz="1000" dirty="0"/>
              <a:t>Pipelined approach: each core handles a specific function for all axes and then passes the result to the next stage in the pipeline</a:t>
            </a:r>
          </a:p>
          <a:p>
            <a:pPr lvl="1"/>
            <a:r>
              <a:rPr lang="en-US" sz="1000" dirty="0"/>
              <a:t>Distributed approach: each core handles all control code for one or more axes</a:t>
            </a:r>
          </a:p>
          <a:p>
            <a:r>
              <a:rPr lang="en-US" sz="1200" dirty="0"/>
              <a:t>Software Development Kit provided including Real-time operating system (RTOS) and control libraries</a:t>
            </a:r>
          </a:p>
          <a:p>
            <a:pPr lvl="1"/>
            <a:r>
              <a:rPr lang="en-US" sz="1000" dirty="0"/>
              <a:t>Decrease getting started and overall development time</a:t>
            </a:r>
          </a:p>
          <a:p>
            <a:pPr marL="0" indent="0">
              <a:buNone/>
            </a:pPr>
            <a:endParaRPr lang="en-US" sz="1200" dirty="0"/>
          </a:p>
        </p:txBody>
      </p:sp>
    </p:spTree>
    <p:extLst>
      <p:ext uri="{BB962C8B-B14F-4D97-AF65-F5344CB8AC3E}">
        <p14:creationId xmlns:p14="http://schemas.microsoft.com/office/powerpoint/2010/main" val="34915561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Content Placeholder 2"/>
          <p:cNvSpPr>
            <a:spLocks noGrp="1"/>
          </p:cNvSpPr>
          <p:nvPr>
            <p:ph idx="1"/>
          </p:nvPr>
        </p:nvSpPr>
        <p:spPr>
          <a:xfrm>
            <a:off x="4473212" y="3160913"/>
            <a:ext cx="4670788" cy="1531341"/>
          </a:xfrm>
        </p:spPr>
        <p:txBody>
          <a:bodyPr/>
          <a:lstStyle/>
          <a:p>
            <a:pPr marL="0" indent="0">
              <a:buNone/>
            </a:pPr>
            <a:r>
              <a:rPr lang="en-US" sz="1200" dirty="0"/>
              <a:t>Sitara improves the overall development process and supply chain by:</a:t>
            </a:r>
          </a:p>
          <a:p>
            <a:pPr marL="627247" lvl="1" indent="-342900">
              <a:buFont typeface="+mj-lt"/>
              <a:buAutoNum type="arabicPeriod"/>
            </a:pPr>
            <a:r>
              <a:rPr lang="en-US" sz="1100" dirty="0"/>
              <a:t>Enabling re-allocation of inventory from one protocol to another </a:t>
            </a:r>
            <a:r>
              <a:rPr lang="en-US" sz="1100" b="1" dirty="0"/>
              <a:t>in minutes </a:t>
            </a:r>
            <a:r>
              <a:rPr lang="en-US" sz="1100" dirty="0"/>
              <a:t>to meet sudden demand changes</a:t>
            </a:r>
          </a:p>
          <a:p>
            <a:pPr marL="627247" lvl="1" indent="-342900">
              <a:buFont typeface="+mj-lt"/>
              <a:buAutoNum type="arabicPeriod"/>
            </a:pPr>
            <a:r>
              <a:rPr lang="en-US" sz="1100" dirty="0"/>
              <a:t>Narrowing down hardware procurement to a single vendor</a:t>
            </a:r>
          </a:p>
          <a:p>
            <a:pPr marL="627247" lvl="1" indent="-342900">
              <a:buFont typeface="+mj-lt"/>
              <a:buAutoNum type="arabicPeriod"/>
            </a:pPr>
            <a:r>
              <a:rPr lang="en-US" sz="1100" dirty="0"/>
              <a:t>Drastically reducing inventory management complexity</a:t>
            </a:r>
          </a:p>
          <a:p>
            <a:pPr marL="627247" lvl="1" indent="-342900">
              <a:buFont typeface="+mj-lt"/>
              <a:buAutoNum type="arabicPeriod"/>
            </a:pPr>
            <a:r>
              <a:rPr lang="en-US" sz="1100" dirty="0"/>
              <a:t>Providing a single hardware design to meet the needs of multiple markets</a:t>
            </a:r>
          </a:p>
          <a:p>
            <a:pPr marL="627247" lvl="1" indent="-342900">
              <a:buFont typeface="+mj-lt"/>
              <a:buAutoNum type="arabicPeriod"/>
            </a:pPr>
            <a:endParaRPr lang="en-US" sz="1200" dirty="0"/>
          </a:p>
        </p:txBody>
      </p:sp>
      <p:sp>
        <p:nvSpPr>
          <p:cNvPr id="2" name="Title 1"/>
          <p:cNvSpPr>
            <a:spLocks noGrp="1"/>
          </p:cNvSpPr>
          <p:nvPr>
            <p:ph type="title"/>
          </p:nvPr>
        </p:nvSpPr>
        <p:spPr>
          <a:xfrm>
            <a:off x="231774" y="107163"/>
            <a:ext cx="8826187" cy="610791"/>
          </a:xfrm>
        </p:spPr>
        <p:txBody>
          <a:bodyPr/>
          <a:lstStyle/>
          <a:p>
            <a:r>
              <a:rPr lang="en-US" dirty="0"/>
              <a:t>Multiprotocol industrial Ethernet</a:t>
            </a:r>
          </a:p>
        </p:txBody>
      </p:sp>
      <p:grpSp>
        <p:nvGrpSpPr>
          <p:cNvPr id="3" name="Group 2"/>
          <p:cNvGrpSpPr/>
          <p:nvPr/>
        </p:nvGrpSpPr>
        <p:grpSpPr>
          <a:xfrm>
            <a:off x="138818" y="923130"/>
            <a:ext cx="4087843" cy="2290890"/>
            <a:chOff x="1823692" y="556679"/>
            <a:chExt cx="5007996" cy="2516379"/>
          </a:xfrm>
        </p:grpSpPr>
        <p:grpSp>
          <p:nvGrpSpPr>
            <p:cNvPr id="17" name="Group 16"/>
            <p:cNvGrpSpPr/>
            <p:nvPr/>
          </p:nvGrpSpPr>
          <p:grpSpPr>
            <a:xfrm>
              <a:off x="5162356" y="956352"/>
              <a:ext cx="1669332" cy="667733"/>
              <a:chOff x="4063691" y="304993"/>
              <a:chExt cx="2255453" cy="902181"/>
            </a:xfrm>
          </p:grpSpPr>
          <p:sp>
            <p:nvSpPr>
              <p:cNvPr id="18" name="Chevron 17"/>
              <p:cNvSpPr/>
              <p:nvPr/>
            </p:nvSpPr>
            <p:spPr>
              <a:xfrm>
                <a:off x="4063691" y="304993"/>
                <a:ext cx="2255453" cy="902181"/>
              </a:xfrm>
              <a:prstGeom prst="chevron">
                <a:avLst/>
              </a:prstGeom>
              <a:solidFill>
                <a:schemeClr val="accent5">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Profinet</a:t>
                </a:r>
                <a:r>
                  <a:rPr lang="en-US" sz="1050" dirty="0"/>
                  <a:t> IRT/RT</a:t>
                </a:r>
              </a:p>
              <a:p>
                <a:pPr lvl="0" algn="ctr" defTabSz="533400">
                  <a:lnSpc>
                    <a:spcPct val="90000"/>
                  </a:lnSpc>
                  <a:spcBef>
                    <a:spcPct val="0"/>
                  </a:spcBef>
                  <a:spcAft>
                    <a:spcPct val="35000"/>
                  </a:spcAft>
                </a:pPr>
                <a:r>
                  <a:rPr lang="en-US" sz="1050" kern="1200" dirty="0"/>
                  <a:t>SKU</a:t>
                </a:r>
              </a:p>
            </p:txBody>
          </p:sp>
        </p:grpSp>
        <p:grpSp>
          <p:nvGrpSpPr>
            <p:cNvPr id="20" name="Group 19"/>
            <p:cNvGrpSpPr/>
            <p:nvPr/>
          </p:nvGrpSpPr>
          <p:grpSpPr>
            <a:xfrm>
              <a:off x="5162356" y="1680839"/>
              <a:ext cx="1669332" cy="667733"/>
              <a:chOff x="4063691" y="304993"/>
              <a:chExt cx="2255453" cy="902181"/>
            </a:xfrm>
          </p:grpSpPr>
          <p:sp>
            <p:nvSpPr>
              <p:cNvPr id="21" name="Chevron 20"/>
              <p:cNvSpPr/>
              <p:nvPr/>
            </p:nvSpPr>
            <p:spPr>
              <a:xfrm>
                <a:off x="4063691" y="304993"/>
                <a:ext cx="2255453" cy="902181"/>
              </a:xfrm>
              <a:prstGeom prst="chevron">
                <a:avLst/>
              </a:pr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EtherNet</a:t>
                </a:r>
                <a:r>
                  <a:rPr lang="en-US" sz="1050" dirty="0"/>
                  <a:t>/IP</a:t>
                </a:r>
              </a:p>
              <a:p>
                <a:pPr lvl="0" algn="ctr" defTabSz="533400">
                  <a:lnSpc>
                    <a:spcPct val="90000"/>
                  </a:lnSpc>
                  <a:spcBef>
                    <a:spcPct val="0"/>
                  </a:spcBef>
                  <a:spcAft>
                    <a:spcPct val="35000"/>
                  </a:spcAft>
                </a:pPr>
                <a:r>
                  <a:rPr lang="en-US" sz="1050" kern="1200" dirty="0"/>
                  <a:t>SKU</a:t>
                </a:r>
              </a:p>
            </p:txBody>
          </p:sp>
        </p:grpSp>
        <p:grpSp>
          <p:nvGrpSpPr>
            <p:cNvPr id="23" name="Group 22"/>
            <p:cNvGrpSpPr/>
            <p:nvPr/>
          </p:nvGrpSpPr>
          <p:grpSpPr>
            <a:xfrm>
              <a:off x="5162356" y="2405325"/>
              <a:ext cx="1669332" cy="667733"/>
              <a:chOff x="4063691" y="304993"/>
              <a:chExt cx="2255453" cy="902181"/>
            </a:xfrm>
          </p:grpSpPr>
          <p:sp>
            <p:nvSpPr>
              <p:cNvPr id="24" name="Chevron 23"/>
              <p:cNvSpPr/>
              <p:nvPr/>
            </p:nvSpPr>
            <p:spPr>
              <a:xfrm>
                <a:off x="4063691" y="304993"/>
                <a:ext cx="2255453" cy="902181"/>
              </a:xfrm>
              <a:prstGeom prst="chevron">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5"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EtherCAT</a:t>
                </a:r>
                <a:endParaRPr lang="en-US" sz="1050" dirty="0"/>
              </a:p>
              <a:p>
                <a:pPr lvl="0" algn="ctr" defTabSz="533400">
                  <a:lnSpc>
                    <a:spcPct val="90000"/>
                  </a:lnSpc>
                  <a:spcBef>
                    <a:spcPct val="0"/>
                  </a:spcBef>
                  <a:spcAft>
                    <a:spcPct val="35000"/>
                  </a:spcAft>
                </a:pPr>
                <a:r>
                  <a:rPr lang="en-US" sz="1050" kern="1200" dirty="0"/>
                  <a:t>SKU</a:t>
                </a:r>
              </a:p>
            </p:txBody>
          </p:sp>
        </p:grpSp>
        <p:grpSp>
          <p:nvGrpSpPr>
            <p:cNvPr id="35" name="Group 34"/>
            <p:cNvGrpSpPr/>
            <p:nvPr/>
          </p:nvGrpSpPr>
          <p:grpSpPr>
            <a:xfrm>
              <a:off x="3493024" y="956352"/>
              <a:ext cx="1669332" cy="667733"/>
              <a:chOff x="4063691" y="304993"/>
              <a:chExt cx="2255453" cy="902181"/>
            </a:xfrm>
          </p:grpSpPr>
          <p:sp>
            <p:nvSpPr>
              <p:cNvPr id="36" name="Chevron 35"/>
              <p:cNvSpPr/>
              <p:nvPr/>
            </p:nvSpPr>
            <p:spPr>
              <a:xfrm>
                <a:off x="4063691" y="304993"/>
                <a:ext cx="2255453" cy="902181"/>
              </a:xfrm>
              <a:prstGeom prst="chevron">
                <a:avLst/>
              </a:prstGeom>
              <a:solidFill>
                <a:schemeClr val="accent5">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7"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Profinet</a:t>
                </a:r>
                <a:r>
                  <a:rPr lang="en-US" sz="1050" dirty="0"/>
                  <a:t> IRT/RT module</a:t>
                </a:r>
                <a:endParaRPr lang="en-US" sz="1050" kern="1200" dirty="0"/>
              </a:p>
            </p:txBody>
          </p:sp>
        </p:grpSp>
        <p:grpSp>
          <p:nvGrpSpPr>
            <p:cNvPr id="47" name="Group 46"/>
            <p:cNvGrpSpPr/>
            <p:nvPr/>
          </p:nvGrpSpPr>
          <p:grpSpPr>
            <a:xfrm>
              <a:off x="3493024" y="1680839"/>
              <a:ext cx="1669332" cy="667733"/>
              <a:chOff x="4063691" y="304993"/>
              <a:chExt cx="2255453" cy="902181"/>
            </a:xfrm>
          </p:grpSpPr>
          <p:sp>
            <p:nvSpPr>
              <p:cNvPr id="48" name="Chevron 47"/>
              <p:cNvSpPr/>
              <p:nvPr/>
            </p:nvSpPr>
            <p:spPr>
              <a:xfrm>
                <a:off x="4063691" y="304993"/>
                <a:ext cx="2255453" cy="902181"/>
              </a:xfrm>
              <a:prstGeom prst="chevron">
                <a:avLst/>
              </a:pr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9"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EtherNet</a:t>
                </a:r>
                <a:r>
                  <a:rPr lang="en-US" sz="1050" dirty="0"/>
                  <a:t>/IP module</a:t>
                </a:r>
                <a:endParaRPr lang="en-US" sz="1050" kern="1200" dirty="0"/>
              </a:p>
            </p:txBody>
          </p:sp>
        </p:grpSp>
        <p:grpSp>
          <p:nvGrpSpPr>
            <p:cNvPr id="53" name="Group 52"/>
            <p:cNvGrpSpPr/>
            <p:nvPr/>
          </p:nvGrpSpPr>
          <p:grpSpPr>
            <a:xfrm>
              <a:off x="3493024" y="2405325"/>
              <a:ext cx="1669332" cy="667733"/>
              <a:chOff x="4063691" y="304993"/>
              <a:chExt cx="2255453" cy="902181"/>
            </a:xfrm>
          </p:grpSpPr>
          <p:sp>
            <p:nvSpPr>
              <p:cNvPr id="54" name="Chevron 53"/>
              <p:cNvSpPr/>
              <p:nvPr/>
            </p:nvSpPr>
            <p:spPr>
              <a:xfrm>
                <a:off x="4063691" y="304993"/>
                <a:ext cx="2255453" cy="902181"/>
              </a:xfrm>
              <a:prstGeom prst="chevron">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5"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EtherCAT</a:t>
                </a:r>
                <a:r>
                  <a:rPr lang="en-US" sz="1050" dirty="0"/>
                  <a:t> module</a:t>
                </a:r>
                <a:endParaRPr lang="en-US" sz="1050" kern="1200" dirty="0"/>
              </a:p>
            </p:txBody>
          </p:sp>
        </p:grpSp>
        <p:sp>
          <p:nvSpPr>
            <p:cNvPr id="56" name="TextBox 55"/>
            <p:cNvSpPr txBox="1"/>
            <p:nvPr/>
          </p:nvSpPr>
          <p:spPr>
            <a:xfrm>
              <a:off x="5310782" y="641318"/>
              <a:ext cx="1372479" cy="261610"/>
            </a:xfrm>
            <a:prstGeom prst="rect">
              <a:avLst/>
            </a:prstGeom>
            <a:noFill/>
          </p:spPr>
          <p:txBody>
            <a:bodyPr wrap="square" rtlCol="0">
              <a:spAutoFit/>
            </a:bodyPr>
            <a:lstStyle/>
            <a:p>
              <a:pPr algn="ctr"/>
              <a:r>
                <a:rPr lang="en-US" sz="1100" b="1" dirty="0">
                  <a:solidFill>
                    <a:schemeClr val="tx1"/>
                  </a:solidFill>
                </a:rPr>
                <a:t>Inventory</a:t>
              </a:r>
            </a:p>
          </p:txBody>
        </p:sp>
        <p:sp>
          <p:nvSpPr>
            <p:cNvPr id="58" name="TextBox 57"/>
            <p:cNvSpPr txBox="1"/>
            <p:nvPr/>
          </p:nvSpPr>
          <p:spPr>
            <a:xfrm>
              <a:off x="3493024" y="556679"/>
              <a:ext cx="1669332" cy="430887"/>
            </a:xfrm>
            <a:prstGeom prst="rect">
              <a:avLst/>
            </a:prstGeom>
            <a:noFill/>
          </p:spPr>
          <p:txBody>
            <a:bodyPr wrap="square" rtlCol="0">
              <a:spAutoFit/>
            </a:bodyPr>
            <a:lstStyle/>
            <a:p>
              <a:pPr algn="ctr"/>
              <a:r>
                <a:rPr lang="en-US" sz="1100" b="1" dirty="0">
                  <a:solidFill>
                    <a:schemeClr val="tx1"/>
                  </a:solidFill>
                </a:rPr>
                <a:t>Communication module</a:t>
              </a:r>
            </a:p>
          </p:txBody>
        </p:sp>
        <p:grpSp>
          <p:nvGrpSpPr>
            <p:cNvPr id="59" name="Group 58"/>
            <p:cNvGrpSpPr/>
            <p:nvPr/>
          </p:nvGrpSpPr>
          <p:grpSpPr>
            <a:xfrm>
              <a:off x="1823692" y="956352"/>
              <a:ext cx="1669332" cy="667733"/>
              <a:chOff x="4063691" y="304993"/>
              <a:chExt cx="2255453" cy="902181"/>
            </a:xfrm>
          </p:grpSpPr>
          <p:sp>
            <p:nvSpPr>
              <p:cNvPr id="60" name="Chevron 59"/>
              <p:cNvSpPr/>
              <p:nvPr/>
            </p:nvSpPr>
            <p:spPr>
              <a:xfrm>
                <a:off x="4063691" y="304993"/>
                <a:ext cx="2255453" cy="902181"/>
              </a:xfrm>
              <a:prstGeom prst="chevron">
                <a:avLst/>
              </a:prstGeom>
              <a:solidFill>
                <a:schemeClr val="accent5">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1"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Profinet</a:t>
                </a:r>
                <a:r>
                  <a:rPr lang="en-US" sz="1050" dirty="0"/>
                  <a:t> IRT/RT ASIC</a:t>
                </a:r>
                <a:endParaRPr lang="en-US" sz="1050" kern="1200" dirty="0"/>
              </a:p>
            </p:txBody>
          </p:sp>
        </p:grpSp>
        <p:grpSp>
          <p:nvGrpSpPr>
            <p:cNvPr id="62" name="Group 61"/>
            <p:cNvGrpSpPr/>
            <p:nvPr/>
          </p:nvGrpSpPr>
          <p:grpSpPr>
            <a:xfrm>
              <a:off x="1823692" y="1680839"/>
              <a:ext cx="1669332" cy="667733"/>
              <a:chOff x="4063691" y="304993"/>
              <a:chExt cx="2255453" cy="902181"/>
            </a:xfrm>
          </p:grpSpPr>
          <p:sp>
            <p:nvSpPr>
              <p:cNvPr id="63" name="Chevron 62"/>
              <p:cNvSpPr/>
              <p:nvPr/>
            </p:nvSpPr>
            <p:spPr>
              <a:xfrm>
                <a:off x="4063691" y="304993"/>
                <a:ext cx="2255453" cy="902181"/>
              </a:xfrm>
              <a:prstGeom prst="chevron">
                <a:avLst/>
              </a:pr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4"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EtherNet</a:t>
                </a:r>
                <a:r>
                  <a:rPr lang="en-US" sz="1050" dirty="0"/>
                  <a:t>/IP ASIC</a:t>
                </a:r>
                <a:endParaRPr lang="en-US" sz="1050" kern="1200" dirty="0"/>
              </a:p>
            </p:txBody>
          </p:sp>
        </p:grpSp>
        <p:grpSp>
          <p:nvGrpSpPr>
            <p:cNvPr id="65" name="Group 64"/>
            <p:cNvGrpSpPr/>
            <p:nvPr/>
          </p:nvGrpSpPr>
          <p:grpSpPr>
            <a:xfrm>
              <a:off x="1823692" y="2405325"/>
              <a:ext cx="1669332" cy="667733"/>
              <a:chOff x="4063691" y="304993"/>
              <a:chExt cx="2255453" cy="902181"/>
            </a:xfrm>
          </p:grpSpPr>
          <p:sp>
            <p:nvSpPr>
              <p:cNvPr id="66" name="Chevron 65"/>
              <p:cNvSpPr/>
              <p:nvPr/>
            </p:nvSpPr>
            <p:spPr>
              <a:xfrm>
                <a:off x="4063691" y="304993"/>
                <a:ext cx="2255453" cy="902181"/>
              </a:xfrm>
              <a:prstGeom prst="chevron">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67"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a:t>EtherCAT</a:t>
                </a:r>
              </a:p>
              <a:p>
                <a:pPr lvl="0" algn="ctr" defTabSz="533400">
                  <a:lnSpc>
                    <a:spcPct val="90000"/>
                  </a:lnSpc>
                  <a:spcBef>
                    <a:spcPct val="0"/>
                  </a:spcBef>
                  <a:spcAft>
                    <a:spcPct val="35000"/>
                  </a:spcAft>
                </a:pPr>
                <a:r>
                  <a:rPr lang="en-US" sz="1050" kern="1200" dirty="0"/>
                  <a:t>ASIC</a:t>
                </a:r>
              </a:p>
            </p:txBody>
          </p:sp>
        </p:grpSp>
        <p:sp>
          <p:nvSpPr>
            <p:cNvPr id="68" name="TextBox 67"/>
            <p:cNvSpPr txBox="1"/>
            <p:nvPr/>
          </p:nvSpPr>
          <p:spPr>
            <a:xfrm>
              <a:off x="1823693" y="579019"/>
              <a:ext cx="1520904" cy="474768"/>
            </a:xfrm>
            <a:prstGeom prst="rect">
              <a:avLst/>
            </a:prstGeom>
            <a:noFill/>
          </p:spPr>
          <p:txBody>
            <a:bodyPr wrap="square" rtlCol="0">
              <a:spAutoFit/>
            </a:bodyPr>
            <a:lstStyle/>
            <a:p>
              <a:pPr algn="ctr"/>
              <a:r>
                <a:rPr lang="en-US" sz="1100" b="1" dirty="0">
                  <a:solidFill>
                    <a:schemeClr val="tx1"/>
                  </a:solidFill>
                </a:rPr>
                <a:t>Communication device</a:t>
              </a:r>
            </a:p>
          </p:txBody>
        </p:sp>
      </p:grpSp>
      <p:sp>
        <p:nvSpPr>
          <p:cNvPr id="69" name="Content Placeholder 2"/>
          <p:cNvSpPr txBox="1">
            <a:spLocks/>
          </p:cNvSpPr>
          <p:nvPr/>
        </p:nvSpPr>
        <p:spPr bwMode="auto">
          <a:xfrm>
            <a:off x="95051" y="3298677"/>
            <a:ext cx="4292123" cy="1434285"/>
          </a:xfrm>
          <a:prstGeom prst="rect">
            <a:avLst/>
          </a:prstGeom>
          <a:noFill/>
          <a:ln w="9525" algn="ctr">
            <a:noFill/>
            <a:miter lim="800000"/>
            <a:headEnd/>
            <a:tailEnd/>
          </a:ln>
        </p:spPr>
        <p:txBody>
          <a:bodyPr vert="horz" wrap="square" lIns="76179" tIns="38088" rIns="76179" bIns="38088" numCol="1" anchor="t" anchorCtr="0" compatLnSpc="1">
            <a:prstTxWarp prst="textNoShape">
              <a:avLst/>
            </a:prstTxWarp>
          </a:bodyPr>
          <a:lstStyle>
            <a:lvl1pPr marL="189124" indent="-189124" algn="l" rtl="0" eaLnBrk="0" fontAlgn="base" hangingPunct="0">
              <a:spcBef>
                <a:spcPts val="667"/>
              </a:spcBef>
              <a:spcAft>
                <a:spcPct val="0"/>
              </a:spcAft>
              <a:buChar char="•"/>
              <a:defRPr sz="1800">
                <a:solidFill>
                  <a:schemeClr val="tx1"/>
                </a:solidFill>
                <a:latin typeface="+mn-lt"/>
                <a:ea typeface="+mn-ea"/>
                <a:cs typeface="+mn-cs"/>
              </a:defRPr>
            </a:lvl1pPr>
            <a:lvl2pPr marL="478763" indent="-194416" algn="l" rtl="0" eaLnBrk="0" fontAlgn="base" hangingPunct="0">
              <a:spcBef>
                <a:spcPct val="20000"/>
              </a:spcBef>
              <a:spcAft>
                <a:spcPct val="0"/>
              </a:spcAft>
              <a:buChar char="–"/>
              <a:defRPr sz="1600">
                <a:solidFill>
                  <a:schemeClr val="tx1"/>
                </a:solidFill>
                <a:latin typeface="+mn-lt"/>
              </a:defRPr>
            </a:lvl2pPr>
            <a:lvl3pPr marL="711530" indent="-137548" algn="l" rtl="0" eaLnBrk="0" fontAlgn="base" hangingPunct="0">
              <a:spcBef>
                <a:spcPct val="15000"/>
              </a:spcBef>
              <a:spcAft>
                <a:spcPct val="0"/>
              </a:spcAft>
              <a:buChar char="•"/>
              <a:defRPr sz="1500">
                <a:solidFill>
                  <a:schemeClr val="tx1"/>
                </a:solidFill>
                <a:latin typeface="+mn-lt"/>
              </a:defRPr>
            </a:lvl3pPr>
            <a:lvl4pPr marL="1001168" indent="-194416" algn="l" rtl="0" eaLnBrk="0" fontAlgn="base" hangingPunct="0">
              <a:spcBef>
                <a:spcPct val="5000"/>
              </a:spcBef>
              <a:spcAft>
                <a:spcPct val="0"/>
              </a:spcAft>
              <a:buChar char="–"/>
              <a:defRPr sz="1500">
                <a:solidFill>
                  <a:schemeClr val="tx1"/>
                </a:solidFill>
                <a:latin typeface="+mn-lt"/>
              </a:defRPr>
            </a:lvl4pPr>
            <a:lvl5pPr marL="1240546" indent="-144163" algn="l" rtl="0" eaLnBrk="0" fontAlgn="base" hangingPunct="0">
              <a:spcBef>
                <a:spcPct val="0"/>
              </a:spcBef>
              <a:spcAft>
                <a:spcPct val="0"/>
              </a:spcAft>
              <a:buChar char="»"/>
              <a:defRPr sz="1500">
                <a:solidFill>
                  <a:schemeClr val="tx1"/>
                </a:solidFill>
                <a:latin typeface="+mn-lt"/>
              </a:defRPr>
            </a:lvl5pPr>
            <a:lvl6pPr marL="1621441" indent="-144163" algn="l" rtl="0" fontAlgn="base">
              <a:spcBef>
                <a:spcPct val="0"/>
              </a:spcBef>
              <a:spcAft>
                <a:spcPct val="0"/>
              </a:spcAft>
              <a:buChar char="»"/>
              <a:defRPr sz="1300">
                <a:solidFill>
                  <a:schemeClr val="tx1"/>
                </a:solidFill>
                <a:latin typeface="+mn-lt"/>
              </a:defRPr>
            </a:lvl6pPr>
            <a:lvl7pPr marL="2002336" indent="-144163" algn="l" rtl="0" fontAlgn="base">
              <a:spcBef>
                <a:spcPct val="0"/>
              </a:spcBef>
              <a:spcAft>
                <a:spcPct val="0"/>
              </a:spcAft>
              <a:buChar char="»"/>
              <a:defRPr sz="1300">
                <a:solidFill>
                  <a:schemeClr val="tx1"/>
                </a:solidFill>
                <a:latin typeface="+mn-lt"/>
              </a:defRPr>
            </a:lvl7pPr>
            <a:lvl8pPr marL="2383230" indent="-144163" algn="l" rtl="0" fontAlgn="base">
              <a:spcBef>
                <a:spcPct val="0"/>
              </a:spcBef>
              <a:spcAft>
                <a:spcPct val="0"/>
              </a:spcAft>
              <a:buChar char="»"/>
              <a:defRPr sz="1300">
                <a:solidFill>
                  <a:schemeClr val="tx1"/>
                </a:solidFill>
                <a:latin typeface="+mn-lt"/>
              </a:defRPr>
            </a:lvl8pPr>
            <a:lvl9pPr marL="2764124" indent="-144163" algn="l" rtl="0" fontAlgn="base">
              <a:spcBef>
                <a:spcPct val="0"/>
              </a:spcBef>
              <a:spcAft>
                <a:spcPct val="0"/>
              </a:spcAft>
              <a:buChar char="»"/>
              <a:defRPr sz="1300">
                <a:solidFill>
                  <a:schemeClr val="tx1"/>
                </a:solidFill>
                <a:latin typeface="+mn-lt"/>
              </a:defRPr>
            </a:lvl9pPr>
          </a:lstStyle>
          <a:p>
            <a:pPr marL="0" indent="0">
              <a:buFontTx/>
              <a:buNone/>
            </a:pPr>
            <a:r>
              <a:rPr lang="en-US" sz="1200" kern="0" dirty="0"/>
              <a:t>The typical multi-protocol design process has many disadvantages including:</a:t>
            </a:r>
          </a:p>
          <a:p>
            <a:pPr marL="627247" lvl="1" indent="-342900">
              <a:buFont typeface="+mj-lt"/>
              <a:buAutoNum type="arabicPeriod"/>
            </a:pPr>
            <a:r>
              <a:rPr lang="en-US" sz="1100" kern="0" dirty="0"/>
              <a:t>Complex inventory management and accurate forecasting needed for each individual protocol</a:t>
            </a:r>
          </a:p>
          <a:p>
            <a:pPr marL="627247" lvl="1" indent="-342900">
              <a:buFont typeface="+mj-lt"/>
              <a:buAutoNum type="arabicPeriod"/>
            </a:pPr>
            <a:r>
              <a:rPr lang="en-US" sz="1100" kern="0" dirty="0"/>
              <a:t>Multiple silicon suppliers required</a:t>
            </a:r>
          </a:p>
          <a:p>
            <a:pPr marL="627247" lvl="1" indent="-342900">
              <a:buFont typeface="+mj-lt"/>
              <a:buAutoNum type="arabicPeriod"/>
            </a:pPr>
            <a:r>
              <a:rPr lang="en-US" sz="1100" kern="0" dirty="0"/>
              <a:t>Separate hardware designs for each protocol</a:t>
            </a:r>
          </a:p>
          <a:p>
            <a:pPr marL="627247" lvl="1" indent="-342900">
              <a:buFont typeface="+mj-lt"/>
              <a:buAutoNum type="arabicPeriod"/>
            </a:pPr>
            <a:r>
              <a:rPr lang="en-US" sz="1100" kern="0" dirty="0"/>
              <a:t>Expensive total cost when using multiple ASICs</a:t>
            </a:r>
          </a:p>
        </p:txBody>
      </p:sp>
      <p:sp>
        <p:nvSpPr>
          <p:cNvPr id="6" name="TextBox 5"/>
          <p:cNvSpPr txBox="1"/>
          <p:nvPr/>
        </p:nvSpPr>
        <p:spPr>
          <a:xfrm>
            <a:off x="1259237" y="583521"/>
            <a:ext cx="1692964" cy="338554"/>
          </a:xfrm>
          <a:prstGeom prst="rect">
            <a:avLst/>
          </a:prstGeom>
          <a:noFill/>
        </p:spPr>
        <p:txBody>
          <a:bodyPr wrap="none" rtlCol="0">
            <a:spAutoFit/>
          </a:bodyPr>
          <a:lstStyle/>
          <a:p>
            <a:r>
              <a:rPr lang="en-US" sz="1600" b="1" dirty="0"/>
              <a:t>Traditional flow</a:t>
            </a:r>
          </a:p>
        </p:txBody>
      </p:sp>
      <p:grpSp>
        <p:nvGrpSpPr>
          <p:cNvPr id="38" name="Group 37"/>
          <p:cNvGrpSpPr/>
          <p:nvPr/>
        </p:nvGrpSpPr>
        <p:grpSpPr>
          <a:xfrm>
            <a:off x="4892710" y="1014777"/>
            <a:ext cx="4165252" cy="2101891"/>
            <a:chOff x="1872788" y="556679"/>
            <a:chExt cx="5007996" cy="2516379"/>
          </a:xfrm>
        </p:grpSpPr>
        <p:grpSp>
          <p:nvGrpSpPr>
            <p:cNvPr id="39" name="Group 38"/>
            <p:cNvGrpSpPr/>
            <p:nvPr/>
          </p:nvGrpSpPr>
          <p:grpSpPr>
            <a:xfrm>
              <a:off x="5211452" y="956352"/>
              <a:ext cx="1669332" cy="667733"/>
              <a:chOff x="4063691" y="304993"/>
              <a:chExt cx="2255453" cy="902181"/>
            </a:xfrm>
          </p:grpSpPr>
          <p:sp>
            <p:nvSpPr>
              <p:cNvPr id="74" name="Chevron 73"/>
              <p:cNvSpPr/>
              <p:nvPr/>
            </p:nvSpPr>
            <p:spPr>
              <a:xfrm>
                <a:off x="4063691" y="304993"/>
                <a:ext cx="2255453" cy="902181"/>
              </a:xfrm>
              <a:prstGeom prst="chevron">
                <a:avLst/>
              </a:prstGeom>
              <a:solidFill>
                <a:schemeClr val="accent5">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5"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Profinet</a:t>
                </a:r>
                <a:r>
                  <a:rPr lang="en-US" sz="1050" dirty="0"/>
                  <a:t> IRT/RT</a:t>
                </a:r>
              </a:p>
              <a:p>
                <a:pPr lvl="0" algn="ctr" defTabSz="533400">
                  <a:lnSpc>
                    <a:spcPct val="90000"/>
                  </a:lnSpc>
                  <a:spcBef>
                    <a:spcPct val="0"/>
                  </a:spcBef>
                  <a:spcAft>
                    <a:spcPct val="35000"/>
                  </a:spcAft>
                </a:pPr>
                <a:r>
                  <a:rPr lang="en-US" sz="1050" kern="1200" dirty="0"/>
                  <a:t>SKU</a:t>
                </a:r>
              </a:p>
            </p:txBody>
          </p:sp>
        </p:grpSp>
        <p:grpSp>
          <p:nvGrpSpPr>
            <p:cNvPr id="40" name="Group 39"/>
            <p:cNvGrpSpPr/>
            <p:nvPr/>
          </p:nvGrpSpPr>
          <p:grpSpPr>
            <a:xfrm>
              <a:off x="5211452" y="1680839"/>
              <a:ext cx="1669332" cy="667733"/>
              <a:chOff x="4063691" y="304993"/>
              <a:chExt cx="2255453" cy="902181"/>
            </a:xfrm>
          </p:grpSpPr>
          <p:sp>
            <p:nvSpPr>
              <p:cNvPr id="72" name="Chevron 71"/>
              <p:cNvSpPr/>
              <p:nvPr/>
            </p:nvSpPr>
            <p:spPr>
              <a:xfrm>
                <a:off x="4063691" y="304993"/>
                <a:ext cx="2255453" cy="902181"/>
              </a:xfrm>
              <a:prstGeom prst="chevron">
                <a:avLst/>
              </a:prstGeom>
              <a:solidFill>
                <a:schemeClr val="accent6">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3"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EtherNet</a:t>
                </a:r>
                <a:r>
                  <a:rPr lang="en-US" sz="1050" dirty="0"/>
                  <a:t>/IP SKU</a:t>
                </a:r>
                <a:endParaRPr lang="en-US" sz="1050" kern="1200" dirty="0"/>
              </a:p>
            </p:txBody>
          </p:sp>
        </p:grpSp>
        <p:grpSp>
          <p:nvGrpSpPr>
            <p:cNvPr id="41" name="Group 40"/>
            <p:cNvGrpSpPr/>
            <p:nvPr/>
          </p:nvGrpSpPr>
          <p:grpSpPr>
            <a:xfrm>
              <a:off x="5211452" y="2405325"/>
              <a:ext cx="1669332" cy="667733"/>
              <a:chOff x="4063691" y="304993"/>
              <a:chExt cx="2255453" cy="902181"/>
            </a:xfrm>
          </p:grpSpPr>
          <p:sp>
            <p:nvSpPr>
              <p:cNvPr id="70" name="Chevron 69"/>
              <p:cNvSpPr/>
              <p:nvPr/>
            </p:nvSpPr>
            <p:spPr>
              <a:xfrm>
                <a:off x="4063691" y="304993"/>
                <a:ext cx="2255453" cy="902181"/>
              </a:xfrm>
              <a:prstGeom prst="chevron">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1"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EtherCAT</a:t>
                </a:r>
                <a:r>
                  <a:rPr lang="en-US" sz="1050" dirty="0"/>
                  <a:t>   SKU</a:t>
                </a:r>
                <a:endParaRPr lang="en-US" sz="1050" kern="1200" dirty="0"/>
              </a:p>
            </p:txBody>
          </p:sp>
        </p:grpSp>
        <p:grpSp>
          <p:nvGrpSpPr>
            <p:cNvPr id="42" name="Group 41"/>
            <p:cNvGrpSpPr/>
            <p:nvPr/>
          </p:nvGrpSpPr>
          <p:grpSpPr>
            <a:xfrm>
              <a:off x="3542120" y="1680838"/>
              <a:ext cx="1669332" cy="667733"/>
              <a:chOff x="4063691" y="304993"/>
              <a:chExt cx="2255453" cy="902181"/>
            </a:xfrm>
          </p:grpSpPr>
          <p:sp>
            <p:nvSpPr>
              <p:cNvPr id="52" name="Chevron 51"/>
              <p:cNvSpPr/>
              <p:nvPr/>
            </p:nvSpPr>
            <p:spPr>
              <a:xfrm>
                <a:off x="4063691" y="304993"/>
                <a:ext cx="2255453" cy="902181"/>
              </a:xfrm>
              <a:prstGeom prst="chevron">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7"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a:t>Multi-protocol board</a:t>
                </a:r>
                <a:endParaRPr lang="en-US" sz="1050" kern="1200" dirty="0"/>
              </a:p>
            </p:txBody>
          </p:sp>
        </p:grpSp>
        <p:sp>
          <p:nvSpPr>
            <p:cNvPr id="43" name="TextBox 42"/>
            <p:cNvSpPr txBox="1"/>
            <p:nvPr/>
          </p:nvSpPr>
          <p:spPr>
            <a:xfrm>
              <a:off x="5359878" y="641318"/>
              <a:ext cx="1372479" cy="261610"/>
            </a:xfrm>
            <a:prstGeom prst="rect">
              <a:avLst/>
            </a:prstGeom>
            <a:noFill/>
          </p:spPr>
          <p:txBody>
            <a:bodyPr wrap="square" rtlCol="0">
              <a:spAutoFit/>
            </a:bodyPr>
            <a:lstStyle/>
            <a:p>
              <a:pPr algn="ctr"/>
              <a:r>
                <a:rPr lang="en-US" sz="1100" b="1" dirty="0">
                  <a:solidFill>
                    <a:schemeClr val="tx1"/>
                  </a:solidFill>
                </a:rPr>
                <a:t>Inventory</a:t>
              </a:r>
            </a:p>
          </p:txBody>
        </p:sp>
        <p:sp>
          <p:nvSpPr>
            <p:cNvPr id="44" name="TextBox 43"/>
            <p:cNvSpPr txBox="1"/>
            <p:nvPr/>
          </p:nvSpPr>
          <p:spPr>
            <a:xfrm>
              <a:off x="3542121" y="556679"/>
              <a:ext cx="1520906" cy="515857"/>
            </a:xfrm>
            <a:prstGeom prst="rect">
              <a:avLst/>
            </a:prstGeom>
            <a:noFill/>
          </p:spPr>
          <p:txBody>
            <a:bodyPr wrap="square" rtlCol="0">
              <a:spAutoFit/>
            </a:bodyPr>
            <a:lstStyle/>
            <a:p>
              <a:pPr algn="ctr"/>
              <a:r>
                <a:rPr lang="en-US" sz="1100" b="1" dirty="0">
                  <a:solidFill>
                    <a:schemeClr val="tx1"/>
                  </a:solidFill>
                </a:rPr>
                <a:t>Communication module</a:t>
              </a:r>
            </a:p>
          </p:txBody>
        </p:sp>
        <p:grpSp>
          <p:nvGrpSpPr>
            <p:cNvPr id="45" name="Group 44"/>
            <p:cNvGrpSpPr/>
            <p:nvPr/>
          </p:nvGrpSpPr>
          <p:grpSpPr>
            <a:xfrm>
              <a:off x="1872788" y="1680838"/>
              <a:ext cx="1669332" cy="667733"/>
              <a:chOff x="4063691" y="304993"/>
              <a:chExt cx="2255453" cy="902181"/>
            </a:xfrm>
          </p:grpSpPr>
          <p:sp>
            <p:nvSpPr>
              <p:cNvPr id="50" name="Chevron 49"/>
              <p:cNvSpPr/>
              <p:nvPr/>
            </p:nvSpPr>
            <p:spPr>
              <a:xfrm>
                <a:off x="4063691" y="304993"/>
                <a:ext cx="2255453" cy="902181"/>
              </a:xfrm>
              <a:prstGeom prst="chevron">
                <a:avLst/>
              </a:prstGeom>
              <a:solidFill>
                <a:schemeClr val="tx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1" name="Chevron 4"/>
              <p:cNvSpPr/>
              <p:nvPr/>
            </p:nvSpPr>
            <p:spPr>
              <a:xfrm>
                <a:off x="4514782" y="304993"/>
                <a:ext cx="1353272" cy="9021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050" dirty="0" err="1"/>
                  <a:t>Sitara</a:t>
                </a:r>
                <a:r>
                  <a:rPr lang="en-US" sz="1050" dirty="0"/>
                  <a:t>™ processors</a:t>
                </a:r>
              </a:p>
            </p:txBody>
          </p:sp>
        </p:grpSp>
        <p:sp>
          <p:nvSpPr>
            <p:cNvPr id="46" name="TextBox 45"/>
            <p:cNvSpPr txBox="1"/>
            <p:nvPr/>
          </p:nvSpPr>
          <p:spPr>
            <a:xfrm>
              <a:off x="1872789" y="579019"/>
              <a:ext cx="1520906" cy="515857"/>
            </a:xfrm>
            <a:prstGeom prst="rect">
              <a:avLst/>
            </a:prstGeom>
            <a:noFill/>
          </p:spPr>
          <p:txBody>
            <a:bodyPr wrap="square" rtlCol="0">
              <a:spAutoFit/>
            </a:bodyPr>
            <a:lstStyle/>
            <a:p>
              <a:pPr algn="ctr"/>
              <a:r>
                <a:rPr lang="en-US" sz="1100" b="1" dirty="0">
                  <a:solidFill>
                    <a:schemeClr val="tx1"/>
                  </a:solidFill>
                </a:rPr>
                <a:t>Communication device</a:t>
              </a:r>
            </a:p>
          </p:txBody>
        </p:sp>
      </p:grpSp>
      <p:sp>
        <p:nvSpPr>
          <p:cNvPr id="76" name="TextBox 75"/>
          <p:cNvSpPr txBox="1"/>
          <p:nvPr/>
        </p:nvSpPr>
        <p:spPr>
          <a:xfrm>
            <a:off x="6065168" y="604914"/>
            <a:ext cx="1750800" cy="338554"/>
          </a:xfrm>
          <a:prstGeom prst="rect">
            <a:avLst/>
          </a:prstGeom>
          <a:noFill/>
        </p:spPr>
        <p:txBody>
          <a:bodyPr wrap="none" rtlCol="0">
            <a:spAutoFit/>
          </a:bodyPr>
          <a:lstStyle/>
          <a:p>
            <a:r>
              <a:rPr lang="en-US" sz="1600" b="1" dirty="0"/>
              <a:t>Flow with Sitara</a:t>
            </a:r>
          </a:p>
        </p:txBody>
      </p:sp>
      <p:cxnSp>
        <p:nvCxnSpPr>
          <p:cNvPr id="77" name="Straight Connector 76"/>
          <p:cNvCxnSpPr/>
          <p:nvPr/>
        </p:nvCxnSpPr>
        <p:spPr>
          <a:xfrm>
            <a:off x="4383051" y="717954"/>
            <a:ext cx="0" cy="39743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0043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4706938"/>
            <a:ext cx="8826500" cy="388620"/>
            <a:chOff x="0" y="6321425"/>
            <a:chExt cx="10591800" cy="466344"/>
          </a:xfrm>
        </p:grpSpPr>
        <p:sp>
          <p:nvSpPr>
            <p:cNvPr id="7" name="Rectangle 6"/>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7" descr="ti_logo_powerpoint_1_line.png"/>
            <p:cNvPicPr>
              <a:picLocks noChangeAspect="1"/>
            </p:cNvPicPr>
            <p:nvPr userDrawn="1"/>
          </p:nvPicPr>
          <p:blipFill>
            <a:blip r:embed="rId2" cstate="print"/>
            <a:srcRect/>
            <a:stretch>
              <a:fillRect/>
            </a:stretch>
          </p:blipFill>
          <p:spPr bwMode="auto">
            <a:xfrm>
              <a:off x="8593138" y="6440488"/>
              <a:ext cx="1874837" cy="231775"/>
            </a:xfrm>
            <a:prstGeom prst="rect">
              <a:avLst/>
            </a:prstGeom>
            <a:noFill/>
            <a:ln w="9525">
              <a:noFill/>
              <a:miter lim="800000"/>
              <a:headEnd/>
              <a:tailEnd/>
            </a:ln>
          </p:spPr>
        </p:pic>
      </p:grpSp>
      <p:sp>
        <p:nvSpPr>
          <p:cNvPr id="9" name="Rectangle 2">
            <a:extLst>
              <a:ext uri="{FF2B5EF4-FFF2-40B4-BE49-F238E27FC236}">
                <a16:creationId xmlns:a16="http://schemas.microsoft.com/office/drawing/2014/main" id="{C952D084-4E5E-E84D-8116-9AA50FF1B5AB}"/>
              </a:ext>
            </a:extLst>
          </p:cNvPr>
          <p:cNvSpPr>
            <a:spLocks noGrp="1" noChangeArrowheads="1"/>
          </p:cNvSpPr>
          <p:nvPr>
            <p:ph type="ctrTitle"/>
          </p:nvPr>
        </p:nvSpPr>
        <p:spPr>
          <a:xfrm>
            <a:off x="342900" y="1457331"/>
            <a:ext cx="8458200" cy="1102519"/>
          </a:xfrm>
        </p:spPr>
        <p:txBody>
          <a:bodyPr/>
          <a:lstStyle/>
          <a:p>
            <a:pPr eaLnBrk="1" hangingPunct="1"/>
            <a:r>
              <a:rPr lang="en-US" dirty="0">
                <a:solidFill>
                  <a:srgbClr val="DE0000"/>
                </a:solidFill>
              </a:rPr>
              <a:t>FSI</a:t>
            </a:r>
            <a:endParaRPr lang="en-US" dirty="0"/>
          </a:p>
        </p:txBody>
      </p:sp>
    </p:spTree>
    <p:extLst>
      <p:ext uri="{BB962C8B-B14F-4D97-AF65-F5344CB8AC3E}">
        <p14:creationId xmlns:p14="http://schemas.microsoft.com/office/powerpoint/2010/main" val="1365036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547131" y="948839"/>
            <a:ext cx="6096000" cy="3048000"/>
            <a:chOff x="-575064" y="1099585"/>
            <a:chExt cx="6096000" cy="3048000"/>
          </a:xfrm>
        </p:grpSpPr>
        <p:graphicFrame>
          <p:nvGraphicFramePr>
            <p:cNvPr id="3" name="Diagram 2"/>
            <p:cNvGraphicFramePr/>
            <p:nvPr>
              <p:extLst>
                <p:ext uri="{D42A27DB-BD31-4B8C-83A1-F6EECF244321}">
                  <p14:modId xmlns:p14="http://schemas.microsoft.com/office/powerpoint/2010/main" val="484923352"/>
                </p:ext>
              </p:extLst>
            </p:nvPr>
          </p:nvGraphicFramePr>
          <p:xfrm>
            <a:off x="-575064" y="1099585"/>
            <a:ext cx="6096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Group 6"/>
            <p:cNvGrpSpPr/>
            <p:nvPr/>
          </p:nvGrpSpPr>
          <p:grpSpPr>
            <a:xfrm>
              <a:off x="644139" y="1195001"/>
              <a:ext cx="3976440" cy="2824610"/>
              <a:chOff x="644139" y="1195001"/>
              <a:chExt cx="3976440" cy="2824610"/>
            </a:xfrm>
          </p:grpSpPr>
          <p:sp>
            <p:nvSpPr>
              <p:cNvPr id="4" name="Isosceles Triangle 3"/>
              <p:cNvSpPr/>
              <p:nvPr/>
            </p:nvSpPr>
            <p:spPr bwMode="auto">
              <a:xfrm>
                <a:off x="2212812" y="2497601"/>
                <a:ext cx="558744" cy="474576"/>
              </a:xfrm>
              <a:prstGeom prst="triangle">
                <a:avLst/>
              </a:prstGeom>
              <a:ln>
                <a:headEnd type="none" w="med" len="med"/>
                <a:tailEnd type="none" w="med" len="med"/>
              </a:ln>
              <a:extLst/>
            </p:spPr>
            <p:style>
              <a:lnRef idx="3">
                <a:schemeClr val="lt1"/>
              </a:lnRef>
              <a:fillRef idx="1">
                <a:schemeClr val="accent3"/>
              </a:fillRef>
              <a:effectRef idx="1">
                <a:schemeClr val="accent3"/>
              </a:effectRef>
              <a:fontRef idx="minor">
                <a:schemeClr val="lt1"/>
              </a:fontRef>
            </p:style>
            <p:txBody>
              <a:bodyPr vert="horz" wrap="none" lIns="64008" tIns="0" rIns="9144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a:ln>
                      <a:noFill/>
                    </a:ln>
                    <a:solidFill>
                      <a:schemeClr val="bg1"/>
                    </a:solidFill>
                    <a:effectLst/>
                    <a:latin typeface="Arial" charset="0"/>
                  </a:rPr>
                  <a:t>FSI</a:t>
                </a:r>
                <a:endParaRPr kumimoji="0" lang="en-US" sz="800" b="1" i="1" u="none" strike="noStrike" cap="none" normalizeH="0" baseline="0" dirty="0">
                  <a:ln>
                    <a:noFill/>
                  </a:ln>
                  <a:solidFill>
                    <a:schemeClr val="bg1"/>
                  </a:solidFill>
                  <a:effectLst/>
                  <a:latin typeface="Arial" charset="0"/>
                </a:endParaRPr>
              </a:p>
            </p:txBody>
          </p:sp>
          <p:sp>
            <p:nvSpPr>
              <p:cNvPr id="5" name="TextBox 4"/>
              <p:cNvSpPr txBox="1"/>
              <p:nvPr/>
            </p:nvSpPr>
            <p:spPr>
              <a:xfrm>
                <a:off x="3494052" y="2581164"/>
                <a:ext cx="1126527" cy="30777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400" b="1" dirty="0">
                    <a:latin typeface="Calibri" panose="020F0502020204030204" pitchFamily="34" charset="0"/>
                    <a:cs typeface="Calibri" panose="020F0502020204030204" pitchFamily="34" charset="0"/>
                  </a:rPr>
                  <a:t>Standard SPI</a:t>
                </a:r>
              </a:p>
            </p:txBody>
          </p:sp>
          <p:sp>
            <p:nvSpPr>
              <p:cNvPr id="19" name="TextBox 18"/>
              <p:cNvSpPr txBox="1"/>
              <p:nvPr/>
            </p:nvSpPr>
            <p:spPr>
              <a:xfrm>
                <a:off x="1177536" y="2337307"/>
                <a:ext cx="1186800" cy="30777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400" b="1" dirty="0">
                    <a:latin typeface="Calibri" panose="020F0502020204030204" pitchFamily="34" charset="0"/>
                    <a:cs typeface="Calibri" panose="020F0502020204030204" pitchFamily="34" charset="0"/>
                  </a:rPr>
                  <a:t>SERDES/LVDS</a:t>
                </a:r>
              </a:p>
            </p:txBody>
          </p:sp>
          <p:sp>
            <p:nvSpPr>
              <p:cNvPr id="21" name="TextBox 20"/>
              <p:cNvSpPr txBox="1"/>
              <p:nvPr/>
            </p:nvSpPr>
            <p:spPr>
              <a:xfrm>
                <a:off x="644139" y="3481001"/>
                <a:ext cx="780983" cy="30777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400" b="1" dirty="0" err="1">
                    <a:latin typeface="Calibri" panose="020F0502020204030204" pitchFamily="34" charset="0"/>
                    <a:cs typeface="Calibri" panose="020F0502020204030204" pitchFamily="34" charset="0"/>
                  </a:rPr>
                  <a:t>RapidIO</a:t>
                </a:r>
                <a:endParaRPr lang="en-US" sz="1400" b="1" dirty="0">
                  <a:latin typeface="Calibri" panose="020F0502020204030204" pitchFamily="34" charset="0"/>
                  <a:cs typeface="Calibri" panose="020F0502020204030204" pitchFamily="34" charset="0"/>
                </a:endParaRPr>
              </a:p>
            </p:txBody>
          </p:sp>
          <p:sp>
            <p:nvSpPr>
              <p:cNvPr id="22" name="TextBox 21"/>
              <p:cNvSpPr txBox="1"/>
              <p:nvPr/>
            </p:nvSpPr>
            <p:spPr>
              <a:xfrm>
                <a:off x="1514295" y="3711834"/>
                <a:ext cx="513282" cy="30777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400" b="1" dirty="0" err="1">
                    <a:latin typeface="Calibri" panose="020F0502020204030204" pitchFamily="34" charset="0"/>
                    <a:cs typeface="Calibri" panose="020F0502020204030204" pitchFamily="34" charset="0"/>
                  </a:rPr>
                  <a:t>PCIe</a:t>
                </a:r>
                <a:endParaRPr lang="en-US" sz="1400" b="1" dirty="0">
                  <a:latin typeface="Calibri" panose="020F0502020204030204" pitchFamily="34" charset="0"/>
                  <a:cs typeface="Calibri" panose="020F0502020204030204" pitchFamily="34" charset="0"/>
                </a:endParaRPr>
              </a:p>
            </p:txBody>
          </p:sp>
          <p:sp>
            <p:nvSpPr>
              <p:cNvPr id="23" name="TextBox 22"/>
              <p:cNvSpPr txBox="1"/>
              <p:nvPr/>
            </p:nvSpPr>
            <p:spPr>
              <a:xfrm>
                <a:off x="2282832" y="1195001"/>
                <a:ext cx="418704" cy="30777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400" b="1" dirty="0">
                    <a:latin typeface="Calibri" panose="020F0502020204030204" pitchFamily="34" charset="0"/>
                    <a:cs typeface="Calibri" panose="020F0502020204030204" pitchFamily="34" charset="0"/>
                  </a:rPr>
                  <a:t>I2C</a:t>
                </a:r>
              </a:p>
            </p:txBody>
          </p:sp>
          <p:sp>
            <p:nvSpPr>
              <p:cNvPr id="24" name="TextBox 23"/>
              <p:cNvSpPr txBox="1"/>
              <p:nvPr/>
            </p:nvSpPr>
            <p:spPr>
              <a:xfrm>
                <a:off x="2930136" y="3576251"/>
                <a:ext cx="670376" cy="30777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400" b="1" dirty="0">
                    <a:latin typeface="Calibri" panose="020F0502020204030204" pitchFamily="34" charset="0"/>
                    <a:cs typeface="Calibri" panose="020F0502020204030204" pitchFamily="34" charset="0"/>
                  </a:rPr>
                  <a:t>SD I/O</a:t>
                </a:r>
              </a:p>
            </p:txBody>
          </p:sp>
          <p:sp>
            <p:nvSpPr>
              <p:cNvPr id="25" name="TextBox 24"/>
              <p:cNvSpPr txBox="1"/>
              <p:nvPr/>
            </p:nvSpPr>
            <p:spPr>
              <a:xfrm>
                <a:off x="2091943" y="3176201"/>
                <a:ext cx="817853" cy="30777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sz="1400" b="1" dirty="0" err="1">
                    <a:latin typeface="Calibri" panose="020F0502020204030204" pitchFamily="34" charset="0"/>
                    <a:cs typeface="Calibri" panose="020F0502020204030204" pitchFamily="34" charset="0"/>
                  </a:rPr>
                  <a:t>QuadSPI</a:t>
                </a:r>
                <a:endParaRPr lang="en-US" sz="1400" b="1" dirty="0">
                  <a:latin typeface="Calibri" panose="020F0502020204030204" pitchFamily="34" charset="0"/>
                  <a:cs typeface="Calibri" panose="020F0502020204030204" pitchFamily="34" charset="0"/>
                </a:endParaRPr>
              </a:p>
            </p:txBody>
          </p:sp>
        </p:grpSp>
      </p:grpSp>
      <p:sp>
        <p:nvSpPr>
          <p:cNvPr id="6" name="TextBox 5"/>
          <p:cNvSpPr txBox="1"/>
          <p:nvPr/>
        </p:nvSpPr>
        <p:spPr>
          <a:xfrm>
            <a:off x="4843386" y="1041099"/>
            <a:ext cx="4018213" cy="2677656"/>
          </a:xfrm>
          <a:prstGeom prst="rect">
            <a:avLst/>
          </a:prstGeom>
        </p:spPr>
        <p:style>
          <a:lnRef idx="2">
            <a:schemeClr val="accent3"/>
          </a:lnRef>
          <a:fillRef idx="1">
            <a:schemeClr val="lt1"/>
          </a:fillRef>
          <a:effectRef idx="0">
            <a:schemeClr val="accent3"/>
          </a:effectRef>
          <a:fontRef idx="minor">
            <a:schemeClr val="dk1"/>
          </a:fontRef>
        </p:style>
        <p:txBody>
          <a:bodyPr wrap="square" rtlCol="0" anchor="ctr" anchorCtr="0">
            <a:spAutoFit/>
          </a:bodyPr>
          <a:lstStyle/>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Uniquely meets the three key criteria:</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Very low signal count</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Standard LVCMOS IO buffer</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High bandwidth</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FSI includes: </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On-the-fly CRC calculation</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Hardware watchdog</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Use Cases: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High speed communications across air gap for power electronics isolation </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On board chip-to-chip topologies</a:t>
            </a:r>
          </a:p>
          <a:p>
            <a:pPr marL="742950" lvl="1"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Alternative to parallel/EMIF interfaces</a:t>
            </a:r>
          </a:p>
        </p:txBody>
      </p:sp>
      <p:sp>
        <p:nvSpPr>
          <p:cNvPr id="10" name="Title 9"/>
          <p:cNvSpPr>
            <a:spLocks noGrp="1"/>
          </p:cNvSpPr>
          <p:nvPr>
            <p:ph type="title"/>
          </p:nvPr>
        </p:nvSpPr>
        <p:spPr/>
        <p:txBody>
          <a:bodyPr/>
          <a:lstStyle/>
          <a:p>
            <a:r>
              <a:rPr lang="en-US" dirty="0"/>
              <a:t>TI’s FSI vs. standard serial interfaces</a:t>
            </a:r>
          </a:p>
        </p:txBody>
      </p:sp>
      <p:sp>
        <p:nvSpPr>
          <p:cNvPr id="2" name="TextBox 1">
            <a:extLst>
              <a:ext uri="{FF2B5EF4-FFF2-40B4-BE49-F238E27FC236}">
                <a16:creationId xmlns:a16="http://schemas.microsoft.com/office/drawing/2014/main" id="{A465F84C-15CD-4525-A7D6-817A1F64D9A8}"/>
              </a:ext>
            </a:extLst>
          </p:cNvPr>
          <p:cNvSpPr txBox="1"/>
          <p:nvPr/>
        </p:nvSpPr>
        <p:spPr>
          <a:xfrm>
            <a:off x="3774052" y="4227724"/>
            <a:ext cx="5087547" cy="276999"/>
          </a:xfrm>
          <a:prstGeom prst="rect">
            <a:avLst/>
          </a:prstGeom>
          <a:noFill/>
        </p:spPr>
        <p:txBody>
          <a:bodyPr wrap="none" rtlCol="0">
            <a:spAutoFit/>
          </a:bodyPr>
          <a:lstStyle/>
          <a:p>
            <a:r>
              <a:rPr lang="en-US" sz="1200" dirty="0"/>
              <a:t>Available on select TI processors, microcontrollers, and library for FPGA</a:t>
            </a:r>
          </a:p>
        </p:txBody>
      </p:sp>
    </p:spTree>
    <p:extLst>
      <p:ext uri="{BB962C8B-B14F-4D97-AF65-F5344CB8AC3E}">
        <p14:creationId xmlns:p14="http://schemas.microsoft.com/office/powerpoint/2010/main" val="2684142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775" y="76676"/>
            <a:ext cx="8458200" cy="610791"/>
          </a:xfrm>
        </p:spPr>
        <p:txBody>
          <a:bodyPr/>
          <a:lstStyle/>
          <a:p>
            <a:r>
              <a:rPr lang="en-US" sz="3000" dirty="0"/>
              <a:t>Enabling new options for drive architectures</a:t>
            </a:r>
          </a:p>
        </p:txBody>
      </p:sp>
      <p:sp>
        <p:nvSpPr>
          <p:cNvPr id="4" name="Rectangle 3"/>
          <p:cNvSpPr/>
          <p:nvPr/>
        </p:nvSpPr>
        <p:spPr>
          <a:xfrm>
            <a:off x="228600" y="592226"/>
            <a:ext cx="8686800" cy="615553"/>
          </a:xfrm>
          <a:prstGeom prst="rect">
            <a:avLst/>
          </a:prstGeom>
        </p:spPr>
        <p:txBody>
          <a:bodyPr wrap="square">
            <a:spAutoFit/>
          </a:bodyPr>
          <a:lstStyle/>
          <a:p>
            <a:r>
              <a:rPr lang="en-US" u="sng" dirty="0">
                <a:solidFill>
                  <a:srgbClr val="DE0000"/>
                </a:solidFill>
              </a:rPr>
              <a:t>Fast Serial Interface (FSI)</a:t>
            </a:r>
            <a:r>
              <a:rPr lang="en-US" dirty="0">
                <a:solidFill>
                  <a:srgbClr val="000000"/>
                </a:solidFill>
              </a:rPr>
              <a:t> </a:t>
            </a:r>
            <a:r>
              <a:rPr lang="en-US" sz="1600" dirty="0">
                <a:solidFill>
                  <a:srgbClr val="000000">
                    <a:lumMod val="85000"/>
                    <a:lumOff val="15000"/>
                  </a:srgbClr>
                </a:solidFill>
              </a:rPr>
              <a:t>enables high speed (200 Mbps/3-wire or 100 Mbps/2-wire) chip-to-chip communications while leveraging the latest in TI’s galvanic isolation technology</a:t>
            </a:r>
            <a:r>
              <a:rPr lang="en-US" sz="1600" dirty="0">
                <a:solidFill>
                  <a:srgbClr val="000000"/>
                </a:solidFill>
              </a:rPr>
              <a:t>. </a:t>
            </a:r>
          </a:p>
        </p:txBody>
      </p:sp>
      <p:sp>
        <p:nvSpPr>
          <p:cNvPr id="54" name="Rounded Rectangle 53"/>
          <p:cNvSpPr/>
          <p:nvPr/>
        </p:nvSpPr>
        <p:spPr>
          <a:xfrm>
            <a:off x="4795523" y="2747012"/>
            <a:ext cx="3972559" cy="1953165"/>
          </a:xfrm>
          <a:prstGeom prst="roundRect">
            <a:avLst>
              <a:gd name="adj" fmla="val 3373"/>
            </a:avLst>
          </a:prstGeom>
        </p:spPr>
        <p:style>
          <a:lnRef idx="1">
            <a:schemeClr val="accent4"/>
          </a:lnRef>
          <a:fillRef idx="3">
            <a:schemeClr val="accent4"/>
          </a:fillRef>
          <a:effectRef idx="2">
            <a:schemeClr val="accent4"/>
          </a:effectRef>
          <a:fontRef idx="minor">
            <a:schemeClr val="lt1"/>
          </a:fontRef>
        </p:style>
        <p:txBody>
          <a:bodyPr wrap="square">
            <a:noAutofit/>
          </a:bodyPr>
          <a:lstStyle/>
          <a:p>
            <a:pPr>
              <a:spcAft>
                <a:spcPts val="400"/>
              </a:spcAft>
            </a:pPr>
            <a:r>
              <a:rPr lang="en-US" sz="1100" b="1" u="sng" dirty="0">
                <a:solidFill>
                  <a:srgbClr val="FFFFFF"/>
                </a:solidFill>
                <a:ea typeface="Times New Roman"/>
              </a:rPr>
              <a:t>Benefits</a:t>
            </a:r>
          </a:p>
          <a:p>
            <a:pPr marL="285750" indent="-285750">
              <a:spcAft>
                <a:spcPts val="400"/>
              </a:spcAft>
              <a:buFont typeface="Arial" panose="020B0604020202020204" pitchFamily="34" charset="0"/>
              <a:buChar char="•"/>
            </a:pPr>
            <a:r>
              <a:rPr lang="en-US" sz="1100" dirty="0">
                <a:solidFill>
                  <a:srgbClr val="FFFFFF"/>
                </a:solidFill>
                <a:ea typeface="Times New Roman"/>
              </a:rPr>
              <a:t>Reduces need for isolation components </a:t>
            </a:r>
          </a:p>
          <a:p>
            <a:pPr marL="285750" indent="-285750">
              <a:spcAft>
                <a:spcPts val="400"/>
              </a:spcAft>
              <a:buFont typeface="Arial" panose="020B0604020202020204" pitchFamily="34" charset="0"/>
              <a:buChar char="•"/>
            </a:pPr>
            <a:r>
              <a:rPr lang="en-US" sz="1100" dirty="0">
                <a:solidFill>
                  <a:srgbClr val="FFFFFF"/>
                </a:solidFill>
                <a:ea typeface="Times New Roman"/>
              </a:rPr>
              <a:t>Enables real time loops to span air gap</a:t>
            </a:r>
          </a:p>
          <a:p>
            <a:pPr marL="285750" indent="-285750">
              <a:spcAft>
                <a:spcPts val="400"/>
              </a:spcAft>
              <a:buFont typeface="Arial" panose="020B0604020202020204" pitchFamily="34" charset="0"/>
              <a:buChar char="•"/>
            </a:pPr>
            <a:r>
              <a:rPr lang="en-US" sz="1100" dirty="0">
                <a:solidFill>
                  <a:srgbClr val="FFFFFF"/>
                </a:solidFill>
                <a:ea typeface="Times New Roman"/>
              </a:rPr>
              <a:t>Enables new drive architectures</a:t>
            </a:r>
          </a:p>
          <a:p>
            <a:pPr marL="742950" lvl="1" indent="-285750">
              <a:spcAft>
                <a:spcPts val="300"/>
              </a:spcAft>
              <a:buFont typeface="Arial" panose="020B0604020202020204" pitchFamily="34" charset="0"/>
              <a:buChar char="•"/>
            </a:pPr>
            <a:r>
              <a:rPr lang="en-US" sz="1050" dirty="0">
                <a:solidFill>
                  <a:srgbClr val="FFFFFF"/>
                </a:solidFill>
                <a:ea typeface="Times New Roman"/>
              </a:rPr>
              <a:t>Smart sensing/Data concentrator</a:t>
            </a:r>
          </a:p>
          <a:p>
            <a:pPr marL="742950" lvl="1" indent="-285750">
              <a:spcAft>
                <a:spcPts val="300"/>
              </a:spcAft>
              <a:buFont typeface="Arial" panose="020B0604020202020204" pitchFamily="34" charset="0"/>
              <a:buChar char="•"/>
            </a:pPr>
            <a:r>
              <a:rPr lang="en-US" sz="1050" dirty="0">
                <a:solidFill>
                  <a:srgbClr val="FFFFFF"/>
                </a:solidFill>
                <a:ea typeface="Times New Roman"/>
              </a:rPr>
              <a:t>Smart sensor/resolver/position sensor</a:t>
            </a:r>
          </a:p>
          <a:p>
            <a:pPr marL="742950" lvl="1" indent="-285750">
              <a:spcAft>
                <a:spcPts val="300"/>
              </a:spcAft>
              <a:buFont typeface="Arial" panose="020B0604020202020204" pitchFamily="34" charset="0"/>
              <a:buChar char="•"/>
            </a:pPr>
            <a:r>
              <a:rPr lang="en-US" sz="1050" dirty="0">
                <a:solidFill>
                  <a:srgbClr val="FFFFFF"/>
                </a:solidFill>
                <a:ea typeface="Times New Roman"/>
              </a:rPr>
              <a:t>Host/Slave controller</a:t>
            </a:r>
          </a:p>
          <a:p>
            <a:pPr marL="742950" lvl="1" indent="-285750">
              <a:spcAft>
                <a:spcPts val="300"/>
              </a:spcAft>
              <a:buFont typeface="Arial" panose="020B0604020202020204" pitchFamily="34" charset="0"/>
              <a:buChar char="•"/>
            </a:pPr>
            <a:r>
              <a:rPr lang="en-US" sz="1050" dirty="0">
                <a:solidFill>
                  <a:srgbClr val="FFFFFF"/>
                </a:solidFill>
                <a:ea typeface="Times New Roman"/>
              </a:rPr>
              <a:t>Loop controller – actuation/sensing</a:t>
            </a:r>
          </a:p>
          <a:p>
            <a:pPr marL="742950" lvl="1" indent="-285750">
              <a:spcAft>
                <a:spcPts val="300"/>
              </a:spcAft>
              <a:buFont typeface="Arial" panose="020B0604020202020204" pitchFamily="34" charset="0"/>
              <a:buChar char="•"/>
            </a:pPr>
            <a:r>
              <a:rPr lang="en-US" sz="1050" dirty="0">
                <a:solidFill>
                  <a:srgbClr val="FFFFFF"/>
                </a:solidFill>
                <a:ea typeface="Times New Roman"/>
              </a:rPr>
              <a:t>Alternative to mixed signal ASIC/FPGA</a:t>
            </a:r>
          </a:p>
        </p:txBody>
      </p:sp>
      <p:sp>
        <p:nvSpPr>
          <p:cNvPr id="55" name="Rounded Rectangle 54"/>
          <p:cNvSpPr/>
          <p:nvPr/>
        </p:nvSpPr>
        <p:spPr>
          <a:xfrm>
            <a:off x="342900" y="2747009"/>
            <a:ext cx="4140200" cy="1953165"/>
          </a:xfrm>
          <a:prstGeom prst="roundRect">
            <a:avLst>
              <a:gd name="adj" fmla="val 3373"/>
            </a:avLst>
          </a:prstGeom>
        </p:spPr>
        <p:style>
          <a:lnRef idx="1">
            <a:schemeClr val="accent3"/>
          </a:lnRef>
          <a:fillRef idx="3">
            <a:schemeClr val="accent3"/>
          </a:fillRef>
          <a:effectRef idx="2">
            <a:schemeClr val="accent3"/>
          </a:effectRef>
          <a:fontRef idx="minor">
            <a:schemeClr val="lt1"/>
          </a:fontRef>
        </p:style>
        <p:txBody>
          <a:bodyPr wrap="square" rIns="45720">
            <a:noAutofit/>
          </a:bodyPr>
          <a:lstStyle/>
          <a:p>
            <a:pPr>
              <a:spcAft>
                <a:spcPts val="400"/>
              </a:spcAft>
            </a:pPr>
            <a:r>
              <a:rPr lang="en-US" sz="1100" b="1" u="sng" dirty="0">
                <a:solidFill>
                  <a:srgbClr val="FFFFFF"/>
                </a:solidFill>
                <a:ea typeface="Times New Roman"/>
              </a:rPr>
              <a:t>Features</a:t>
            </a:r>
          </a:p>
          <a:p>
            <a:pPr marL="285750" indent="-285750">
              <a:spcAft>
                <a:spcPts val="400"/>
              </a:spcAft>
              <a:buSzPct val="125000"/>
              <a:buFont typeface="Arial" panose="020B0604020202020204" pitchFamily="34" charset="0"/>
              <a:buChar char="•"/>
            </a:pPr>
            <a:r>
              <a:rPr lang="en-US" sz="1050" dirty="0">
                <a:solidFill>
                  <a:srgbClr val="FFFFFF"/>
                </a:solidFill>
                <a:ea typeface="Times New Roman"/>
              </a:rPr>
              <a:t>Fast transfer (100-200Mbit/sec @50MHz CLK)</a:t>
            </a:r>
          </a:p>
          <a:p>
            <a:pPr marL="285750" indent="-285750">
              <a:spcAft>
                <a:spcPts val="400"/>
              </a:spcAft>
              <a:buSzPct val="125000"/>
              <a:buFont typeface="Arial" panose="020B0604020202020204" pitchFamily="34" charset="0"/>
              <a:buChar char="•"/>
            </a:pPr>
            <a:r>
              <a:rPr lang="en-US" sz="1050" dirty="0">
                <a:solidFill>
                  <a:srgbClr val="FFFFFF"/>
                </a:solidFill>
                <a:ea typeface="Times New Roman"/>
              </a:rPr>
              <a:t>Line break detect</a:t>
            </a:r>
          </a:p>
          <a:p>
            <a:pPr marL="666645" lvl="1" indent="-285750">
              <a:spcAft>
                <a:spcPts val="400"/>
              </a:spcAft>
              <a:buSzPct val="125000"/>
              <a:buFont typeface="Arial" panose="020B0604020202020204" pitchFamily="34" charset="0"/>
              <a:buChar char="•"/>
            </a:pPr>
            <a:r>
              <a:rPr lang="en-US" sz="1050" dirty="0">
                <a:solidFill>
                  <a:srgbClr val="FFFFFF"/>
                </a:solidFill>
                <a:ea typeface="Times New Roman"/>
              </a:rPr>
              <a:t>Ping frame: periodic frame for line break detect</a:t>
            </a:r>
          </a:p>
          <a:p>
            <a:pPr marL="666645" lvl="1" indent="-285750">
              <a:spcAft>
                <a:spcPts val="400"/>
              </a:spcAft>
              <a:buSzPct val="125000"/>
              <a:buFont typeface="Arial" panose="020B0604020202020204" pitchFamily="34" charset="0"/>
              <a:buChar char="•"/>
            </a:pPr>
            <a:r>
              <a:rPr lang="en-US" sz="1050" dirty="0">
                <a:solidFill>
                  <a:srgbClr val="FFFFFF"/>
                </a:solidFill>
                <a:ea typeface="Times New Roman"/>
              </a:rPr>
              <a:t>Frame watchdog on receiver</a:t>
            </a:r>
          </a:p>
          <a:p>
            <a:pPr marL="285750" indent="-285750">
              <a:spcAft>
                <a:spcPts val="400"/>
              </a:spcAft>
              <a:buSzPct val="125000"/>
              <a:buFont typeface="Arial" panose="020B0604020202020204" pitchFamily="34" charset="0"/>
              <a:buChar char="•"/>
            </a:pPr>
            <a:r>
              <a:rPr lang="en-US" sz="1050" dirty="0">
                <a:solidFill>
                  <a:srgbClr val="FFFFFF"/>
                </a:solidFill>
                <a:ea typeface="Times New Roman"/>
              </a:rPr>
              <a:t>HW CRC- polynomial calculation and checker</a:t>
            </a:r>
          </a:p>
          <a:p>
            <a:pPr marL="285750" indent="-285750">
              <a:spcAft>
                <a:spcPts val="400"/>
              </a:spcAft>
              <a:buSzPct val="125000"/>
              <a:buFont typeface="Arial" panose="020B0604020202020204" pitchFamily="34" charset="0"/>
              <a:buChar char="•"/>
            </a:pPr>
            <a:r>
              <a:rPr lang="en-US" sz="1050" dirty="0">
                <a:solidFill>
                  <a:srgbClr val="FFFFFF"/>
                </a:solidFill>
                <a:ea typeface="Times New Roman"/>
              </a:rPr>
              <a:t>Signal line skew compensation</a:t>
            </a:r>
          </a:p>
          <a:p>
            <a:pPr marL="285750" indent="-285750">
              <a:spcAft>
                <a:spcPts val="400"/>
              </a:spcAft>
              <a:buSzPct val="125000"/>
              <a:buFont typeface="Arial" panose="020B0604020202020204" pitchFamily="34" charset="0"/>
              <a:buChar char="•"/>
            </a:pPr>
            <a:r>
              <a:rPr lang="en-US" sz="1050" dirty="0">
                <a:solidFill>
                  <a:srgbClr val="FFFFFF"/>
                </a:solidFill>
                <a:ea typeface="Times New Roman"/>
              </a:rPr>
              <a:t>Customizable tags and data</a:t>
            </a:r>
          </a:p>
          <a:p>
            <a:pPr marL="285750" indent="-285750">
              <a:spcAft>
                <a:spcPts val="400"/>
              </a:spcAft>
              <a:buSzPct val="125000"/>
              <a:buFont typeface="Arial" panose="020B0604020202020204" pitchFamily="34" charset="0"/>
              <a:buChar char="•"/>
            </a:pPr>
            <a:r>
              <a:rPr lang="en-US" sz="1050" dirty="0">
                <a:solidFill>
                  <a:srgbClr val="FFFFFF"/>
                </a:solidFill>
                <a:ea typeface="Times New Roman"/>
              </a:rPr>
              <a:t>Flexible topologies: point-to-point, star, daisy-chain </a:t>
            </a:r>
          </a:p>
          <a:p>
            <a:pPr marL="285750" indent="-285750">
              <a:spcAft>
                <a:spcPts val="400"/>
              </a:spcAft>
              <a:buSzPct val="125000"/>
              <a:buFont typeface="Arial" panose="020B0604020202020204" pitchFamily="34" charset="0"/>
              <a:buChar char="•"/>
            </a:pPr>
            <a:endParaRPr lang="en-US" sz="1100" dirty="0">
              <a:solidFill>
                <a:srgbClr val="FFFFFF"/>
              </a:solidFill>
              <a:ea typeface="Times New Roman"/>
            </a:endParaRPr>
          </a:p>
        </p:txBody>
      </p:sp>
      <p:pic>
        <p:nvPicPr>
          <p:cNvPr id="9"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644"/>
          <a:stretch/>
        </p:blipFill>
        <p:spPr bwMode="auto">
          <a:xfrm>
            <a:off x="1128401" y="1156723"/>
            <a:ext cx="6615029" cy="15902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253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4706938"/>
            <a:ext cx="8826500" cy="388620"/>
            <a:chOff x="0" y="6321425"/>
            <a:chExt cx="10591800" cy="466344"/>
          </a:xfrm>
        </p:grpSpPr>
        <p:sp>
          <p:nvSpPr>
            <p:cNvPr id="7" name="Rectangle 6"/>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7" descr="ti_logo_powerpoint_1_line.png"/>
            <p:cNvPicPr>
              <a:picLocks noChangeAspect="1"/>
            </p:cNvPicPr>
            <p:nvPr userDrawn="1"/>
          </p:nvPicPr>
          <p:blipFill>
            <a:blip r:embed="rId2" cstate="print"/>
            <a:srcRect/>
            <a:stretch>
              <a:fillRect/>
            </a:stretch>
          </p:blipFill>
          <p:spPr bwMode="auto">
            <a:xfrm>
              <a:off x="8593138" y="6440488"/>
              <a:ext cx="1874837" cy="231775"/>
            </a:xfrm>
            <a:prstGeom prst="rect">
              <a:avLst/>
            </a:prstGeom>
            <a:noFill/>
            <a:ln w="9525">
              <a:noFill/>
              <a:miter lim="800000"/>
              <a:headEnd/>
              <a:tailEnd/>
            </a:ln>
          </p:spPr>
        </p:pic>
      </p:grpSp>
      <p:sp>
        <p:nvSpPr>
          <p:cNvPr id="9" name="Rectangle 2">
            <a:extLst>
              <a:ext uri="{FF2B5EF4-FFF2-40B4-BE49-F238E27FC236}">
                <a16:creationId xmlns:a16="http://schemas.microsoft.com/office/drawing/2014/main" id="{C952D084-4E5E-E84D-8116-9AA50FF1B5AB}"/>
              </a:ext>
            </a:extLst>
          </p:cNvPr>
          <p:cNvSpPr>
            <a:spLocks noGrp="1" noChangeArrowheads="1"/>
          </p:cNvSpPr>
          <p:nvPr>
            <p:ph type="ctrTitle"/>
          </p:nvPr>
        </p:nvSpPr>
        <p:spPr>
          <a:xfrm>
            <a:off x="342900" y="1457331"/>
            <a:ext cx="8458200" cy="1102519"/>
          </a:xfrm>
        </p:spPr>
        <p:txBody>
          <a:bodyPr/>
          <a:lstStyle/>
          <a:p>
            <a:pPr eaLnBrk="1" hangingPunct="1"/>
            <a:r>
              <a:rPr lang="en-US" dirty="0">
                <a:solidFill>
                  <a:srgbClr val="DE0000"/>
                </a:solidFill>
              </a:rPr>
              <a:t>C2000 real-time microcontrollers</a:t>
            </a:r>
            <a:endParaRPr lang="en-US" dirty="0"/>
          </a:p>
        </p:txBody>
      </p:sp>
    </p:spTree>
    <p:extLst>
      <p:ext uri="{BB962C8B-B14F-4D97-AF65-F5344CB8AC3E}">
        <p14:creationId xmlns:p14="http://schemas.microsoft.com/office/powerpoint/2010/main" val="1365036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Rounded Rectangle 7"/>
          <p:cNvSpPr/>
          <p:nvPr/>
        </p:nvSpPr>
        <p:spPr>
          <a:xfrm>
            <a:off x="3251702" y="4125352"/>
            <a:ext cx="3961637" cy="614751"/>
          </a:xfrm>
          <a:prstGeom prst="rect">
            <a:avLst/>
          </a:prstGeom>
          <a:solidFill>
            <a:schemeClr val="tx2"/>
          </a:solid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rgbClr val="FFFFFF"/>
                </a:solidFill>
              </a:rPr>
              <a:t>PWM Customization</a:t>
            </a:r>
          </a:p>
          <a:p>
            <a:r>
              <a:rPr lang="en-US" sz="1050" dirty="0">
                <a:solidFill>
                  <a:srgbClr val="FFFFFF"/>
                </a:solidFill>
              </a:rPr>
              <a:t>PWM Protection</a:t>
            </a:r>
          </a:p>
        </p:txBody>
      </p:sp>
      <p:sp>
        <p:nvSpPr>
          <p:cNvPr id="105" name="Rounded Rectangle 7"/>
          <p:cNvSpPr/>
          <p:nvPr/>
        </p:nvSpPr>
        <p:spPr>
          <a:xfrm>
            <a:off x="695750" y="710196"/>
            <a:ext cx="1175949" cy="3988896"/>
          </a:xfrm>
          <a:custGeom>
            <a:avLst/>
            <a:gdLst>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58439"/>
              <a:gd name="connsiteY0" fmla="*/ 0 h 776628"/>
              <a:gd name="connsiteX1" fmla="*/ 558439 w 558439"/>
              <a:gd name="connsiteY1" fmla="*/ 0 h 776628"/>
              <a:gd name="connsiteX2" fmla="*/ 555503 w 558439"/>
              <a:gd name="connsiteY2" fmla="*/ 551869 h 776628"/>
              <a:gd name="connsiteX3" fmla="*/ 558439 w 558439"/>
              <a:gd name="connsiteY3" fmla="*/ 776628 h 776628"/>
              <a:gd name="connsiteX4" fmla="*/ 0 w 558439"/>
              <a:gd name="connsiteY4" fmla="*/ 776628 h 776628"/>
              <a:gd name="connsiteX5" fmla="*/ 0 w 558439"/>
              <a:gd name="connsiteY5"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99804"/>
              <a:gd name="connsiteY0" fmla="*/ 0 h 776628"/>
              <a:gd name="connsiteX1" fmla="*/ 558439 w 599804"/>
              <a:gd name="connsiteY1" fmla="*/ 0 h 776628"/>
              <a:gd name="connsiteX2" fmla="*/ 558439 w 599804"/>
              <a:gd name="connsiteY2" fmla="*/ 776628 h 776628"/>
              <a:gd name="connsiteX3" fmla="*/ 0 w 599804"/>
              <a:gd name="connsiteY3" fmla="*/ 776628 h 776628"/>
              <a:gd name="connsiteX4" fmla="*/ 0 w 599804"/>
              <a:gd name="connsiteY4"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439" h="776628">
                <a:moveTo>
                  <a:pt x="0" y="0"/>
                </a:moveTo>
                <a:lnTo>
                  <a:pt x="558439" y="0"/>
                </a:lnTo>
                <a:lnTo>
                  <a:pt x="558439" y="776628"/>
                </a:lnTo>
                <a:lnTo>
                  <a:pt x="0" y="776628"/>
                </a:lnTo>
                <a:lnTo>
                  <a:pt x="0" y="0"/>
                </a:lnTo>
                <a:close/>
              </a:path>
            </a:pathLst>
          </a:custGeom>
          <a:noFill/>
          <a:ln w="19050">
            <a:solidFill>
              <a:srgbClr val="006600"/>
            </a:solidFill>
            <a:prstDash val="solid"/>
          </a:ln>
        </p:spPr>
        <p:style>
          <a:lnRef idx="2">
            <a:schemeClr val="accent2"/>
          </a:lnRef>
          <a:fillRef idx="1">
            <a:schemeClr val="lt1"/>
          </a:fillRef>
          <a:effectRef idx="0">
            <a:schemeClr val="accent2"/>
          </a:effectRef>
          <a:fontRef idx="minor">
            <a:schemeClr val="dk1"/>
          </a:fontRef>
        </p:style>
        <p:txBody>
          <a:bodyPr wrap="none" lIns="0" rtlCol="0" anchor="t"/>
          <a:lstStyle/>
          <a:p>
            <a:pPr marL="111125" indent="-111125" algn="ctr"/>
            <a:r>
              <a:rPr lang="en-US" sz="1050" b="1" dirty="0">
                <a:solidFill>
                  <a:srgbClr val="006600"/>
                </a:solidFill>
              </a:rPr>
              <a:t>Industrial</a:t>
            </a:r>
            <a:br>
              <a:rPr lang="en-US" sz="1050" b="1" dirty="0">
                <a:solidFill>
                  <a:srgbClr val="006600"/>
                </a:solidFill>
              </a:rPr>
            </a:br>
            <a:r>
              <a:rPr lang="en-US" sz="1050" b="1" dirty="0">
                <a:solidFill>
                  <a:srgbClr val="006600"/>
                </a:solidFill>
              </a:rPr>
              <a:t>Communications</a:t>
            </a:r>
            <a:r>
              <a:rPr lang="en-US" sz="900" dirty="0">
                <a:solidFill>
                  <a:srgbClr val="006600"/>
                </a:solidFill>
              </a:rPr>
              <a:t> </a:t>
            </a:r>
          </a:p>
          <a:p>
            <a:pPr marL="111125" indent="-111125" algn="ctr">
              <a:buFont typeface="Arial" panose="020B0604020202020204" pitchFamily="34" charset="0"/>
              <a:buChar char="•"/>
            </a:pPr>
            <a:endParaRPr lang="en-US" sz="1050" dirty="0">
              <a:solidFill>
                <a:srgbClr val="006600"/>
              </a:solidFill>
            </a:endParaRPr>
          </a:p>
        </p:txBody>
      </p:sp>
      <p:grpSp>
        <p:nvGrpSpPr>
          <p:cNvPr id="131" name="Group 130"/>
          <p:cNvGrpSpPr/>
          <p:nvPr/>
        </p:nvGrpSpPr>
        <p:grpSpPr>
          <a:xfrm>
            <a:off x="1090834" y="2171454"/>
            <a:ext cx="623320" cy="1153142"/>
            <a:chOff x="6489939" y="3743402"/>
            <a:chExt cx="558439" cy="850258"/>
          </a:xfrm>
        </p:grpSpPr>
        <p:sp>
          <p:nvSpPr>
            <p:cNvPr id="133" name="Rounded Rectangle 7"/>
            <p:cNvSpPr/>
            <p:nvPr/>
          </p:nvSpPr>
          <p:spPr>
            <a:xfrm>
              <a:off x="6489939" y="3743402"/>
              <a:ext cx="558439" cy="139649"/>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b="1" dirty="0">
                  <a:solidFill>
                    <a:srgbClr val="FFFFFF"/>
                  </a:solidFill>
                </a:rPr>
                <a:t>UART</a:t>
              </a:r>
            </a:p>
          </p:txBody>
        </p:sp>
        <p:sp>
          <p:nvSpPr>
            <p:cNvPr id="134" name="Rounded Rectangle 7"/>
            <p:cNvSpPr/>
            <p:nvPr/>
          </p:nvSpPr>
          <p:spPr>
            <a:xfrm>
              <a:off x="6489939" y="3889482"/>
              <a:ext cx="558439" cy="139649"/>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b="1" dirty="0">
                  <a:solidFill>
                    <a:srgbClr val="FFFFFF"/>
                  </a:solidFill>
                </a:rPr>
                <a:t>CAN</a:t>
              </a:r>
            </a:p>
          </p:txBody>
        </p:sp>
        <p:sp>
          <p:nvSpPr>
            <p:cNvPr id="137" name="Rounded Rectangle 7"/>
            <p:cNvSpPr/>
            <p:nvPr/>
          </p:nvSpPr>
          <p:spPr>
            <a:xfrm>
              <a:off x="6489939" y="4030614"/>
              <a:ext cx="558439" cy="139649"/>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b="1" dirty="0">
                  <a:solidFill>
                    <a:srgbClr val="FFFFFF"/>
                  </a:solidFill>
                </a:rPr>
                <a:t>USB</a:t>
              </a:r>
            </a:p>
          </p:txBody>
        </p:sp>
        <p:sp>
          <p:nvSpPr>
            <p:cNvPr id="138" name="Rounded Rectangle 7"/>
            <p:cNvSpPr/>
            <p:nvPr/>
          </p:nvSpPr>
          <p:spPr>
            <a:xfrm>
              <a:off x="6489939" y="4171747"/>
              <a:ext cx="558439" cy="139649"/>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b="1" dirty="0">
                  <a:solidFill>
                    <a:srgbClr val="FFFFFF"/>
                  </a:solidFill>
                </a:rPr>
                <a:t>I2C</a:t>
              </a:r>
            </a:p>
          </p:txBody>
        </p:sp>
        <p:sp>
          <p:nvSpPr>
            <p:cNvPr id="139" name="Rounded Rectangle 7"/>
            <p:cNvSpPr/>
            <p:nvPr/>
          </p:nvSpPr>
          <p:spPr>
            <a:xfrm>
              <a:off x="6489939" y="4312879"/>
              <a:ext cx="558439" cy="139649"/>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b="1" dirty="0">
                  <a:solidFill>
                    <a:srgbClr val="FFFFFF"/>
                  </a:solidFill>
                </a:rPr>
                <a:t>Ethernet</a:t>
              </a:r>
            </a:p>
          </p:txBody>
        </p:sp>
        <p:sp>
          <p:nvSpPr>
            <p:cNvPr id="142" name="Rounded Rectangle 7"/>
            <p:cNvSpPr/>
            <p:nvPr/>
          </p:nvSpPr>
          <p:spPr>
            <a:xfrm>
              <a:off x="6489939" y="4454011"/>
              <a:ext cx="558439" cy="139649"/>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b="1" dirty="0">
                  <a:solidFill>
                    <a:srgbClr val="FFFFFF"/>
                  </a:solidFill>
                </a:rPr>
                <a:t>More …</a:t>
              </a:r>
            </a:p>
          </p:txBody>
        </p:sp>
      </p:grpSp>
      <p:sp>
        <p:nvSpPr>
          <p:cNvPr id="101" name="Rounded Rectangle 7"/>
          <p:cNvSpPr/>
          <p:nvPr/>
        </p:nvSpPr>
        <p:spPr>
          <a:xfrm>
            <a:off x="3242885" y="3511975"/>
            <a:ext cx="3961637" cy="614751"/>
          </a:xfrm>
          <a:prstGeom prst="rect">
            <a:avLst/>
          </a:prstGeom>
          <a:solidFill>
            <a:schemeClr val="accent3"/>
          </a:solidFill>
          <a:ln w="127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r>
              <a:rPr lang="en-US" sz="1050" dirty="0">
                <a:solidFill>
                  <a:srgbClr val="FFFFFF"/>
                </a:solidFill>
              </a:rPr>
              <a:t>  Position Sensor Interface</a:t>
            </a:r>
          </a:p>
          <a:p>
            <a:r>
              <a:rPr lang="en-US" sz="1050" dirty="0">
                <a:solidFill>
                  <a:srgbClr val="FFFFFF"/>
                </a:solidFill>
              </a:rPr>
              <a:t>  Pulse Train Output / Input</a:t>
            </a:r>
          </a:p>
        </p:txBody>
      </p:sp>
      <p:cxnSp>
        <p:nvCxnSpPr>
          <p:cNvPr id="16" name="Straight Connector 15"/>
          <p:cNvCxnSpPr/>
          <p:nvPr/>
        </p:nvCxnSpPr>
        <p:spPr>
          <a:xfrm>
            <a:off x="7596830" y="726475"/>
            <a:ext cx="51989" cy="270152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109" name="Rounded Rectangle 7"/>
          <p:cNvSpPr/>
          <p:nvPr/>
        </p:nvSpPr>
        <p:spPr>
          <a:xfrm>
            <a:off x="5253950" y="710196"/>
            <a:ext cx="1949715" cy="957988"/>
          </a:xfrm>
          <a:custGeom>
            <a:avLst/>
            <a:gdLst>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58439"/>
              <a:gd name="connsiteY0" fmla="*/ 0 h 776628"/>
              <a:gd name="connsiteX1" fmla="*/ 558439 w 558439"/>
              <a:gd name="connsiteY1" fmla="*/ 0 h 776628"/>
              <a:gd name="connsiteX2" fmla="*/ 555503 w 558439"/>
              <a:gd name="connsiteY2" fmla="*/ 551869 h 776628"/>
              <a:gd name="connsiteX3" fmla="*/ 558439 w 558439"/>
              <a:gd name="connsiteY3" fmla="*/ 776628 h 776628"/>
              <a:gd name="connsiteX4" fmla="*/ 0 w 558439"/>
              <a:gd name="connsiteY4" fmla="*/ 776628 h 776628"/>
              <a:gd name="connsiteX5" fmla="*/ 0 w 558439"/>
              <a:gd name="connsiteY5"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99804"/>
              <a:gd name="connsiteY0" fmla="*/ 0 h 776628"/>
              <a:gd name="connsiteX1" fmla="*/ 558439 w 599804"/>
              <a:gd name="connsiteY1" fmla="*/ 0 h 776628"/>
              <a:gd name="connsiteX2" fmla="*/ 558439 w 599804"/>
              <a:gd name="connsiteY2" fmla="*/ 776628 h 776628"/>
              <a:gd name="connsiteX3" fmla="*/ 0 w 599804"/>
              <a:gd name="connsiteY3" fmla="*/ 776628 h 776628"/>
              <a:gd name="connsiteX4" fmla="*/ 0 w 599804"/>
              <a:gd name="connsiteY4"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439" h="776628">
                <a:moveTo>
                  <a:pt x="0" y="0"/>
                </a:moveTo>
                <a:lnTo>
                  <a:pt x="558439" y="0"/>
                </a:lnTo>
                <a:lnTo>
                  <a:pt x="558439" y="776628"/>
                </a:lnTo>
                <a:lnTo>
                  <a:pt x="0" y="776628"/>
                </a:lnTo>
                <a:lnTo>
                  <a:pt x="0" y="0"/>
                </a:lnTo>
                <a:close/>
              </a:path>
            </a:pathLst>
          </a:custGeom>
          <a:noFill/>
          <a:ln w="19050">
            <a:solidFill>
              <a:schemeClr val="accent1"/>
            </a:solidFill>
            <a:prstDash val="solid"/>
          </a:ln>
        </p:spPr>
        <p:style>
          <a:lnRef idx="2">
            <a:schemeClr val="accent2"/>
          </a:lnRef>
          <a:fillRef idx="1">
            <a:schemeClr val="lt1"/>
          </a:fillRef>
          <a:effectRef idx="0">
            <a:schemeClr val="accent2"/>
          </a:effectRef>
          <a:fontRef idx="minor">
            <a:schemeClr val="dk1"/>
          </a:fontRef>
        </p:style>
        <p:txBody>
          <a:bodyPr wrap="square" lIns="91440" rIns="45720" rtlCol="0" anchor="t"/>
          <a:lstStyle/>
          <a:p>
            <a:r>
              <a:rPr lang="en-US" sz="1000" b="1" dirty="0">
                <a:solidFill>
                  <a:srgbClr val="C00000"/>
                </a:solidFill>
              </a:rPr>
              <a:t>Actuation</a:t>
            </a:r>
          </a:p>
          <a:p>
            <a:pPr marL="171450" indent="-171450">
              <a:buFont typeface="Arial" panose="020B0604020202020204" pitchFamily="34" charset="0"/>
              <a:buChar char="•"/>
            </a:pPr>
            <a:endParaRPr lang="en-US" sz="1000" dirty="0">
              <a:solidFill>
                <a:srgbClr val="FFFFFF">
                  <a:lumMod val="95000"/>
                </a:srgbClr>
              </a:solidFill>
            </a:endParaRPr>
          </a:p>
          <a:p>
            <a:pPr marL="111125" indent="-111125">
              <a:buFont typeface="Arial" panose="020B0604020202020204" pitchFamily="34" charset="0"/>
              <a:buChar char="•"/>
            </a:pPr>
            <a:endParaRPr lang="en-US" sz="1000" dirty="0">
              <a:solidFill>
                <a:srgbClr val="FFFFFF">
                  <a:lumMod val="95000"/>
                </a:srgbClr>
              </a:solidFill>
            </a:endParaRPr>
          </a:p>
          <a:p>
            <a:pPr marL="111125" indent="-111125">
              <a:buFont typeface="Arial" panose="020B0604020202020204" pitchFamily="34" charset="0"/>
              <a:buChar char="•"/>
            </a:pPr>
            <a:endParaRPr lang="en-US" sz="1000" dirty="0">
              <a:solidFill>
                <a:srgbClr val="FFFFFF">
                  <a:lumMod val="95000"/>
                </a:srgbClr>
              </a:solidFill>
            </a:endParaRPr>
          </a:p>
          <a:p>
            <a:pPr marL="111125" indent="-111125">
              <a:buFont typeface="Arial" panose="020B0604020202020204" pitchFamily="34" charset="0"/>
              <a:buChar char="•"/>
            </a:pPr>
            <a:endParaRPr lang="en-US" sz="1000" dirty="0">
              <a:solidFill>
                <a:srgbClr val="FFFFFF">
                  <a:lumMod val="95000"/>
                </a:srgbClr>
              </a:solidFill>
            </a:endParaRPr>
          </a:p>
        </p:txBody>
      </p:sp>
      <p:cxnSp>
        <p:nvCxnSpPr>
          <p:cNvPr id="123" name="Elbow Connector 122"/>
          <p:cNvCxnSpPr>
            <a:stCxn id="119" idx="2"/>
            <a:endCxn id="118" idx="3"/>
          </p:cNvCxnSpPr>
          <p:nvPr/>
        </p:nvCxnSpPr>
        <p:spPr>
          <a:xfrm rot="10800000" flipV="1">
            <a:off x="7928060" y="3044344"/>
            <a:ext cx="575769" cy="4166"/>
          </a:xfrm>
          <a:prstGeom prst="bentConnector3">
            <a:avLst>
              <a:gd name="adj1" fmla="val 50000"/>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5" name="Rounded Rectangle 7"/>
          <p:cNvSpPr/>
          <p:nvPr/>
        </p:nvSpPr>
        <p:spPr>
          <a:xfrm>
            <a:off x="6478785" y="859682"/>
            <a:ext cx="558439" cy="687629"/>
          </a:xfrm>
          <a:prstGeom prst="rect">
            <a:avLst/>
          </a:prstGeom>
          <a:solidFill>
            <a:schemeClr val="tx2"/>
          </a:solid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rgbClr val="FFFFFF"/>
                </a:solidFill>
              </a:rPr>
              <a:t>PWM</a:t>
            </a:r>
          </a:p>
        </p:txBody>
      </p:sp>
      <p:sp>
        <p:nvSpPr>
          <p:cNvPr id="19" name="Rounded Rectangle 7"/>
          <p:cNvSpPr/>
          <p:nvPr/>
        </p:nvSpPr>
        <p:spPr>
          <a:xfrm>
            <a:off x="8160262" y="850178"/>
            <a:ext cx="558439" cy="1610581"/>
          </a:xfrm>
          <a:custGeom>
            <a:avLst/>
            <a:gdLst>
              <a:gd name="connsiteX0" fmla="*/ 0 w 558439"/>
              <a:gd name="connsiteY0" fmla="*/ 0 h 1609344"/>
              <a:gd name="connsiteX1" fmla="*/ 558439 w 558439"/>
              <a:gd name="connsiteY1" fmla="*/ 0 h 1609344"/>
              <a:gd name="connsiteX2" fmla="*/ 558439 w 558439"/>
              <a:gd name="connsiteY2" fmla="*/ 1609344 h 1609344"/>
              <a:gd name="connsiteX3" fmla="*/ 0 w 558439"/>
              <a:gd name="connsiteY3" fmla="*/ 1609344 h 1609344"/>
              <a:gd name="connsiteX4" fmla="*/ 0 w 558439"/>
              <a:gd name="connsiteY4" fmla="*/ 0 h 1609344"/>
              <a:gd name="connsiteX0" fmla="*/ 0 w 558439"/>
              <a:gd name="connsiteY0" fmla="*/ 0 h 1609344"/>
              <a:gd name="connsiteX1" fmla="*/ 558439 w 558439"/>
              <a:gd name="connsiteY1" fmla="*/ 0 h 1609344"/>
              <a:gd name="connsiteX2" fmla="*/ 558439 w 558439"/>
              <a:gd name="connsiteY2" fmla="*/ 1609344 h 1609344"/>
              <a:gd name="connsiteX3" fmla="*/ 150008 w 558439"/>
              <a:gd name="connsiteY3" fmla="*/ 1609344 h 1609344"/>
              <a:gd name="connsiteX4" fmla="*/ 0 w 558439"/>
              <a:gd name="connsiteY4" fmla="*/ 1609344 h 1609344"/>
              <a:gd name="connsiteX5" fmla="*/ 0 w 558439"/>
              <a:gd name="connsiteY5" fmla="*/ 0 h 1609344"/>
              <a:gd name="connsiteX0" fmla="*/ 0 w 558439"/>
              <a:gd name="connsiteY0" fmla="*/ 0 h 1609344"/>
              <a:gd name="connsiteX1" fmla="*/ 558439 w 558439"/>
              <a:gd name="connsiteY1" fmla="*/ 0 h 1609344"/>
              <a:gd name="connsiteX2" fmla="*/ 558439 w 558439"/>
              <a:gd name="connsiteY2" fmla="*/ 1609344 h 1609344"/>
              <a:gd name="connsiteX3" fmla="*/ 150008 w 558439"/>
              <a:gd name="connsiteY3" fmla="*/ 1609344 h 1609344"/>
              <a:gd name="connsiteX4" fmla="*/ 274366 w 558439"/>
              <a:gd name="connsiteY4" fmla="*/ 1602029 h 1609344"/>
              <a:gd name="connsiteX5" fmla="*/ 0 w 558439"/>
              <a:gd name="connsiteY5" fmla="*/ 1609344 h 1609344"/>
              <a:gd name="connsiteX6" fmla="*/ 0 w 558439"/>
              <a:gd name="connsiteY6" fmla="*/ 0 h 1609344"/>
              <a:gd name="connsiteX0" fmla="*/ 0 w 558439"/>
              <a:gd name="connsiteY0" fmla="*/ 0 h 1609344"/>
              <a:gd name="connsiteX1" fmla="*/ 558439 w 558439"/>
              <a:gd name="connsiteY1" fmla="*/ 0 h 1609344"/>
              <a:gd name="connsiteX2" fmla="*/ 558439 w 558439"/>
              <a:gd name="connsiteY2" fmla="*/ 1609344 h 1609344"/>
              <a:gd name="connsiteX3" fmla="*/ 384094 w 558439"/>
              <a:gd name="connsiteY3" fmla="*/ 1609344 h 1609344"/>
              <a:gd name="connsiteX4" fmla="*/ 150008 w 558439"/>
              <a:gd name="connsiteY4" fmla="*/ 1609344 h 1609344"/>
              <a:gd name="connsiteX5" fmla="*/ 274366 w 558439"/>
              <a:gd name="connsiteY5" fmla="*/ 1602029 h 1609344"/>
              <a:gd name="connsiteX6" fmla="*/ 0 w 558439"/>
              <a:gd name="connsiteY6" fmla="*/ 1609344 h 1609344"/>
              <a:gd name="connsiteX7" fmla="*/ 0 w 558439"/>
              <a:gd name="connsiteY7" fmla="*/ 0 h 1609344"/>
              <a:gd name="connsiteX0" fmla="*/ 0 w 558439"/>
              <a:gd name="connsiteY0" fmla="*/ 0 h 1609344"/>
              <a:gd name="connsiteX1" fmla="*/ 558439 w 558439"/>
              <a:gd name="connsiteY1" fmla="*/ 0 h 1609344"/>
              <a:gd name="connsiteX2" fmla="*/ 558439 w 558439"/>
              <a:gd name="connsiteY2" fmla="*/ 1609344 h 1609344"/>
              <a:gd name="connsiteX3" fmla="*/ 384094 w 558439"/>
              <a:gd name="connsiteY3" fmla="*/ 1609344 h 1609344"/>
              <a:gd name="connsiteX4" fmla="*/ 150008 w 558439"/>
              <a:gd name="connsiteY4" fmla="*/ 1609344 h 1609344"/>
              <a:gd name="connsiteX5" fmla="*/ 0 w 558439"/>
              <a:gd name="connsiteY5" fmla="*/ 1609344 h 1609344"/>
              <a:gd name="connsiteX6" fmla="*/ 0 w 558439"/>
              <a:gd name="connsiteY6" fmla="*/ 0 h 1609344"/>
              <a:gd name="connsiteX0" fmla="*/ 0 w 558439"/>
              <a:gd name="connsiteY0" fmla="*/ 0 h 1610581"/>
              <a:gd name="connsiteX1" fmla="*/ 558439 w 558439"/>
              <a:gd name="connsiteY1" fmla="*/ 0 h 1610581"/>
              <a:gd name="connsiteX2" fmla="*/ 558439 w 558439"/>
              <a:gd name="connsiteY2" fmla="*/ 1609344 h 1610581"/>
              <a:gd name="connsiteX3" fmla="*/ 384094 w 558439"/>
              <a:gd name="connsiteY3" fmla="*/ 1609344 h 1610581"/>
              <a:gd name="connsiteX4" fmla="*/ 274367 w 558439"/>
              <a:gd name="connsiteY4" fmla="*/ 1610581 h 1610581"/>
              <a:gd name="connsiteX5" fmla="*/ 150008 w 558439"/>
              <a:gd name="connsiteY5" fmla="*/ 1609344 h 1610581"/>
              <a:gd name="connsiteX6" fmla="*/ 0 w 558439"/>
              <a:gd name="connsiteY6" fmla="*/ 1609344 h 1610581"/>
              <a:gd name="connsiteX7" fmla="*/ 0 w 558439"/>
              <a:gd name="connsiteY7" fmla="*/ 0 h 1610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439" h="1610581">
                <a:moveTo>
                  <a:pt x="0" y="0"/>
                </a:moveTo>
                <a:lnTo>
                  <a:pt x="558439" y="0"/>
                </a:lnTo>
                <a:lnTo>
                  <a:pt x="558439" y="1609344"/>
                </a:lnTo>
                <a:lnTo>
                  <a:pt x="384094" y="1609344"/>
                </a:lnTo>
                <a:lnTo>
                  <a:pt x="274367" y="1610581"/>
                </a:lnTo>
                <a:lnTo>
                  <a:pt x="150008" y="1609344"/>
                </a:lnTo>
                <a:lnTo>
                  <a:pt x="0" y="1609344"/>
                </a:lnTo>
                <a:lnTo>
                  <a:pt x="0" y="0"/>
                </a:lnTo>
                <a:close/>
              </a:path>
            </a:pathLst>
          </a:custGeom>
          <a:ln/>
        </p:spPr>
        <p:style>
          <a:lnRef idx="2">
            <a:schemeClr val="dk1"/>
          </a:lnRef>
          <a:fillRef idx="1">
            <a:schemeClr val="lt1"/>
          </a:fillRef>
          <a:effectRef idx="0">
            <a:schemeClr val="dk1"/>
          </a:effectRef>
          <a:fontRef idx="minor">
            <a:schemeClr val="dk1"/>
          </a:fontRef>
        </p:style>
        <p:txBody>
          <a:bodyPr rtlCol="0" anchor="ctr"/>
          <a:lstStyle/>
          <a:p>
            <a:pPr algn="ctr"/>
            <a:r>
              <a:rPr lang="en-US" sz="800" b="1" dirty="0">
                <a:solidFill>
                  <a:srgbClr val="000000"/>
                </a:solidFill>
              </a:rPr>
              <a:t>three-phase inverter</a:t>
            </a:r>
          </a:p>
        </p:txBody>
      </p:sp>
      <p:cxnSp>
        <p:nvCxnSpPr>
          <p:cNvPr id="23" name="Straight Connector 22"/>
          <p:cNvCxnSpPr>
            <a:stCxn id="19" idx="5"/>
            <a:endCxn id="21" idx="3"/>
          </p:cNvCxnSpPr>
          <p:nvPr/>
        </p:nvCxnSpPr>
        <p:spPr>
          <a:xfrm>
            <a:off x="8310054" y="2459417"/>
            <a:ext cx="59230" cy="848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9" idx="4"/>
            <a:endCxn id="21" idx="4"/>
          </p:cNvCxnSpPr>
          <p:nvPr/>
        </p:nvCxnSpPr>
        <p:spPr>
          <a:xfrm flipH="1">
            <a:off x="8432299" y="2460669"/>
            <a:ext cx="2114" cy="84333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9" idx="3"/>
            <a:endCxn id="21" idx="5"/>
          </p:cNvCxnSpPr>
          <p:nvPr/>
        </p:nvCxnSpPr>
        <p:spPr>
          <a:xfrm flipH="1">
            <a:off x="8495643" y="2459417"/>
            <a:ext cx="48825" cy="848016"/>
          </a:xfrm>
          <a:prstGeom prst="line">
            <a:avLst/>
          </a:prstGeom>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8202113" y="3303989"/>
            <a:ext cx="463245" cy="523635"/>
            <a:chOff x="7695591" y="2844383"/>
            <a:chExt cx="555954" cy="728476"/>
          </a:xfrm>
        </p:grpSpPr>
        <p:sp>
          <p:nvSpPr>
            <p:cNvPr id="21" name="Rounded Rectangle 7"/>
            <p:cNvSpPr/>
            <p:nvPr/>
          </p:nvSpPr>
          <p:spPr>
            <a:xfrm rot="10800000">
              <a:off x="7798002" y="2844383"/>
              <a:ext cx="360834" cy="345044"/>
            </a:xfrm>
            <a:custGeom>
              <a:avLst/>
              <a:gdLst>
                <a:gd name="connsiteX0" fmla="*/ 0 w 558439"/>
                <a:gd name="connsiteY0" fmla="*/ 0 h 1609344"/>
                <a:gd name="connsiteX1" fmla="*/ 558439 w 558439"/>
                <a:gd name="connsiteY1" fmla="*/ 0 h 1609344"/>
                <a:gd name="connsiteX2" fmla="*/ 558439 w 558439"/>
                <a:gd name="connsiteY2" fmla="*/ 1609344 h 1609344"/>
                <a:gd name="connsiteX3" fmla="*/ 0 w 558439"/>
                <a:gd name="connsiteY3" fmla="*/ 1609344 h 1609344"/>
                <a:gd name="connsiteX4" fmla="*/ 0 w 558439"/>
                <a:gd name="connsiteY4" fmla="*/ 0 h 1609344"/>
                <a:gd name="connsiteX0" fmla="*/ 0 w 558439"/>
                <a:gd name="connsiteY0" fmla="*/ 0 h 1609344"/>
                <a:gd name="connsiteX1" fmla="*/ 558439 w 558439"/>
                <a:gd name="connsiteY1" fmla="*/ 0 h 1609344"/>
                <a:gd name="connsiteX2" fmla="*/ 558439 w 558439"/>
                <a:gd name="connsiteY2" fmla="*/ 1609344 h 1609344"/>
                <a:gd name="connsiteX3" fmla="*/ 150008 w 558439"/>
                <a:gd name="connsiteY3" fmla="*/ 1609344 h 1609344"/>
                <a:gd name="connsiteX4" fmla="*/ 0 w 558439"/>
                <a:gd name="connsiteY4" fmla="*/ 1609344 h 1609344"/>
                <a:gd name="connsiteX5" fmla="*/ 0 w 558439"/>
                <a:gd name="connsiteY5" fmla="*/ 0 h 1609344"/>
                <a:gd name="connsiteX0" fmla="*/ 0 w 558439"/>
                <a:gd name="connsiteY0" fmla="*/ 0 h 1609344"/>
                <a:gd name="connsiteX1" fmla="*/ 558439 w 558439"/>
                <a:gd name="connsiteY1" fmla="*/ 0 h 1609344"/>
                <a:gd name="connsiteX2" fmla="*/ 558439 w 558439"/>
                <a:gd name="connsiteY2" fmla="*/ 1609344 h 1609344"/>
                <a:gd name="connsiteX3" fmla="*/ 150008 w 558439"/>
                <a:gd name="connsiteY3" fmla="*/ 1609344 h 1609344"/>
                <a:gd name="connsiteX4" fmla="*/ 274366 w 558439"/>
                <a:gd name="connsiteY4" fmla="*/ 1602029 h 1609344"/>
                <a:gd name="connsiteX5" fmla="*/ 0 w 558439"/>
                <a:gd name="connsiteY5" fmla="*/ 1609344 h 1609344"/>
                <a:gd name="connsiteX6" fmla="*/ 0 w 558439"/>
                <a:gd name="connsiteY6" fmla="*/ 0 h 1609344"/>
                <a:gd name="connsiteX0" fmla="*/ 0 w 558439"/>
                <a:gd name="connsiteY0" fmla="*/ 0 h 1609344"/>
                <a:gd name="connsiteX1" fmla="*/ 558439 w 558439"/>
                <a:gd name="connsiteY1" fmla="*/ 0 h 1609344"/>
                <a:gd name="connsiteX2" fmla="*/ 558439 w 558439"/>
                <a:gd name="connsiteY2" fmla="*/ 1609344 h 1609344"/>
                <a:gd name="connsiteX3" fmla="*/ 384094 w 558439"/>
                <a:gd name="connsiteY3" fmla="*/ 1609344 h 1609344"/>
                <a:gd name="connsiteX4" fmla="*/ 150008 w 558439"/>
                <a:gd name="connsiteY4" fmla="*/ 1609344 h 1609344"/>
                <a:gd name="connsiteX5" fmla="*/ 274366 w 558439"/>
                <a:gd name="connsiteY5" fmla="*/ 1602029 h 1609344"/>
                <a:gd name="connsiteX6" fmla="*/ 0 w 558439"/>
                <a:gd name="connsiteY6" fmla="*/ 1609344 h 1609344"/>
                <a:gd name="connsiteX7" fmla="*/ 0 w 558439"/>
                <a:gd name="connsiteY7" fmla="*/ 0 h 1609344"/>
                <a:gd name="connsiteX0" fmla="*/ 0 w 558439"/>
                <a:gd name="connsiteY0" fmla="*/ 0 h 1609344"/>
                <a:gd name="connsiteX1" fmla="*/ 558439 w 558439"/>
                <a:gd name="connsiteY1" fmla="*/ 0 h 1609344"/>
                <a:gd name="connsiteX2" fmla="*/ 558439 w 558439"/>
                <a:gd name="connsiteY2" fmla="*/ 1609344 h 1609344"/>
                <a:gd name="connsiteX3" fmla="*/ 384094 w 558439"/>
                <a:gd name="connsiteY3" fmla="*/ 1609344 h 1609344"/>
                <a:gd name="connsiteX4" fmla="*/ 150008 w 558439"/>
                <a:gd name="connsiteY4" fmla="*/ 1609344 h 1609344"/>
                <a:gd name="connsiteX5" fmla="*/ 0 w 558439"/>
                <a:gd name="connsiteY5" fmla="*/ 1609344 h 1609344"/>
                <a:gd name="connsiteX6" fmla="*/ 0 w 558439"/>
                <a:gd name="connsiteY6" fmla="*/ 0 h 1609344"/>
                <a:gd name="connsiteX0" fmla="*/ 0 w 558439"/>
                <a:gd name="connsiteY0" fmla="*/ 0 h 1610581"/>
                <a:gd name="connsiteX1" fmla="*/ 558439 w 558439"/>
                <a:gd name="connsiteY1" fmla="*/ 0 h 1610581"/>
                <a:gd name="connsiteX2" fmla="*/ 558439 w 558439"/>
                <a:gd name="connsiteY2" fmla="*/ 1609344 h 1610581"/>
                <a:gd name="connsiteX3" fmla="*/ 384094 w 558439"/>
                <a:gd name="connsiteY3" fmla="*/ 1609344 h 1610581"/>
                <a:gd name="connsiteX4" fmla="*/ 274367 w 558439"/>
                <a:gd name="connsiteY4" fmla="*/ 1610581 h 1610581"/>
                <a:gd name="connsiteX5" fmla="*/ 150008 w 558439"/>
                <a:gd name="connsiteY5" fmla="*/ 1609344 h 1610581"/>
                <a:gd name="connsiteX6" fmla="*/ 0 w 558439"/>
                <a:gd name="connsiteY6" fmla="*/ 1609344 h 1610581"/>
                <a:gd name="connsiteX7" fmla="*/ 0 w 558439"/>
                <a:gd name="connsiteY7" fmla="*/ 0 h 1610581"/>
                <a:gd name="connsiteX0" fmla="*/ 0 w 558439"/>
                <a:gd name="connsiteY0" fmla="*/ 0 h 1610581"/>
                <a:gd name="connsiteX1" fmla="*/ 558439 w 558439"/>
                <a:gd name="connsiteY1" fmla="*/ 0 h 1610581"/>
                <a:gd name="connsiteX2" fmla="*/ 558439 w 558439"/>
                <a:gd name="connsiteY2" fmla="*/ 1609344 h 1610581"/>
                <a:gd name="connsiteX3" fmla="*/ 406039 w 558439"/>
                <a:gd name="connsiteY3" fmla="*/ 1609345 h 1610581"/>
                <a:gd name="connsiteX4" fmla="*/ 274367 w 558439"/>
                <a:gd name="connsiteY4" fmla="*/ 1610581 h 1610581"/>
                <a:gd name="connsiteX5" fmla="*/ 150008 w 558439"/>
                <a:gd name="connsiteY5" fmla="*/ 1609344 h 1610581"/>
                <a:gd name="connsiteX6" fmla="*/ 0 w 558439"/>
                <a:gd name="connsiteY6" fmla="*/ 1609344 h 1610581"/>
                <a:gd name="connsiteX7" fmla="*/ 0 w 558439"/>
                <a:gd name="connsiteY7" fmla="*/ 0 h 1610581"/>
                <a:gd name="connsiteX0" fmla="*/ 0 w 558439"/>
                <a:gd name="connsiteY0" fmla="*/ 0 h 1610581"/>
                <a:gd name="connsiteX1" fmla="*/ 558439 w 558439"/>
                <a:gd name="connsiteY1" fmla="*/ 0 h 1610581"/>
                <a:gd name="connsiteX2" fmla="*/ 558439 w 558439"/>
                <a:gd name="connsiteY2" fmla="*/ 1609344 h 1610581"/>
                <a:gd name="connsiteX3" fmla="*/ 406039 w 558439"/>
                <a:gd name="connsiteY3" fmla="*/ 1609345 h 1610581"/>
                <a:gd name="connsiteX4" fmla="*/ 274367 w 558439"/>
                <a:gd name="connsiteY4" fmla="*/ 1610581 h 1610581"/>
                <a:gd name="connsiteX5" fmla="*/ 171954 w 558439"/>
                <a:gd name="connsiteY5" fmla="*/ 1609345 h 1610581"/>
                <a:gd name="connsiteX6" fmla="*/ 0 w 558439"/>
                <a:gd name="connsiteY6" fmla="*/ 1609344 h 1610581"/>
                <a:gd name="connsiteX7" fmla="*/ 0 w 558439"/>
                <a:gd name="connsiteY7" fmla="*/ 0 h 1610581"/>
                <a:gd name="connsiteX0" fmla="*/ 0 w 558439"/>
                <a:gd name="connsiteY0" fmla="*/ 0 h 1632007"/>
                <a:gd name="connsiteX1" fmla="*/ 558439 w 558439"/>
                <a:gd name="connsiteY1" fmla="*/ 0 h 1632007"/>
                <a:gd name="connsiteX2" fmla="*/ 558439 w 558439"/>
                <a:gd name="connsiteY2" fmla="*/ 1609344 h 1632007"/>
                <a:gd name="connsiteX3" fmla="*/ 406039 w 558439"/>
                <a:gd name="connsiteY3" fmla="*/ 1609345 h 1632007"/>
                <a:gd name="connsiteX4" fmla="*/ 288997 w 558439"/>
                <a:gd name="connsiteY4" fmla="*/ 1632007 h 1632007"/>
                <a:gd name="connsiteX5" fmla="*/ 171954 w 558439"/>
                <a:gd name="connsiteY5" fmla="*/ 1609345 h 1632007"/>
                <a:gd name="connsiteX6" fmla="*/ 0 w 558439"/>
                <a:gd name="connsiteY6" fmla="*/ 1609344 h 1632007"/>
                <a:gd name="connsiteX7" fmla="*/ 0 w 558439"/>
                <a:gd name="connsiteY7" fmla="*/ 0 h 1632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439" h="1632007">
                  <a:moveTo>
                    <a:pt x="0" y="0"/>
                  </a:moveTo>
                  <a:lnTo>
                    <a:pt x="558439" y="0"/>
                  </a:lnTo>
                  <a:lnTo>
                    <a:pt x="558439" y="1609344"/>
                  </a:lnTo>
                  <a:lnTo>
                    <a:pt x="406039" y="1609345"/>
                  </a:lnTo>
                  <a:lnTo>
                    <a:pt x="288997" y="1632007"/>
                  </a:lnTo>
                  <a:lnTo>
                    <a:pt x="171954" y="1609345"/>
                  </a:lnTo>
                  <a:lnTo>
                    <a:pt x="0" y="1609344"/>
                  </a:lnTo>
                  <a:lnTo>
                    <a:pt x="0" y="0"/>
                  </a:lnTo>
                  <a:close/>
                </a:path>
              </a:pathLst>
            </a:custGeom>
            <a:ln/>
          </p:spPr>
          <p:style>
            <a:lnRef idx="2">
              <a:schemeClr val="dk1"/>
            </a:lnRef>
            <a:fillRef idx="1">
              <a:schemeClr val="lt1"/>
            </a:fillRef>
            <a:effectRef idx="0">
              <a:schemeClr val="dk1"/>
            </a:effectRef>
            <a:fontRef idx="minor">
              <a:schemeClr val="dk1"/>
            </a:fontRef>
          </p:style>
          <p:txBody>
            <a:bodyPr rtlCol="0" anchor="ctr"/>
            <a:lstStyle/>
            <a:p>
              <a:pPr algn="ctr"/>
              <a:endParaRPr lang="en-US" sz="800" dirty="0">
                <a:solidFill>
                  <a:srgbClr val="000000"/>
                </a:solidFill>
              </a:endParaRPr>
            </a:p>
          </p:txBody>
        </p:sp>
        <p:sp>
          <p:nvSpPr>
            <p:cNvPr id="37" name="Oval 36"/>
            <p:cNvSpPr/>
            <p:nvPr/>
          </p:nvSpPr>
          <p:spPr>
            <a:xfrm>
              <a:off x="7695591" y="3016905"/>
              <a:ext cx="555954" cy="555954"/>
            </a:xfrm>
            <a:prstGeom prst="ellipse">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pPr algn="ctr">
                <a:lnSpc>
                  <a:spcPts val="600"/>
                </a:lnSpc>
              </a:pPr>
              <a:r>
                <a:rPr lang="en-US" sz="800" b="1" dirty="0">
                  <a:solidFill>
                    <a:srgbClr val="C00000"/>
                  </a:solidFill>
                </a:rPr>
                <a:t>PM</a:t>
              </a:r>
              <a:endParaRPr lang="en-US" sz="900" b="1" dirty="0">
                <a:solidFill>
                  <a:srgbClr val="C00000"/>
                </a:solidFill>
              </a:endParaRPr>
            </a:p>
            <a:p>
              <a:pPr algn="ctr">
                <a:lnSpc>
                  <a:spcPts val="600"/>
                </a:lnSpc>
              </a:pPr>
              <a:r>
                <a:rPr lang="en-US" sz="800" b="1" dirty="0">
                  <a:solidFill>
                    <a:srgbClr val="C00000"/>
                  </a:solidFill>
                </a:rPr>
                <a:t>motor</a:t>
              </a:r>
              <a:endParaRPr lang="en-US" sz="900" b="1" dirty="0">
                <a:solidFill>
                  <a:srgbClr val="C00000"/>
                </a:solidFill>
              </a:endParaRPr>
            </a:p>
          </p:txBody>
        </p:sp>
      </p:grpSp>
      <p:cxnSp>
        <p:nvCxnSpPr>
          <p:cNvPr id="40" name="Straight Connector 39"/>
          <p:cNvCxnSpPr>
            <a:endCxn id="43" idx="0"/>
          </p:cNvCxnSpPr>
          <p:nvPr/>
        </p:nvCxnSpPr>
        <p:spPr>
          <a:xfrm>
            <a:off x="8435145" y="3693243"/>
            <a:ext cx="0" cy="21595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Donut 42"/>
          <p:cNvSpPr/>
          <p:nvPr/>
        </p:nvSpPr>
        <p:spPr>
          <a:xfrm>
            <a:off x="8084978" y="3909199"/>
            <a:ext cx="700795" cy="636422"/>
          </a:xfrm>
          <a:prstGeom prst="donut">
            <a:avLst>
              <a:gd name="adj" fmla="val 13490"/>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sz="800" b="1" dirty="0">
                <a:solidFill>
                  <a:srgbClr val="000000"/>
                </a:solidFill>
              </a:rPr>
              <a:t>Position </a:t>
            </a:r>
          </a:p>
          <a:p>
            <a:pPr algn="ctr"/>
            <a:r>
              <a:rPr lang="en-US" sz="800" b="1" dirty="0">
                <a:solidFill>
                  <a:srgbClr val="000000"/>
                </a:solidFill>
              </a:rPr>
              <a:t>sensor</a:t>
            </a:r>
          </a:p>
        </p:txBody>
      </p:sp>
      <p:cxnSp>
        <p:nvCxnSpPr>
          <p:cNvPr id="58" name="Elbow Connector 57"/>
          <p:cNvCxnSpPr>
            <a:stCxn id="43" idx="2"/>
          </p:cNvCxnSpPr>
          <p:nvPr/>
        </p:nvCxnSpPr>
        <p:spPr>
          <a:xfrm rot="10800000">
            <a:off x="7234998" y="4225336"/>
            <a:ext cx="849763" cy="2239"/>
          </a:xfrm>
          <a:prstGeom prst="bentConnector3">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61" name="Oval 60"/>
          <p:cNvSpPr/>
          <p:nvPr/>
        </p:nvSpPr>
        <p:spPr>
          <a:xfrm>
            <a:off x="8258847" y="2622519"/>
            <a:ext cx="360834" cy="45719"/>
          </a:xfrm>
          <a:prstGeom prst="ellipse">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dirty="0">
              <a:solidFill>
                <a:srgbClr val="000000"/>
              </a:solidFill>
            </a:endParaRPr>
          </a:p>
        </p:txBody>
      </p:sp>
      <p:sp>
        <p:nvSpPr>
          <p:cNvPr id="63" name="Rounded Rectangle 7"/>
          <p:cNvSpPr/>
          <p:nvPr/>
        </p:nvSpPr>
        <p:spPr>
          <a:xfrm>
            <a:off x="6486112" y="2815683"/>
            <a:ext cx="558439" cy="621791"/>
          </a:xfrm>
          <a:prstGeom prst="rect">
            <a:avLst/>
          </a:prstGeom>
          <a:solidFill>
            <a:schemeClr val="accent3"/>
          </a:solidFill>
          <a:ln w="127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1100" b="1" dirty="0">
                <a:solidFill>
                  <a:srgbClr val="FFFFFF"/>
                </a:solidFill>
                <a:latin typeface="Symbol" panose="05050102010706020507" pitchFamily="18" charset="2"/>
              </a:rPr>
              <a:t>SD</a:t>
            </a:r>
            <a:endParaRPr lang="en-US" sz="800" b="1" dirty="0">
              <a:solidFill>
                <a:srgbClr val="FFFFFF"/>
              </a:solidFill>
              <a:latin typeface="Symbol" panose="05050102010706020507" pitchFamily="18" charset="2"/>
            </a:endParaRPr>
          </a:p>
          <a:p>
            <a:pPr algn="ctr"/>
            <a:r>
              <a:rPr lang="en-US" sz="800" b="1" dirty="0">
                <a:solidFill>
                  <a:srgbClr val="FFFFFF"/>
                </a:solidFill>
              </a:rPr>
              <a:t>Filters</a:t>
            </a:r>
          </a:p>
        </p:txBody>
      </p:sp>
      <p:sp>
        <p:nvSpPr>
          <p:cNvPr id="62" name="Rounded Rectangle 7"/>
          <p:cNvSpPr/>
          <p:nvPr/>
        </p:nvSpPr>
        <p:spPr>
          <a:xfrm>
            <a:off x="6486112" y="2109721"/>
            <a:ext cx="558439" cy="675551"/>
          </a:xfrm>
          <a:custGeom>
            <a:avLst/>
            <a:gdLst>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58439"/>
              <a:gd name="connsiteY0" fmla="*/ 0 h 776628"/>
              <a:gd name="connsiteX1" fmla="*/ 558439 w 558439"/>
              <a:gd name="connsiteY1" fmla="*/ 0 h 776628"/>
              <a:gd name="connsiteX2" fmla="*/ 555503 w 558439"/>
              <a:gd name="connsiteY2" fmla="*/ 551869 h 776628"/>
              <a:gd name="connsiteX3" fmla="*/ 558439 w 558439"/>
              <a:gd name="connsiteY3" fmla="*/ 776628 h 776628"/>
              <a:gd name="connsiteX4" fmla="*/ 0 w 558439"/>
              <a:gd name="connsiteY4" fmla="*/ 776628 h 776628"/>
              <a:gd name="connsiteX5" fmla="*/ 0 w 558439"/>
              <a:gd name="connsiteY5" fmla="*/ 0 h 776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8439" h="776628">
                <a:moveTo>
                  <a:pt x="0" y="0"/>
                </a:moveTo>
                <a:lnTo>
                  <a:pt x="558439" y="0"/>
                </a:lnTo>
                <a:cubicBezTo>
                  <a:pt x="557460" y="183956"/>
                  <a:pt x="556482" y="367913"/>
                  <a:pt x="555503" y="551869"/>
                </a:cubicBezTo>
                <a:cubicBezTo>
                  <a:pt x="556482" y="626789"/>
                  <a:pt x="557460" y="701708"/>
                  <a:pt x="558439" y="776628"/>
                </a:cubicBezTo>
                <a:lnTo>
                  <a:pt x="0" y="776628"/>
                </a:lnTo>
                <a:lnTo>
                  <a:pt x="0" y="0"/>
                </a:lnTo>
                <a:close/>
              </a:path>
            </a:pathLst>
          </a:custGeom>
          <a:solidFill>
            <a:schemeClr val="accent3"/>
          </a:solidFill>
          <a:ln w="127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1100" dirty="0">
                <a:solidFill>
                  <a:srgbClr val="FFFFFF"/>
                </a:solidFill>
              </a:rPr>
              <a:t>ADC</a:t>
            </a:r>
          </a:p>
        </p:txBody>
      </p:sp>
      <p:sp>
        <p:nvSpPr>
          <p:cNvPr id="97" name="Rounded Rectangle 7"/>
          <p:cNvSpPr/>
          <p:nvPr/>
        </p:nvSpPr>
        <p:spPr>
          <a:xfrm>
            <a:off x="6477591" y="1713879"/>
            <a:ext cx="558439" cy="297484"/>
          </a:xfrm>
          <a:prstGeom prst="rect">
            <a:avLst/>
          </a:prstGeom>
          <a:solidFill>
            <a:schemeClr val="tx2"/>
          </a:solidFill>
          <a:ln w="127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solidFill>
                  <a:srgbClr val="FFFFFF"/>
                </a:solidFill>
              </a:rPr>
              <a:t>PWM</a:t>
            </a:r>
          </a:p>
          <a:p>
            <a:pPr algn="ctr"/>
            <a:r>
              <a:rPr lang="en-US" sz="800" b="1" dirty="0">
                <a:solidFill>
                  <a:srgbClr val="FFFFFF"/>
                </a:solidFill>
              </a:rPr>
              <a:t>Trip</a:t>
            </a:r>
          </a:p>
        </p:txBody>
      </p:sp>
      <p:sp>
        <p:nvSpPr>
          <p:cNvPr id="110" name="Rounded Rectangle 7"/>
          <p:cNvSpPr/>
          <p:nvPr/>
        </p:nvSpPr>
        <p:spPr>
          <a:xfrm>
            <a:off x="7369607" y="2500194"/>
            <a:ext cx="558439" cy="297484"/>
          </a:xfrm>
          <a:prstGeom prst="rect">
            <a:avLst/>
          </a:prstGeom>
          <a:ln/>
        </p:spPr>
        <p:style>
          <a:lnRef idx="2">
            <a:schemeClr val="dk1"/>
          </a:lnRef>
          <a:fillRef idx="1">
            <a:schemeClr val="lt1"/>
          </a:fillRef>
          <a:effectRef idx="0">
            <a:schemeClr val="dk1"/>
          </a:effectRef>
          <a:fontRef idx="minor">
            <a:schemeClr val="dk1"/>
          </a:fontRef>
        </p:style>
        <p:txBody>
          <a:bodyPr wrap="none" rtlCol="0" anchor="ctr"/>
          <a:lstStyle/>
          <a:p>
            <a:pPr algn="ctr"/>
            <a:r>
              <a:rPr lang="en-US" sz="700" b="1" dirty="0">
                <a:solidFill>
                  <a:srgbClr val="000000"/>
                </a:solidFill>
                <a:latin typeface="Arial Narrow" panose="020B0606020202030204" pitchFamily="34" charset="0"/>
              </a:rPr>
              <a:t>Fluxgate</a:t>
            </a:r>
          </a:p>
          <a:p>
            <a:pPr algn="ctr"/>
            <a:r>
              <a:rPr lang="en-US" sz="700" b="1" dirty="0">
                <a:solidFill>
                  <a:srgbClr val="000000"/>
                </a:solidFill>
                <a:latin typeface="Arial Narrow" panose="020B0606020202030204" pitchFamily="34" charset="0"/>
              </a:rPr>
              <a:t>sensors</a:t>
            </a:r>
          </a:p>
        </p:txBody>
      </p:sp>
      <p:cxnSp>
        <p:nvCxnSpPr>
          <p:cNvPr id="112" name="Elbow Connector 111"/>
          <p:cNvCxnSpPr>
            <a:stCxn id="61" idx="2"/>
            <a:endCxn id="110" idx="3"/>
          </p:cNvCxnSpPr>
          <p:nvPr/>
        </p:nvCxnSpPr>
        <p:spPr>
          <a:xfrm rot="10800000" flipV="1">
            <a:off x="7928046" y="2645363"/>
            <a:ext cx="330809" cy="3574"/>
          </a:xfrm>
          <a:prstGeom prst="bentConnector3">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14" name="Elbow Connector 113"/>
          <p:cNvCxnSpPr>
            <a:stCxn id="110" idx="1"/>
          </p:cNvCxnSpPr>
          <p:nvPr/>
        </p:nvCxnSpPr>
        <p:spPr>
          <a:xfrm rot="10800000">
            <a:off x="7041607" y="2648281"/>
            <a:ext cx="327999" cy="656"/>
          </a:xfrm>
          <a:prstGeom prst="bentConnector3">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118" name="Rounded Rectangle 7"/>
          <p:cNvSpPr/>
          <p:nvPr/>
        </p:nvSpPr>
        <p:spPr>
          <a:xfrm>
            <a:off x="7369607" y="2899767"/>
            <a:ext cx="558439" cy="297484"/>
          </a:xfrm>
          <a:prstGeom prst="rect">
            <a:avLst/>
          </a:prstGeom>
          <a:ln/>
        </p:spPr>
        <p:style>
          <a:lnRef idx="2">
            <a:schemeClr val="dk1"/>
          </a:lnRef>
          <a:fillRef idx="1">
            <a:schemeClr val="lt1"/>
          </a:fillRef>
          <a:effectRef idx="0">
            <a:schemeClr val="dk1"/>
          </a:effectRef>
          <a:fontRef idx="minor">
            <a:schemeClr val="dk1"/>
          </a:fontRef>
        </p:style>
        <p:txBody>
          <a:bodyPr wrap="none" rtlCol="0" anchor="ctr"/>
          <a:lstStyle/>
          <a:p>
            <a:pPr algn="ctr"/>
            <a:r>
              <a:rPr lang="en-US" sz="700" b="1" dirty="0">
                <a:solidFill>
                  <a:srgbClr val="000000"/>
                </a:solidFill>
                <a:latin typeface="Symbol" panose="05050102010706020507" pitchFamily="18" charset="2"/>
              </a:rPr>
              <a:t>DS </a:t>
            </a:r>
            <a:r>
              <a:rPr lang="en-US" sz="700" b="1" dirty="0">
                <a:solidFill>
                  <a:srgbClr val="000000"/>
                </a:solidFill>
              </a:rPr>
              <a:t>isolated </a:t>
            </a:r>
          </a:p>
          <a:p>
            <a:pPr algn="ctr"/>
            <a:r>
              <a:rPr lang="en-US" sz="700" b="1" dirty="0">
                <a:solidFill>
                  <a:srgbClr val="000000"/>
                </a:solidFill>
              </a:rPr>
              <a:t>ADCs</a:t>
            </a:r>
          </a:p>
        </p:txBody>
      </p:sp>
      <p:sp>
        <p:nvSpPr>
          <p:cNvPr id="119" name="Oval 118"/>
          <p:cNvSpPr/>
          <p:nvPr/>
        </p:nvSpPr>
        <p:spPr>
          <a:xfrm>
            <a:off x="8504127" y="3021525"/>
            <a:ext cx="48663" cy="45719"/>
          </a:xfrm>
          <a:prstGeom prst="ellipse">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dirty="0">
              <a:solidFill>
                <a:srgbClr val="000000"/>
              </a:solidFill>
            </a:endParaRPr>
          </a:p>
        </p:txBody>
      </p:sp>
      <p:sp>
        <p:nvSpPr>
          <p:cNvPr id="121" name="Oval 120"/>
          <p:cNvSpPr/>
          <p:nvPr/>
        </p:nvSpPr>
        <p:spPr>
          <a:xfrm>
            <a:off x="8415112" y="3021525"/>
            <a:ext cx="48663" cy="45719"/>
          </a:xfrm>
          <a:prstGeom prst="ellipse">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dirty="0">
              <a:solidFill>
                <a:srgbClr val="000000"/>
              </a:solidFill>
            </a:endParaRPr>
          </a:p>
        </p:txBody>
      </p:sp>
      <p:sp>
        <p:nvSpPr>
          <p:cNvPr id="122" name="Oval 121"/>
          <p:cNvSpPr/>
          <p:nvPr/>
        </p:nvSpPr>
        <p:spPr>
          <a:xfrm>
            <a:off x="8313550" y="3021525"/>
            <a:ext cx="48663" cy="45719"/>
          </a:xfrm>
          <a:prstGeom prst="ellipse">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050" dirty="0">
              <a:solidFill>
                <a:srgbClr val="000000"/>
              </a:solidFill>
            </a:endParaRPr>
          </a:p>
        </p:txBody>
      </p:sp>
      <p:cxnSp>
        <p:nvCxnSpPr>
          <p:cNvPr id="129" name="Elbow Connector 128"/>
          <p:cNvCxnSpPr>
            <a:stCxn id="118" idx="1"/>
            <a:endCxn id="63" idx="3"/>
          </p:cNvCxnSpPr>
          <p:nvPr/>
        </p:nvCxnSpPr>
        <p:spPr>
          <a:xfrm rot="10800000" flipV="1">
            <a:off x="7044568" y="3048511"/>
            <a:ext cx="325055" cy="78056"/>
          </a:xfrm>
          <a:prstGeom prst="bentConnector3">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51" name="Rounded Rectangle 7"/>
          <p:cNvSpPr/>
          <p:nvPr/>
        </p:nvSpPr>
        <p:spPr>
          <a:xfrm>
            <a:off x="6486097" y="3554514"/>
            <a:ext cx="562282" cy="189396"/>
          </a:xfrm>
          <a:prstGeom prst="rect">
            <a:avLst/>
          </a:prstGeom>
          <a:solidFill>
            <a:schemeClr val="accent3"/>
          </a:solidFill>
          <a:ln w="127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900" b="1" dirty="0">
                <a:solidFill>
                  <a:srgbClr val="FFFFFF"/>
                </a:solidFill>
              </a:rPr>
              <a:t>eQEP</a:t>
            </a:r>
          </a:p>
        </p:txBody>
      </p:sp>
      <p:sp>
        <p:nvSpPr>
          <p:cNvPr id="52" name="Rounded Rectangle 7"/>
          <p:cNvSpPr/>
          <p:nvPr/>
        </p:nvSpPr>
        <p:spPr>
          <a:xfrm>
            <a:off x="6486097" y="3745923"/>
            <a:ext cx="562282" cy="189396"/>
          </a:xfrm>
          <a:prstGeom prst="rect">
            <a:avLst/>
          </a:prstGeom>
          <a:solidFill>
            <a:schemeClr val="accent3"/>
          </a:solidFill>
          <a:ln w="127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900" b="1" dirty="0">
                <a:solidFill>
                  <a:srgbClr val="FFFFFF"/>
                </a:solidFill>
              </a:rPr>
              <a:t>ADC</a:t>
            </a:r>
          </a:p>
        </p:txBody>
      </p:sp>
      <p:sp>
        <p:nvSpPr>
          <p:cNvPr id="53" name="Rounded Rectangle 7"/>
          <p:cNvSpPr/>
          <p:nvPr/>
        </p:nvSpPr>
        <p:spPr>
          <a:xfrm>
            <a:off x="6486097" y="3937330"/>
            <a:ext cx="562282" cy="189396"/>
          </a:xfrm>
          <a:prstGeom prst="rect">
            <a:avLst/>
          </a:prstGeom>
          <a:solidFill>
            <a:schemeClr val="accent3"/>
          </a:solidFill>
          <a:ln w="1270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0" rtlCol="0" anchor="ctr"/>
          <a:lstStyle/>
          <a:p>
            <a:pPr algn="ctr"/>
            <a:r>
              <a:rPr lang="en-US" sz="900" b="1" dirty="0">
                <a:solidFill>
                  <a:srgbClr val="FFFFFF"/>
                </a:solidFill>
              </a:rPr>
              <a:t>DAC</a:t>
            </a:r>
          </a:p>
        </p:txBody>
      </p:sp>
      <p:cxnSp>
        <p:nvCxnSpPr>
          <p:cNvPr id="135" name="Elbow Connector 134"/>
          <p:cNvCxnSpPr>
            <a:stCxn id="15" idx="3"/>
          </p:cNvCxnSpPr>
          <p:nvPr/>
        </p:nvCxnSpPr>
        <p:spPr>
          <a:xfrm flipV="1">
            <a:off x="7037222" y="1203496"/>
            <a:ext cx="1119214" cy="1"/>
          </a:xfrm>
          <a:prstGeom prst="bentConnector3">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0" name="Rounded Rectangle 7"/>
          <p:cNvSpPr/>
          <p:nvPr/>
        </p:nvSpPr>
        <p:spPr>
          <a:xfrm>
            <a:off x="7369607" y="2017380"/>
            <a:ext cx="558439" cy="369763"/>
          </a:xfrm>
          <a:prstGeom prst="rect">
            <a:avLst/>
          </a:prstGeom>
          <a:ln/>
        </p:spPr>
        <p:style>
          <a:lnRef idx="2">
            <a:schemeClr val="dk1"/>
          </a:lnRef>
          <a:fillRef idx="1">
            <a:schemeClr val="lt1"/>
          </a:fillRef>
          <a:effectRef idx="0">
            <a:schemeClr val="dk1"/>
          </a:effectRef>
          <a:fontRef idx="minor">
            <a:schemeClr val="dk1"/>
          </a:fontRef>
        </p:style>
        <p:txBody>
          <a:bodyPr wrap="none" rtlCol="0" anchor="ctr"/>
          <a:lstStyle/>
          <a:p>
            <a:pPr algn="ctr"/>
            <a:r>
              <a:rPr lang="en-US" sz="700" b="1" dirty="0">
                <a:solidFill>
                  <a:srgbClr val="000000"/>
                </a:solidFill>
                <a:latin typeface="Arial Narrow" panose="020B0606020202030204" pitchFamily="34" charset="0"/>
              </a:rPr>
              <a:t>Isolated</a:t>
            </a:r>
          </a:p>
          <a:p>
            <a:pPr algn="ctr"/>
            <a:r>
              <a:rPr lang="en-US" sz="700" b="1" dirty="0">
                <a:solidFill>
                  <a:srgbClr val="000000"/>
                </a:solidFill>
                <a:latin typeface="Arial Narrow" panose="020B0606020202030204" pitchFamily="34" charset="0"/>
              </a:rPr>
              <a:t>shunt current </a:t>
            </a:r>
          </a:p>
          <a:p>
            <a:pPr algn="ctr"/>
            <a:r>
              <a:rPr lang="en-US" sz="700" b="1" dirty="0">
                <a:solidFill>
                  <a:srgbClr val="000000"/>
                </a:solidFill>
                <a:latin typeface="Arial Narrow" panose="020B0606020202030204" pitchFamily="34" charset="0"/>
              </a:rPr>
              <a:t>buffer</a:t>
            </a:r>
          </a:p>
        </p:txBody>
      </p:sp>
      <p:cxnSp>
        <p:nvCxnSpPr>
          <p:cNvPr id="141" name="Elbow Connector 140"/>
          <p:cNvCxnSpPr>
            <a:endCxn id="140" idx="3"/>
          </p:cNvCxnSpPr>
          <p:nvPr/>
        </p:nvCxnSpPr>
        <p:spPr>
          <a:xfrm rot="10800000" flipV="1">
            <a:off x="7928039" y="2202100"/>
            <a:ext cx="228401" cy="2"/>
          </a:xfrm>
          <a:prstGeom prst="bentConnector3">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145" name="Elbow Connector 144"/>
          <p:cNvCxnSpPr>
            <a:stCxn id="140" idx="1"/>
          </p:cNvCxnSpPr>
          <p:nvPr/>
        </p:nvCxnSpPr>
        <p:spPr>
          <a:xfrm rot="10800000" flipV="1">
            <a:off x="7067233" y="2202102"/>
            <a:ext cx="302369" cy="7150"/>
          </a:xfrm>
          <a:prstGeom prst="bentConnector3">
            <a:avLst/>
          </a:prstGeom>
          <a:ln w="12700">
            <a:tailEnd type="arrow"/>
          </a:ln>
        </p:spPr>
        <p:style>
          <a:lnRef idx="1">
            <a:schemeClr val="accent1"/>
          </a:lnRef>
          <a:fillRef idx="0">
            <a:schemeClr val="accent1"/>
          </a:fillRef>
          <a:effectRef idx="0">
            <a:schemeClr val="accent1"/>
          </a:effectRef>
          <a:fontRef idx="minor">
            <a:schemeClr val="tx1"/>
          </a:fontRef>
        </p:style>
      </p:cxnSp>
      <p:sp>
        <p:nvSpPr>
          <p:cNvPr id="91" name="Rounded Rectangle 7"/>
          <p:cNvSpPr/>
          <p:nvPr/>
        </p:nvSpPr>
        <p:spPr>
          <a:xfrm>
            <a:off x="608328" y="669665"/>
            <a:ext cx="6646361" cy="4116878"/>
          </a:xfrm>
          <a:custGeom>
            <a:avLst/>
            <a:gdLst>
              <a:gd name="connsiteX0" fmla="*/ 0 w 7048241"/>
              <a:gd name="connsiteY0" fmla="*/ 0 h 3866074"/>
              <a:gd name="connsiteX1" fmla="*/ 7048241 w 7048241"/>
              <a:gd name="connsiteY1" fmla="*/ 0 h 3866074"/>
              <a:gd name="connsiteX2" fmla="*/ 7048241 w 7048241"/>
              <a:gd name="connsiteY2" fmla="*/ 3866074 h 3866074"/>
              <a:gd name="connsiteX3" fmla="*/ 0 w 7048241"/>
              <a:gd name="connsiteY3" fmla="*/ 3866074 h 3866074"/>
              <a:gd name="connsiteX4" fmla="*/ 0 w 7048241"/>
              <a:gd name="connsiteY4" fmla="*/ 0 h 3866074"/>
              <a:gd name="connsiteX0" fmla="*/ 0 w 7048241"/>
              <a:gd name="connsiteY0" fmla="*/ 0 h 3866074"/>
              <a:gd name="connsiteX1" fmla="*/ 7048241 w 7048241"/>
              <a:gd name="connsiteY1" fmla="*/ 0 h 3866074"/>
              <a:gd name="connsiteX2" fmla="*/ 7048241 w 7048241"/>
              <a:gd name="connsiteY2" fmla="*/ 3258913 h 3866074"/>
              <a:gd name="connsiteX3" fmla="*/ 7048241 w 7048241"/>
              <a:gd name="connsiteY3" fmla="*/ 3866074 h 3866074"/>
              <a:gd name="connsiteX4" fmla="*/ 0 w 7048241"/>
              <a:gd name="connsiteY4" fmla="*/ 3866074 h 3866074"/>
              <a:gd name="connsiteX5" fmla="*/ 0 w 7048241"/>
              <a:gd name="connsiteY5" fmla="*/ 0 h 3866074"/>
              <a:gd name="connsiteX0" fmla="*/ 0 w 7055556"/>
              <a:gd name="connsiteY0" fmla="*/ 0 h 3866074"/>
              <a:gd name="connsiteX1" fmla="*/ 7048241 w 7055556"/>
              <a:gd name="connsiteY1" fmla="*/ 0 h 3866074"/>
              <a:gd name="connsiteX2" fmla="*/ 7055556 w 7055556"/>
              <a:gd name="connsiteY2" fmla="*/ 3346695 h 3866074"/>
              <a:gd name="connsiteX3" fmla="*/ 7048241 w 7055556"/>
              <a:gd name="connsiteY3" fmla="*/ 3866074 h 3866074"/>
              <a:gd name="connsiteX4" fmla="*/ 0 w 7055556"/>
              <a:gd name="connsiteY4" fmla="*/ 3866074 h 3866074"/>
              <a:gd name="connsiteX5" fmla="*/ 0 w 7055556"/>
              <a:gd name="connsiteY5" fmla="*/ 0 h 3866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55556" h="3866074">
                <a:moveTo>
                  <a:pt x="0" y="0"/>
                </a:moveTo>
                <a:lnTo>
                  <a:pt x="7048241" y="0"/>
                </a:lnTo>
                <a:cubicBezTo>
                  <a:pt x="7050679" y="1115565"/>
                  <a:pt x="7053118" y="2231130"/>
                  <a:pt x="7055556" y="3346695"/>
                </a:cubicBezTo>
                <a:lnTo>
                  <a:pt x="7048241" y="3866074"/>
                </a:lnTo>
                <a:lnTo>
                  <a:pt x="0" y="3866074"/>
                </a:lnTo>
                <a:lnTo>
                  <a:pt x="0" y="0"/>
                </a:lnTo>
                <a:close/>
              </a:path>
            </a:pathLst>
          </a:custGeom>
          <a:noFill/>
          <a:ln/>
        </p:spPr>
        <p:style>
          <a:lnRef idx="2">
            <a:schemeClr val="dk1"/>
          </a:lnRef>
          <a:fillRef idx="1">
            <a:schemeClr val="lt1"/>
          </a:fillRef>
          <a:effectRef idx="0">
            <a:schemeClr val="dk1"/>
          </a:effectRef>
          <a:fontRef idx="minor">
            <a:schemeClr val="dk1"/>
          </a:fontRef>
        </p:style>
        <p:txBody>
          <a:bodyPr rtlCol="0" anchor="b"/>
          <a:lstStyle/>
          <a:p>
            <a:pPr>
              <a:tabLst>
                <a:tab pos="1143000" algn="ctr"/>
              </a:tabLst>
            </a:pPr>
            <a:endParaRPr lang="en-US" sz="1200" b="1" dirty="0">
              <a:solidFill>
                <a:srgbClr val="000000"/>
              </a:solidFill>
            </a:endParaRPr>
          </a:p>
          <a:p>
            <a:pPr>
              <a:tabLst>
                <a:tab pos="1828800" algn="ctr"/>
              </a:tabLst>
            </a:pPr>
            <a:r>
              <a:rPr lang="en-US" sz="1200" b="1" dirty="0">
                <a:solidFill>
                  <a:srgbClr val="000000"/>
                </a:solidFill>
              </a:rPr>
              <a:t>	Drive</a:t>
            </a:r>
          </a:p>
          <a:p>
            <a:pPr>
              <a:tabLst>
                <a:tab pos="1828800" algn="ctr"/>
              </a:tabLst>
            </a:pPr>
            <a:r>
              <a:rPr lang="en-US" sz="1200" b="1" dirty="0">
                <a:solidFill>
                  <a:srgbClr val="000000"/>
                </a:solidFill>
              </a:rPr>
              <a:t>	Control</a:t>
            </a:r>
          </a:p>
          <a:p>
            <a:pPr>
              <a:tabLst>
                <a:tab pos="1828800" algn="ctr"/>
              </a:tabLst>
            </a:pPr>
            <a:r>
              <a:rPr lang="en-US" sz="1200" b="1" dirty="0">
                <a:solidFill>
                  <a:srgbClr val="000000"/>
                </a:solidFill>
              </a:rPr>
              <a:t>	SOC</a:t>
            </a:r>
          </a:p>
          <a:p>
            <a:pPr>
              <a:tabLst>
                <a:tab pos="2057400" algn="ctr"/>
              </a:tabLst>
            </a:pPr>
            <a:endParaRPr lang="en-US" sz="1200" b="1" dirty="0">
              <a:solidFill>
                <a:srgbClr val="000000"/>
              </a:solidFill>
            </a:endParaRPr>
          </a:p>
          <a:p>
            <a:pPr>
              <a:tabLst>
                <a:tab pos="2057400" algn="ctr"/>
              </a:tabLst>
            </a:pPr>
            <a:r>
              <a:rPr lang="en-US" sz="1200" b="1" dirty="0">
                <a:solidFill>
                  <a:srgbClr val="000000"/>
                </a:solidFill>
              </a:rPr>
              <a:t>	 </a:t>
            </a:r>
            <a:endParaRPr lang="en-US" sz="800" b="1" dirty="0">
              <a:solidFill>
                <a:srgbClr val="000000"/>
              </a:solidFill>
            </a:endParaRPr>
          </a:p>
        </p:txBody>
      </p:sp>
      <p:sp>
        <p:nvSpPr>
          <p:cNvPr id="99" name="Rounded Rectangle 7"/>
          <p:cNvSpPr/>
          <p:nvPr/>
        </p:nvSpPr>
        <p:spPr>
          <a:xfrm>
            <a:off x="7369607" y="1019829"/>
            <a:ext cx="558439" cy="369763"/>
          </a:xfrm>
          <a:prstGeom prst="rect">
            <a:avLst/>
          </a:prstGeom>
          <a:ln/>
        </p:spPr>
        <p:style>
          <a:lnRef idx="2">
            <a:schemeClr val="dk1"/>
          </a:lnRef>
          <a:fillRef idx="1">
            <a:schemeClr val="lt1"/>
          </a:fillRef>
          <a:effectRef idx="0">
            <a:schemeClr val="dk1"/>
          </a:effectRef>
          <a:fontRef idx="minor">
            <a:schemeClr val="dk1"/>
          </a:fontRef>
        </p:style>
        <p:txBody>
          <a:bodyPr wrap="none" rtlCol="0" anchor="ctr"/>
          <a:lstStyle/>
          <a:p>
            <a:pPr algn="ctr"/>
            <a:r>
              <a:rPr lang="en-US" sz="700" b="1" dirty="0">
                <a:solidFill>
                  <a:srgbClr val="000000"/>
                </a:solidFill>
                <a:latin typeface="Arial Narrow" panose="020B0606020202030204" pitchFamily="34" charset="0"/>
              </a:rPr>
              <a:t>Isolated</a:t>
            </a:r>
          </a:p>
          <a:p>
            <a:pPr algn="ctr"/>
            <a:r>
              <a:rPr lang="en-US" sz="700" b="1" dirty="0">
                <a:solidFill>
                  <a:srgbClr val="000000"/>
                </a:solidFill>
                <a:latin typeface="Arial Narrow" panose="020B0606020202030204" pitchFamily="34" charset="0"/>
              </a:rPr>
              <a:t>gate drive</a:t>
            </a:r>
          </a:p>
        </p:txBody>
      </p:sp>
      <p:sp>
        <p:nvSpPr>
          <p:cNvPr id="116" name="Rounded Rectangle 7"/>
          <p:cNvSpPr/>
          <p:nvPr/>
        </p:nvSpPr>
        <p:spPr>
          <a:xfrm>
            <a:off x="5253851" y="2083294"/>
            <a:ext cx="1950654" cy="1373096"/>
          </a:xfrm>
          <a:custGeom>
            <a:avLst/>
            <a:gdLst>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58439"/>
              <a:gd name="connsiteY0" fmla="*/ 0 h 776628"/>
              <a:gd name="connsiteX1" fmla="*/ 558439 w 558439"/>
              <a:gd name="connsiteY1" fmla="*/ 0 h 776628"/>
              <a:gd name="connsiteX2" fmla="*/ 555503 w 558439"/>
              <a:gd name="connsiteY2" fmla="*/ 551869 h 776628"/>
              <a:gd name="connsiteX3" fmla="*/ 558439 w 558439"/>
              <a:gd name="connsiteY3" fmla="*/ 776628 h 776628"/>
              <a:gd name="connsiteX4" fmla="*/ 0 w 558439"/>
              <a:gd name="connsiteY4" fmla="*/ 776628 h 776628"/>
              <a:gd name="connsiteX5" fmla="*/ 0 w 558439"/>
              <a:gd name="connsiteY5"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99804"/>
              <a:gd name="connsiteY0" fmla="*/ 0 h 776628"/>
              <a:gd name="connsiteX1" fmla="*/ 558439 w 599804"/>
              <a:gd name="connsiteY1" fmla="*/ 0 h 776628"/>
              <a:gd name="connsiteX2" fmla="*/ 558439 w 599804"/>
              <a:gd name="connsiteY2" fmla="*/ 776628 h 776628"/>
              <a:gd name="connsiteX3" fmla="*/ 0 w 599804"/>
              <a:gd name="connsiteY3" fmla="*/ 776628 h 776628"/>
              <a:gd name="connsiteX4" fmla="*/ 0 w 599804"/>
              <a:gd name="connsiteY4"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439" h="776628">
                <a:moveTo>
                  <a:pt x="0" y="0"/>
                </a:moveTo>
                <a:lnTo>
                  <a:pt x="558439" y="0"/>
                </a:lnTo>
                <a:lnTo>
                  <a:pt x="558439" y="776628"/>
                </a:lnTo>
                <a:lnTo>
                  <a:pt x="0" y="776628"/>
                </a:lnTo>
                <a:lnTo>
                  <a:pt x="0" y="0"/>
                </a:lnTo>
                <a:close/>
              </a:path>
            </a:pathLst>
          </a:custGeom>
          <a:noFill/>
          <a:ln w="19050">
            <a:solidFill>
              <a:schemeClr val="accent6">
                <a:lumMod val="75000"/>
              </a:schemeClr>
            </a:solidFill>
            <a:prstDash val="solid"/>
          </a:ln>
        </p:spPr>
        <p:style>
          <a:lnRef idx="2">
            <a:schemeClr val="accent2"/>
          </a:lnRef>
          <a:fillRef idx="1">
            <a:schemeClr val="lt1"/>
          </a:fillRef>
          <a:effectRef idx="0">
            <a:schemeClr val="accent2"/>
          </a:effectRef>
          <a:fontRef idx="minor">
            <a:schemeClr val="dk1"/>
          </a:fontRef>
        </p:style>
        <p:txBody>
          <a:bodyPr vert="horz" wrap="square" lIns="0" rtlCol="0" anchor="t"/>
          <a:lstStyle/>
          <a:p>
            <a:pPr marL="60325"/>
            <a:r>
              <a:rPr lang="en-US" sz="1000" b="1" dirty="0">
                <a:solidFill>
                  <a:srgbClr val="000000"/>
                </a:solidFill>
              </a:rPr>
              <a:t> </a:t>
            </a:r>
            <a:r>
              <a:rPr lang="en-US" sz="1000" b="1" dirty="0">
                <a:solidFill>
                  <a:srgbClr val="32B4CE">
                    <a:lumMod val="75000"/>
                  </a:srgbClr>
                </a:solidFill>
              </a:rPr>
              <a:t>Sensing</a:t>
            </a:r>
            <a:br>
              <a:rPr lang="en-US" sz="1000" b="1" dirty="0">
                <a:solidFill>
                  <a:srgbClr val="000000"/>
                </a:solidFill>
              </a:rPr>
            </a:br>
            <a:endParaRPr lang="en-US" sz="1000" dirty="0">
              <a:solidFill>
                <a:srgbClr val="000000"/>
              </a:solidFill>
            </a:endParaRPr>
          </a:p>
        </p:txBody>
      </p:sp>
      <p:sp>
        <p:nvSpPr>
          <p:cNvPr id="125" name="Rounded Rectangle 7"/>
          <p:cNvSpPr/>
          <p:nvPr/>
        </p:nvSpPr>
        <p:spPr>
          <a:xfrm>
            <a:off x="5251689" y="1668343"/>
            <a:ext cx="1951967" cy="383615"/>
          </a:xfrm>
          <a:custGeom>
            <a:avLst/>
            <a:gdLst>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58439"/>
              <a:gd name="connsiteY0" fmla="*/ 0 h 776628"/>
              <a:gd name="connsiteX1" fmla="*/ 558439 w 558439"/>
              <a:gd name="connsiteY1" fmla="*/ 0 h 776628"/>
              <a:gd name="connsiteX2" fmla="*/ 555503 w 558439"/>
              <a:gd name="connsiteY2" fmla="*/ 551869 h 776628"/>
              <a:gd name="connsiteX3" fmla="*/ 558439 w 558439"/>
              <a:gd name="connsiteY3" fmla="*/ 776628 h 776628"/>
              <a:gd name="connsiteX4" fmla="*/ 0 w 558439"/>
              <a:gd name="connsiteY4" fmla="*/ 776628 h 776628"/>
              <a:gd name="connsiteX5" fmla="*/ 0 w 558439"/>
              <a:gd name="connsiteY5"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99804"/>
              <a:gd name="connsiteY0" fmla="*/ 0 h 776628"/>
              <a:gd name="connsiteX1" fmla="*/ 558439 w 599804"/>
              <a:gd name="connsiteY1" fmla="*/ 0 h 776628"/>
              <a:gd name="connsiteX2" fmla="*/ 558439 w 599804"/>
              <a:gd name="connsiteY2" fmla="*/ 776628 h 776628"/>
              <a:gd name="connsiteX3" fmla="*/ 0 w 599804"/>
              <a:gd name="connsiteY3" fmla="*/ 776628 h 776628"/>
              <a:gd name="connsiteX4" fmla="*/ 0 w 599804"/>
              <a:gd name="connsiteY4"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439" h="776628">
                <a:moveTo>
                  <a:pt x="0" y="0"/>
                </a:moveTo>
                <a:lnTo>
                  <a:pt x="558439" y="0"/>
                </a:lnTo>
                <a:lnTo>
                  <a:pt x="558439" y="776628"/>
                </a:lnTo>
                <a:lnTo>
                  <a:pt x="0" y="776628"/>
                </a:lnTo>
                <a:lnTo>
                  <a:pt x="0" y="0"/>
                </a:lnTo>
                <a:close/>
              </a:path>
            </a:pathLst>
          </a:custGeom>
          <a:noFill/>
          <a:ln w="19050">
            <a:solidFill>
              <a:schemeClr val="accent1"/>
            </a:solidFill>
            <a:prstDash val="solid"/>
          </a:ln>
        </p:spPr>
        <p:style>
          <a:lnRef idx="2">
            <a:schemeClr val="accent2"/>
          </a:lnRef>
          <a:fillRef idx="1">
            <a:schemeClr val="lt1"/>
          </a:fillRef>
          <a:effectRef idx="0">
            <a:schemeClr val="accent2"/>
          </a:effectRef>
          <a:fontRef idx="minor">
            <a:schemeClr val="dk1"/>
          </a:fontRef>
        </p:style>
        <p:txBody>
          <a:bodyPr wrap="square" lIns="91440" rIns="45720" rtlCol="0" anchor="t"/>
          <a:lstStyle/>
          <a:p>
            <a:r>
              <a:rPr lang="en-US" sz="1000" b="1" dirty="0">
                <a:solidFill>
                  <a:srgbClr val="C00000"/>
                </a:solidFill>
              </a:rPr>
              <a:t>Protection</a:t>
            </a:r>
            <a:endParaRPr lang="en-US" sz="1000" dirty="0">
              <a:solidFill>
                <a:srgbClr val="FFFFFF">
                  <a:lumMod val="95000"/>
                </a:srgbClr>
              </a:solidFill>
            </a:endParaRPr>
          </a:p>
        </p:txBody>
      </p:sp>
      <p:sp>
        <p:nvSpPr>
          <p:cNvPr id="130" name="Rounded Rectangle 7"/>
          <p:cNvSpPr/>
          <p:nvPr/>
        </p:nvSpPr>
        <p:spPr>
          <a:xfrm>
            <a:off x="7369607" y="4078674"/>
            <a:ext cx="558439" cy="297484"/>
          </a:xfrm>
          <a:prstGeom prst="rect">
            <a:avLst/>
          </a:prstGeom>
          <a:ln/>
        </p:spPr>
        <p:style>
          <a:lnRef idx="2">
            <a:schemeClr val="dk1"/>
          </a:lnRef>
          <a:fillRef idx="1">
            <a:schemeClr val="lt1"/>
          </a:fillRef>
          <a:effectRef idx="0">
            <a:schemeClr val="dk1"/>
          </a:effectRef>
          <a:fontRef idx="minor">
            <a:schemeClr val="dk1"/>
          </a:fontRef>
        </p:style>
        <p:txBody>
          <a:bodyPr wrap="none" rtlCol="0" anchor="ctr"/>
          <a:lstStyle/>
          <a:p>
            <a:pPr algn="ctr"/>
            <a:r>
              <a:rPr lang="en-US" sz="700" b="1" dirty="0">
                <a:solidFill>
                  <a:srgbClr val="000000"/>
                </a:solidFill>
              </a:rPr>
              <a:t>Line</a:t>
            </a:r>
          </a:p>
          <a:p>
            <a:pPr algn="ctr"/>
            <a:r>
              <a:rPr lang="en-US" sz="700" b="1" dirty="0">
                <a:solidFill>
                  <a:srgbClr val="000000"/>
                </a:solidFill>
              </a:rPr>
              <a:t>Interface</a:t>
            </a:r>
          </a:p>
        </p:txBody>
      </p:sp>
      <p:sp>
        <p:nvSpPr>
          <p:cNvPr id="144" name="Rounded Rectangle 7"/>
          <p:cNvSpPr/>
          <p:nvPr/>
        </p:nvSpPr>
        <p:spPr>
          <a:xfrm>
            <a:off x="1927419" y="708908"/>
            <a:ext cx="3296277" cy="2747481"/>
          </a:xfrm>
          <a:custGeom>
            <a:avLst/>
            <a:gdLst>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58439"/>
              <a:gd name="connsiteY0" fmla="*/ 0 h 776628"/>
              <a:gd name="connsiteX1" fmla="*/ 558439 w 558439"/>
              <a:gd name="connsiteY1" fmla="*/ 0 h 776628"/>
              <a:gd name="connsiteX2" fmla="*/ 555503 w 558439"/>
              <a:gd name="connsiteY2" fmla="*/ 551869 h 776628"/>
              <a:gd name="connsiteX3" fmla="*/ 558439 w 558439"/>
              <a:gd name="connsiteY3" fmla="*/ 776628 h 776628"/>
              <a:gd name="connsiteX4" fmla="*/ 0 w 558439"/>
              <a:gd name="connsiteY4" fmla="*/ 776628 h 776628"/>
              <a:gd name="connsiteX5" fmla="*/ 0 w 558439"/>
              <a:gd name="connsiteY5"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 name="connsiteX0" fmla="*/ 0 w 599804"/>
              <a:gd name="connsiteY0" fmla="*/ 0 h 776628"/>
              <a:gd name="connsiteX1" fmla="*/ 558439 w 599804"/>
              <a:gd name="connsiteY1" fmla="*/ 0 h 776628"/>
              <a:gd name="connsiteX2" fmla="*/ 558439 w 599804"/>
              <a:gd name="connsiteY2" fmla="*/ 776628 h 776628"/>
              <a:gd name="connsiteX3" fmla="*/ 0 w 599804"/>
              <a:gd name="connsiteY3" fmla="*/ 776628 h 776628"/>
              <a:gd name="connsiteX4" fmla="*/ 0 w 599804"/>
              <a:gd name="connsiteY4" fmla="*/ 0 h 776628"/>
              <a:gd name="connsiteX0" fmla="*/ 0 w 558439"/>
              <a:gd name="connsiteY0" fmla="*/ 0 h 776628"/>
              <a:gd name="connsiteX1" fmla="*/ 558439 w 558439"/>
              <a:gd name="connsiteY1" fmla="*/ 0 h 776628"/>
              <a:gd name="connsiteX2" fmla="*/ 558439 w 558439"/>
              <a:gd name="connsiteY2" fmla="*/ 776628 h 776628"/>
              <a:gd name="connsiteX3" fmla="*/ 0 w 558439"/>
              <a:gd name="connsiteY3" fmla="*/ 776628 h 776628"/>
              <a:gd name="connsiteX4" fmla="*/ 0 w 558439"/>
              <a:gd name="connsiteY4" fmla="*/ 0 h 776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8439" h="776628">
                <a:moveTo>
                  <a:pt x="0" y="0"/>
                </a:moveTo>
                <a:lnTo>
                  <a:pt x="558439" y="0"/>
                </a:lnTo>
                <a:lnTo>
                  <a:pt x="558439" y="776628"/>
                </a:lnTo>
                <a:lnTo>
                  <a:pt x="0" y="776628"/>
                </a:lnTo>
                <a:lnTo>
                  <a:pt x="0" y="0"/>
                </a:lnTo>
                <a:close/>
              </a:path>
            </a:pathLst>
          </a:custGeom>
          <a:noFill/>
          <a:ln w="19050">
            <a:solidFill>
              <a:schemeClr val="tx1"/>
            </a:solidFill>
            <a:prstDash val="solid"/>
          </a:ln>
        </p:spPr>
        <p:style>
          <a:lnRef idx="2">
            <a:schemeClr val="accent2"/>
          </a:lnRef>
          <a:fillRef idx="1">
            <a:schemeClr val="lt1"/>
          </a:fillRef>
          <a:effectRef idx="0">
            <a:schemeClr val="accent2"/>
          </a:effectRef>
          <a:fontRef idx="minor">
            <a:schemeClr val="dk1"/>
          </a:fontRef>
        </p:style>
        <p:txBody>
          <a:bodyPr wrap="square" rIns="0" rtlCol="0" anchor="t" anchorCtr="1"/>
          <a:lstStyle/>
          <a:p>
            <a:pPr marL="111125" indent="-111125" algn="ctr"/>
            <a:r>
              <a:rPr lang="en-US" sz="1050" b="1" dirty="0">
                <a:solidFill>
                  <a:srgbClr val="000000"/>
                </a:solidFill>
              </a:rPr>
              <a:t>Processing</a:t>
            </a:r>
          </a:p>
        </p:txBody>
      </p:sp>
      <p:pic>
        <p:nvPicPr>
          <p:cNvPr id="205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67079" y="159612"/>
            <a:ext cx="779463" cy="676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1" name="Group 70"/>
          <p:cNvGrpSpPr/>
          <p:nvPr/>
        </p:nvGrpSpPr>
        <p:grpSpPr>
          <a:xfrm rot="10800000">
            <a:off x="6484122" y="2013935"/>
            <a:ext cx="551569" cy="227955"/>
            <a:chOff x="1524000" y="5698435"/>
            <a:chExt cx="1790701" cy="838200"/>
          </a:xfrm>
        </p:grpSpPr>
        <p:sp>
          <p:nvSpPr>
            <p:cNvPr id="72" name="Rounded Rectangle 71"/>
            <p:cNvSpPr/>
            <p:nvPr/>
          </p:nvSpPr>
          <p:spPr>
            <a:xfrm>
              <a:off x="1524000" y="5698435"/>
              <a:ext cx="1776413" cy="838200"/>
            </a:xfrm>
            <a:prstGeom prst="roundRect">
              <a:avLst>
                <a:gd name="adj" fmla="val 6090"/>
              </a:avLst>
            </a:prstGeom>
            <a:gradFill flip="none" rotWithShape="1">
              <a:gsLst>
                <a:gs pos="49000">
                  <a:schemeClr val="accent3"/>
                </a:gs>
                <a:gs pos="51000">
                  <a:schemeClr val="accent1"/>
                </a:gs>
              </a:gsLst>
              <a:lin ang="2700000" scaled="1"/>
              <a:tileRect/>
            </a:gradFill>
            <a:ln w="12700">
              <a:gradFill flip="none" rotWithShape="1">
                <a:gsLst>
                  <a:gs pos="49000">
                    <a:schemeClr val="accent3">
                      <a:lumMod val="40000"/>
                      <a:lumOff val="60000"/>
                    </a:schemeClr>
                  </a:gs>
                  <a:gs pos="51000">
                    <a:schemeClr val="tx2">
                      <a:lumMod val="20000"/>
                      <a:lumOff val="80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b="1" dirty="0">
                <a:solidFill>
                  <a:schemeClr val="bg1"/>
                </a:solidFill>
              </a:endParaRPr>
            </a:p>
          </p:txBody>
        </p:sp>
        <p:cxnSp>
          <p:nvCxnSpPr>
            <p:cNvPr id="73" name="Straight Arrow Connector 72"/>
            <p:cNvCxnSpPr/>
            <p:nvPr/>
          </p:nvCxnSpPr>
          <p:spPr>
            <a:xfrm>
              <a:off x="1662113" y="5919414"/>
              <a:ext cx="733425" cy="0"/>
            </a:xfrm>
            <a:prstGeom prst="straightConnector1">
              <a:avLst/>
            </a:prstGeom>
            <a:ln w="12700">
              <a:solidFill>
                <a:schemeClr val="bg1">
                  <a:lumMod val="95000"/>
                </a:schemeClr>
              </a:solidFill>
              <a:tailEnd type="arrow"/>
            </a:ln>
          </p:spPr>
          <p:style>
            <a:lnRef idx="1">
              <a:schemeClr val="accent1"/>
            </a:lnRef>
            <a:fillRef idx="0">
              <a:schemeClr val="accent1"/>
            </a:fillRef>
            <a:effectRef idx="0">
              <a:schemeClr val="accent1"/>
            </a:effectRef>
            <a:fontRef idx="minor">
              <a:schemeClr val="tx1"/>
            </a:fontRef>
          </p:style>
        </p:cxnSp>
        <p:sp>
          <p:nvSpPr>
            <p:cNvPr id="74" name="Isosceles Triangle 73"/>
            <p:cNvSpPr/>
            <p:nvPr/>
          </p:nvSpPr>
          <p:spPr>
            <a:xfrm rot="5400000">
              <a:off x="2395538" y="5767014"/>
              <a:ext cx="685800" cy="685800"/>
            </a:xfrm>
            <a:prstGeom prst="triangle">
              <a:avLst/>
            </a:prstGeom>
            <a:solidFill>
              <a:schemeClr val="tx1">
                <a:lumMod val="75000"/>
                <a:lumOff val="25000"/>
              </a:schemeClr>
            </a:solidFill>
            <a:ln w="12700">
              <a:solidFill>
                <a:srgbClr val="E1E1E1"/>
              </a:solidFill>
            </a:ln>
          </p:spPr>
          <p:style>
            <a:lnRef idx="2">
              <a:schemeClr val="accent1">
                <a:shade val="50000"/>
              </a:schemeClr>
            </a:lnRef>
            <a:fillRef idx="1">
              <a:schemeClr val="accent1"/>
            </a:fillRef>
            <a:effectRef idx="0">
              <a:schemeClr val="accent1"/>
            </a:effectRef>
            <a:fontRef idx="minor">
              <a:schemeClr val="lt1"/>
            </a:fontRef>
          </p:style>
          <p:txBody>
            <a:bodyPr vert="vert270" wrap="none" rtlCol="0" anchor="ctr"/>
            <a:lstStyle/>
            <a:p>
              <a:pPr algn="ctr"/>
              <a:endParaRPr lang="en-US" sz="500" b="1" dirty="0">
                <a:solidFill>
                  <a:schemeClr val="tx1"/>
                </a:solidFill>
              </a:endParaRPr>
            </a:p>
          </p:txBody>
        </p:sp>
        <p:cxnSp>
          <p:nvCxnSpPr>
            <p:cNvPr id="75" name="Straight Arrow Connector 74"/>
            <p:cNvCxnSpPr>
              <a:stCxn id="76" idx="1"/>
            </p:cNvCxnSpPr>
            <p:nvPr/>
          </p:nvCxnSpPr>
          <p:spPr>
            <a:xfrm rot="10800000" flipH="1">
              <a:off x="2081210" y="6300411"/>
              <a:ext cx="314325" cy="0"/>
            </a:xfrm>
            <a:prstGeom prst="straightConnector1">
              <a:avLst/>
            </a:prstGeom>
            <a:ln w="12700">
              <a:solidFill>
                <a:schemeClr val="bg1">
                  <a:lumMod val="95000"/>
                </a:schemeClr>
              </a:solidFill>
              <a:tailEnd type="arrow"/>
            </a:ln>
          </p:spPr>
          <p:style>
            <a:lnRef idx="1">
              <a:schemeClr val="accent1"/>
            </a:lnRef>
            <a:fillRef idx="0">
              <a:schemeClr val="accent1"/>
            </a:fillRef>
            <a:effectRef idx="0">
              <a:schemeClr val="accent1"/>
            </a:effectRef>
            <a:fontRef idx="minor">
              <a:schemeClr val="tx1"/>
            </a:fontRef>
          </p:style>
        </p:cxnSp>
        <p:sp>
          <p:nvSpPr>
            <p:cNvPr id="76" name="Snip Same Side Corner Rectangle 75"/>
            <p:cNvSpPr/>
            <p:nvPr/>
          </p:nvSpPr>
          <p:spPr>
            <a:xfrm rot="16200000">
              <a:off x="1700211" y="6071815"/>
              <a:ext cx="304801" cy="457200"/>
            </a:xfrm>
            <a:prstGeom prst="snip2SameRect">
              <a:avLst/>
            </a:prstGeom>
            <a:solidFill>
              <a:schemeClr val="tx1">
                <a:lumMod val="75000"/>
                <a:lumOff val="25000"/>
              </a:schemeClr>
            </a:solidFill>
            <a:ln w="12700">
              <a:solidFill>
                <a:srgbClr val="E1E1E1"/>
              </a:solidFill>
            </a:ln>
          </p:spPr>
          <p:style>
            <a:lnRef idx="2">
              <a:schemeClr val="accent1">
                <a:shade val="50000"/>
              </a:schemeClr>
            </a:lnRef>
            <a:fillRef idx="1">
              <a:schemeClr val="accent1"/>
            </a:fillRef>
            <a:effectRef idx="0">
              <a:schemeClr val="accent1"/>
            </a:effectRef>
            <a:fontRef idx="minor">
              <a:schemeClr val="lt1"/>
            </a:fontRef>
          </p:style>
          <p:txBody>
            <a:bodyPr vert="vert270" wrap="none" rtlCol="0" anchor="ctr"/>
            <a:lstStyle/>
            <a:p>
              <a:pPr algn="ctr"/>
              <a:r>
                <a:rPr lang="en-US" sz="500" b="1" dirty="0">
                  <a:solidFill>
                    <a:schemeClr val="bg1"/>
                  </a:solidFill>
                </a:rPr>
                <a:t>DAC</a:t>
              </a:r>
            </a:p>
          </p:txBody>
        </p:sp>
        <p:cxnSp>
          <p:nvCxnSpPr>
            <p:cNvPr id="77" name="Straight Arrow Connector 76"/>
            <p:cNvCxnSpPr/>
            <p:nvPr/>
          </p:nvCxnSpPr>
          <p:spPr>
            <a:xfrm>
              <a:off x="3081338" y="6109914"/>
              <a:ext cx="233363" cy="0"/>
            </a:xfrm>
            <a:prstGeom prst="straightConnector1">
              <a:avLst/>
            </a:prstGeom>
            <a:ln w="12700">
              <a:solidFill>
                <a:schemeClr val="bg1">
                  <a:lumMod val="9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70" name="Rectangular Callout 69"/>
          <p:cNvSpPr/>
          <p:nvPr/>
        </p:nvSpPr>
        <p:spPr>
          <a:xfrm flipH="1">
            <a:off x="5207015" y="912062"/>
            <a:ext cx="1300486" cy="450105"/>
          </a:xfrm>
          <a:prstGeom prst="wedgeRectCallout">
            <a:avLst>
              <a:gd name="adj1" fmla="val -55960"/>
              <a:gd name="adj2" fmla="val 19479"/>
            </a:avLst>
          </a:prstGeom>
          <a:solidFill>
            <a:schemeClr val="bg1">
              <a:lumMod val="9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noAutofit/>
          </a:bodyPr>
          <a:lstStyle/>
          <a:p>
            <a:r>
              <a:rPr lang="en-US" sz="800" dirty="0">
                <a:solidFill>
                  <a:srgbClr val="000000"/>
                </a:solidFill>
              </a:rPr>
              <a:t>150 </a:t>
            </a:r>
            <a:r>
              <a:rPr lang="en-US" sz="800" dirty="0" err="1">
                <a:solidFill>
                  <a:srgbClr val="000000"/>
                </a:solidFill>
              </a:rPr>
              <a:t>ps</a:t>
            </a:r>
            <a:r>
              <a:rPr lang="en-US" sz="800" dirty="0">
                <a:solidFill>
                  <a:srgbClr val="000000"/>
                </a:solidFill>
              </a:rPr>
              <a:t> resolution</a:t>
            </a:r>
          </a:p>
          <a:p>
            <a:r>
              <a:rPr lang="en-US" sz="800" dirty="0" err="1">
                <a:solidFill>
                  <a:srgbClr val="000000"/>
                </a:solidFill>
              </a:rPr>
              <a:t>Deadband</a:t>
            </a:r>
            <a:r>
              <a:rPr lang="en-US" sz="800" dirty="0">
                <a:solidFill>
                  <a:srgbClr val="000000"/>
                </a:solidFill>
              </a:rPr>
              <a:t> Gen</a:t>
            </a:r>
          </a:p>
          <a:p>
            <a:r>
              <a:rPr lang="en-US" sz="800" dirty="0">
                <a:solidFill>
                  <a:srgbClr val="000000"/>
                </a:solidFill>
              </a:rPr>
              <a:t>Autonomous ADC Trig</a:t>
            </a:r>
          </a:p>
        </p:txBody>
      </p:sp>
      <p:sp>
        <p:nvSpPr>
          <p:cNvPr id="78" name="Rectangular Callout 77"/>
          <p:cNvSpPr/>
          <p:nvPr/>
        </p:nvSpPr>
        <p:spPr>
          <a:xfrm flipH="1">
            <a:off x="5207015" y="1429613"/>
            <a:ext cx="1300486" cy="274098"/>
          </a:xfrm>
          <a:prstGeom prst="wedgeRectCallout">
            <a:avLst>
              <a:gd name="adj1" fmla="val -54895"/>
              <a:gd name="adj2" fmla="val 57389"/>
            </a:avLst>
          </a:prstGeom>
          <a:solidFill>
            <a:schemeClr val="bg1">
              <a:lumMod val="9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noAutofit/>
          </a:bodyPr>
          <a:lstStyle/>
          <a:p>
            <a:r>
              <a:rPr lang="en-US" sz="800" dirty="0">
                <a:solidFill>
                  <a:srgbClr val="000000"/>
                </a:solidFill>
              </a:rPr>
              <a:t>&gt;60x8 Trip XBAR</a:t>
            </a:r>
          </a:p>
        </p:txBody>
      </p:sp>
      <p:sp>
        <p:nvSpPr>
          <p:cNvPr id="79" name="Rectangular Callout 78"/>
          <p:cNvSpPr/>
          <p:nvPr/>
        </p:nvSpPr>
        <p:spPr>
          <a:xfrm flipH="1">
            <a:off x="5207015" y="1771159"/>
            <a:ext cx="1300486" cy="360546"/>
          </a:xfrm>
          <a:prstGeom prst="wedgeRectCallout">
            <a:avLst>
              <a:gd name="adj1" fmla="val -55960"/>
              <a:gd name="adj2" fmla="val 19479"/>
            </a:avLst>
          </a:prstGeom>
          <a:solidFill>
            <a:schemeClr val="bg1">
              <a:lumMod val="9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noAutofit/>
          </a:bodyPr>
          <a:lstStyle/>
          <a:p>
            <a:r>
              <a:rPr lang="en-US" sz="800" dirty="0">
                <a:solidFill>
                  <a:srgbClr val="000000"/>
                </a:solidFill>
              </a:rPr>
              <a:t>Protection</a:t>
            </a:r>
          </a:p>
          <a:p>
            <a:r>
              <a:rPr lang="en-US" sz="800" dirty="0">
                <a:solidFill>
                  <a:srgbClr val="000000"/>
                </a:solidFill>
              </a:rPr>
              <a:t>50 ns to PWM trip</a:t>
            </a:r>
          </a:p>
        </p:txBody>
      </p:sp>
      <p:sp>
        <p:nvSpPr>
          <p:cNvPr id="80" name="Rectangular Callout 79"/>
          <p:cNvSpPr/>
          <p:nvPr/>
        </p:nvSpPr>
        <p:spPr>
          <a:xfrm flipH="1">
            <a:off x="5207015" y="2199154"/>
            <a:ext cx="1300486" cy="598400"/>
          </a:xfrm>
          <a:prstGeom prst="wedgeRectCallout">
            <a:avLst>
              <a:gd name="adj1" fmla="val -58798"/>
              <a:gd name="adj2" fmla="val -24511"/>
            </a:avLst>
          </a:prstGeom>
          <a:solidFill>
            <a:schemeClr val="bg1">
              <a:lumMod val="9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noAutofit/>
          </a:bodyPr>
          <a:lstStyle/>
          <a:p>
            <a:r>
              <a:rPr lang="en-US" sz="800" dirty="0">
                <a:solidFill>
                  <a:srgbClr val="000000"/>
                </a:solidFill>
              </a:rPr>
              <a:t>Up to 16-bit, 4 MSPS</a:t>
            </a:r>
          </a:p>
          <a:p>
            <a:r>
              <a:rPr lang="en-US" sz="800" dirty="0">
                <a:solidFill>
                  <a:srgbClr val="000000"/>
                </a:solidFill>
              </a:rPr>
              <a:t>Up to 12-bit, 12 MSPS</a:t>
            </a:r>
          </a:p>
          <a:p>
            <a:r>
              <a:rPr lang="en-US" sz="800" dirty="0">
                <a:solidFill>
                  <a:srgbClr val="000000"/>
                </a:solidFill>
              </a:rPr>
              <a:t>Digital Post Process</a:t>
            </a:r>
          </a:p>
        </p:txBody>
      </p:sp>
      <p:sp>
        <p:nvSpPr>
          <p:cNvPr id="81" name="Rectangular Callout 80"/>
          <p:cNvSpPr/>
          <p:nvPr/>
        </p:nvSpPr>
        <p:spPr>
          <a:xfrm flipH="1">
            <a:off x="5207014" y="2865003"/>
            <a:ext cx="1300486" cy="525490"/>
          </a:xfrm>
          <a:prstGeom prst="wedgeRectCallout">
            <a:avLst>
              <a:gd name="adj1" fmla="val -55248"/>
              <a:gd name="adj2" fmla="val -27797"/>
            </a:avLst>
          </a:prstGeom>
          <a:solidFill>
            <a:schemeClr val="bg1">
              <a:lumMod val="9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noAutofit/>
          </a:bodyPr>
          <a:lstStyle/>
          <a:p>
            <a:r>
              <a:rPr lang="en-US" sz="800" dirty="0">
                <a:solidFill>
                  <a:srgbClr val="000000"/>
                </a:solidFill>
              </a:rPr>
              <a:t>High Precision</a:t>
            </a:r>
          </a:p>
          <a:p>
            <a:r>
              <a:rPr lang="en-US" sz="800" dirty="0">
                <a:solidFill>
                  <a:srgbClr val="000000"/>
                </a:solidFill>
              </a:rPr>
              <a:t>Up to 8 Channels, with </a:t>
            </a:r>
            <a:br>
              <a:rPr lang="en-US" sz="800" dirty="0">
                <a:solidFill>
                  <a:srgbClr val="000000"/>
                </a:solidFill>
              </a:rPr>
            </a:br>
            <a:r>
              <a:rPr lang="en-US" sz="800" dirty="0">
                <a:solidFill>
                  <a:srgbClr val="000000"/>
                </a:solidFill>
              </a:rPr>
              <a:t>compare</a:t>
            </a:r>
          </a:p>
        </p:txBody>
      </p:sp>
      <p:sp>
        <p:nvSpPr>
          <p:cNvPr id="82" name="Rectangular Callout 81"/>
          <p:cNvSpPr/>
          <p:nvPr/>
        </p:nvSpPr>
        <p:spPr>
          <a:xfrm flipH="1">
            <a:off x="5246390" y="3525955"/>
            <a:ext cx="1223323" cy="593214"/>
          </a:xfrm>
          <a:prstGeom prst="wedgeRectCallout">
            <a:avLst>
              <a:gd name="adj1" fmla="val -756"/>
              <a:gd name="adj2" fmla="val 43151"/>
            </a:avLst>
          </a:prstGeom>
          <a:solidFill>
            <a:schemeClr val="bg1">
              <a:lumMod val="9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noAutofit/>
          </a:bodyPr>
          <a:lstStyle/>
          <a:p>
            <a:r>
              <a:rPr lang="en-US" sz="800" b="1" kern="0" spc="-30" dirty="0">
                <a:solidFill>
                  <a:srgbClr val="000000"/>
                </a:solidFill>
              </a:rPr>
              <a:t>Digital and Analog</a:t>
            </a:r>
          </a:p>
          <a:p>
            <a:r>
              <a:rPr lang="en-US" sz="800" b="1" kern="0" spc="-30" dirty="0">
                <a:solidFill>
                  <a:srgbClr val="000000"/>
                </a:solidFill>
              </a:rPr>
              <a:t>Position Sensor Interface</a:t>
            </a:r>
          </a:p>
          <a:p>
            <a:r>
              <a:rPr lang="en-US" sz="800" dirty="0">
                <a:solidFill>
                  <a:srgbClr val="000000"/>
                </a:solidFill>
              </a:rPr>
              <a:t>EnDat, BISS, t-format,</a:t>
            </a:r>
          </a:p>
          <a:p>
            <a:r>
              <a:rPr lang="en-US" sz="800" dirty="0">
                <a:solidFill>
                  <a:srgbClr val="000000"/>
                </a:solidFill>
              </a:rPr>
              <a:t>HDSL, SSI</a:t>
            </a:r>
          </a:p>
          <a:p>
            <a:r>
              <a:rPr lang="en-US" sz="800" dirty="0">
                <a:solidFill>
                  <a:srgbClr val="000000"/>
                </a:solidFill>
              </a:rPr>
              <a:t>Resolver, SIN/COS</a:t>
            </a:r>
          </a:p>
        </p:txBody>
      </p:sp>
      <p:cxnSp>
        <p:nvCxnSpPr>
          <p:cNvPr id="96" name="Straight Arrow Connector 95"/>
          <p:cNvCxnSpPr/>
          <p:nvPr/>
        </p:nvCxnSpPr>
        <p:spPr>
          <a:xfrm>
            <a:off x="1997103" y="1363684"/>
            <a:ext cx="3164899" cy="0"/>
          </a:xfrm>
          <a:prstGeom prst="straightConnector1">
            <a:avLst/>
          </a:prstGeom>
          <a:noFill/>
          <a:ln w="57150" cap="flat" cmpd="sng" algn="ctr">
            <a:solidFill>
              <a:schemeClr val="bg1">
                <a:lumMod val="65000"/>
              </a:schemeClr>
            </a:solidFill>
            <a:prstDash val="solid"/>
            <a:tailEnd type="none"/>
          </a:ln>
          <a:effectLst/>
        </p:spPr>
      </p:cxnSp>
      <p:cxnSp>
        <p:nvCxnSpPr>
          <p:cNvPr id="98" name="Straight Arrow Connector 97"/>
          <p:cNvCxnSpPr/>
          <p:nvPr/>
        </p:nvCxnSpPr>
        <p:spPr>
          <a:xfrm flipV="1">
            <a:off x="1989858" y="919617"/>
            <a:ext cx="14489" cy="1766806"/>
          </a:xfrm>
          <a:prstGeom prst="straightConnector1">
            <a:avLst/>
          </a:prstGeom>
          <a:noFill/>
          <a:ln w="57150" cap="flat" cmpd="sng" algn="ctr">
            <a:solidFill>
              <a:schemeClr val="bg1">
                <a:lumMod val="65000"/>
              </a:schemeClr>
            </a:solidFill>
            <a:prstDash val="solid"/>
            <a:tailEnd type="none"/>
          </a:ln>
          <a:effectLst/>
        </p:spPr>
      </p:cxnSp>
      <p:sp>
        <p:nvSpPr>
          <p:cNvPr id="102" name="Rounded Rectangle 101"/>
          <p:cNvSpPr/>
          <p:nvPr/>
        </p:nvSpPr>
        <p:spPr>
          <a:xfrm>
            <a:off x="2172072" y="1413192"/>
            <a:ext cx="1256928" cy="347729"/>
          </a:xfrm>
          <a:prstGeom prst="roundRect">
            <a:avLst>
              <a:gd name="adj" fmla="val 6090"/>
            </a:avLst>
          </a:prstGeom>
          <a:solidFill>
            <a:schemeClr val="bg1">
              <a:lumMod val="75000"/>
            </a:schemeClr>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rgbClr val="000000"/>
                </a:solidFill>
              </a:rPr>
              <a:t>C28x™</a:t>
            </a:r>
          </a:p>
          <a:p>
            <a:pPr algn="ctr"/>
            <a:r>
              <a:rPr lang="en-US" sz="1100" dirty="0">
                <a:solidFill>
                  <a:srgbClr val="000000"/>
                </a:solidFill>
              </a:rPr>
              <a:t>Core(s)</a:t>
            </a:r>
          </a:p>
        </p:txBody>
      </p:sp>
      <p:sp>
        <p:nvSpPr>
          <p:cNvPr id="103" name="Rounded Rectangle 102"/>
          <p:cNvSpPr/>
          <p:nvPr/>
        </p:nvSpPr>
        <p:spPr>
          <a:xfrm>
            <a:off x="4192319" y="1413192"/>
            <a:ext cx="772732" cy="347729"/>
          </a:xfrm>
          <a:prstGeom prst="roundRect">
            <a:avLst>
              <a:gd name="adj" fmla="val 6090"/>
            </a:avLst>
          </a:prstGeom>
          <a:solidFill>
            <a:schemeClr val="bg1">
              <a:lumMod val="75000"/>
            </a:schemeClr>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rgbClr val="000000"/>
                </a:solidFill>
              </a:rPr>
              <a:t>CLA</a:t>
            </a:r>
          </a:p>
          <a:p>
            <a:pPr algn="ctr"/>
            <a:r>
              <a:rPr lang="en-US" sz="1100" dirty="0">
                <a:solidFill>
                  <a:srgbClr val="000000"/>
                </a:solidFill>
              </a:rPr>
              <a:t>Core(s)</a:t>
            </a:r>
          </a:p>
        </p:txBody>
      </p:sp>
      <p:sp>
        <p:nvSpPr>
          <p:cNvPr id="104" name="Rounded Rectangle 103"/>
          <p:cNvSpPr/>
          <p:nvPr/>
        </p:nvSpPr>
        <p:spPr>
          <a:xfrm>
            <a:off x="2980158" y="2163636"/>
            <a:ext cx="429792" cy="473947"/>
          </a:xfrm>
          <a:prstGeom prst="roundRect">
            <a:avLst>
              <a:gd name="adj" fmla="val 6090"/>
            </a:avLst>
          </a:prstGeom>
          <a:solidFill>
            <a:schemeClr val="bg1">
              <a:lumMod val="75000"/>
            </a:schemeClr>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700" dirty="0">
                <a:solidFill>
                  <a:srgbClr val="000000"/>
                </a:solidFill>
              </a:rPr>
              <a:t>Flash</a:t>
            </a:r>
          </a:p>
        </p:txBody>
      </p:sp>
      <p:sp>
        <p:nvSpPr>
          <p:cNvPr id="106" name="Rounded Rectangle 105"/>
          <p:cNvSpPr/>
          <p:nvPr/>
        </p:nvSpPr>
        <p:spPr>
          <a:xfrm>
            <a:off x="2567339" y="2163637"/>
            <a:ext cx="335090" cy="473947"/>
          </a:xfrm>
          <a:prstGeom prst="roundRect">
            <a:avLst>
              <a:gd name="adj" fmla="val 6090"/>
            </a:avLst>
          </a:prstGeom>
          <a:solidFill>
            <a:schemeClr val="bg1">
              <a:lumMod val="75000"/>
            </a:schemeClr>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700" dirty="0">
                <a:solidFill>
                  <a:srgbClr val="000000"/>
                </a:solidFill>
              </a:rPr>
              <a:t>RAM</a:t>
            </a:r>
          </a:p>
        </p:txBody>
      </p:sp>
      <p:sp>
        <p:nvSpPr>
          <p:cNvPr id="107" name="Rounded Rectangle 106"/>
          <p:cNvSpPr/>
          <p:nvPr/>
        </p:nvSpPr>
        <p:spPr>
          <a:xfrm>
            <a:off x="2168653" y="2163637"/>
            <a:ext cx="335090" cy="473947"/>
          </a:xfrm>
          <a:prstGeom prst="roundRect">
            <a:avLst>
              <a:gd name="adj" fmla="val 6090"/>
            </a:avLst>
          </a:prstGeom>
          <a:solidFill>
            <a:schemeClr val="bg1">
              <a:lumMod val="75000"/>
            </a:schemeClr>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700" dirty="0">
                <a:solidFill>
                  <a:srgbClr val="000000"/>
                </a:solidFill>
              </a:rPr>
              <a:t>ROM</a:t>
            </a:r>
          </a:p>
        </p:txBody>
      </p:sp>
      <p:sp>
        <p:nvSpPr>
          <p:cNvPr id="108" name="Rounded Rectangle 107"/>
          <p:cNvSpPr/>
          <p:nvPr/>
        </p:nvSpPr>
        <p:spPr>
          <a:xfrm>
            <a:off x="3663461" y="1413090"/>
            <a:ext cx="302944" cy="329614"/>
          </a:xfrm>
          <a:prstGeom prst="roundRect">
            <a:avLst>
              <a:gd name="adj" fmla="val 6090"/>
            </a:avLst>
          </a:prstGeom>
          <a:solidFill>
            <a:schemeClr val="bg1">
              <a:lumMod val="75000"/>
            </a:schemeClr>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solidFill>
                  <a:srgbClr val="000000"/>
                </a:solidFill>
              </a:rPr>
              <a:t>RAM</a:t>
            </a:r>
          </a:p>
        </p:txBody>
      </p:sp>
      <p:sp>
        <p:nvSpPr>
          <p:cNvPr id="111" name="Rounded Rectangle 110"/>
          <p:cNvSpPr/>
          <p:nvPr/>
        </p:nvSpPr>
        <p:spPr>
          <a:xfrm>
            <a:off x="4192319" y="2163637"/>
            <a:ext cx="335090" cy="473947"/>
          </a:xfrm>
          <a:prstGeom prst="roundRect">
            <a:avLst>
              <a:gd name="adj" fmla="val 6090"/>
            </a:avLst>
          </a:prstGeom>
          <a:solidFill>
            <a:schemeClr val="bg1">
              <a:lumMod val="75000"/>
            </a:schemeClr>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700" dirty="0">
                <a:solidFill>
                  <a:srgbClr val="000000"/>
                </a:solidFill>
              </a:rPr>
              <a:t>RAM</a:t>
            </a:r>
          </a:p>
        </p:txBody>
      </p:sp>
      <p:sp>
        <p:nvSpPr>
          <p:cNvPr id="113" name="Rounded Rectangle 112"/>
          <p:cNvSpPr/>
          <p:nvPr/>
        </p:nvSpPr>
        <p:spPr>
          <a:xfrm>
            <a:off x="4629961" y="2163637"/>
            <a:ext cx="335090" cy="473947"/>
          </a:xfrm>
          <a:prstGeom prst="roundRect">
            <a:avLst>
              <a:gd name="adj" fmla="val 6090"/>
            </a:avLst>
          </a:prstGeom>
          <a:solidFill>
            <a:schemeClr val="bg1">
              <a:lumMod val="75000"/>
            </a:schemeClr>
          </a:solidFill>
          <a:ln w="12700">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700" dirty="0">
                <a:solidFill>
                  <a:srgbClr val="000000"/>
                </a:solidFill>
              </a:rPr>
              <a:t>ROM</a:t>
            </a:r>
          </a:p>
        </p:txBody>
      </p:sp>
      <p:sp>
        <p:nvSpPr>
          <p:cNvPr id="115" name="Up-Down Arrow 114"/>
          <p:cNvSpPr/>
          <p:nvPr/>
        </p:nvSpPr>
        <p:spPr>
          <a:xfrm>
            <a:off x="2611330" y="1760820"/>
            <a:ext cx="247829" cy="402658"/>
          </a:xfrm>
          <a:prstGeom prst="upDownArrow">
            <a:avLst/>
          </a:prstGeom>
          <a:solidFill>
            <a:schemeClr val="tx1">
              <a:lumMod val="75000"/>
              <a:lumOff val="25000"/>
            </a:schemeClr>
          </a:solidFill>
          <a:ln w="12700"/>
        </p:spPr>
        <p:style>
          <a:lnRef idx="2">
            <a:schemeClr val="dk1"/>
          </a:lnRef>
          <a:fillRef idx="1">
            <a:schemeClr val="lt1"/>
          </a:fillRef>
          <a:effectRef idx="0">
            <a:schemeClr val="dk1"/>
          </a:effectRef>
          <a:fontRef idx="minor">
            <a:schemeClr val="dk1"/>
          </a:fontRef>
        </p:style>
        <p:txBody>
          <a:bodyPr vert="wordArtVert" wrap="none" lIns="0" rIns="27432" rtlCol="0" anchor="ctr" anchorCtr="1"/>
          <a:lstStyle/>
          <a:p>
            <a:pPr algn="ctr"/>
            <a:r>
              <a:rPr lang="en-US" sz="500" b="1" dirty="0">
                <a:solidFill>
                  <a:schemeClr val="bg1"/>
                </a:solidFill>
              </a:rPr>
              <a:t>0</a:t>
            </a:r>
            <a:r>
              <a:rPr lang="en-US" sz="200" b="1" dirty="0">
                <a:solidFill>
                  <a:schemeClr val="bg1"/>
                </a:solidFill>
              </a:rPr>
              <a:t> </a:t>
            </a:r>
            <a:r>
              <a:rPr lang="en-US" sz="500" b="1" dirty="0" err="1">
                <a:solidFill>
                  <a:schemeClr val="bg1"/>
                </a:solidFill>
              </a:rPr>
              <a:t>ws</a:t>
            </a:r>
            <a:endParaRPr lang="en-US" sz="500" b="1" dirty="0">
              <a:solidFill>
                <a:schemeClr val="bg1"/>
              </a:solidFill>
            </a:endParaRPr>
          </a:p>
        </p:txBody>
      </p:sp>
      <p:sp>
        <p:nvSpPr>
          <p:cNvPr id="117" name="Up-Down Arrow 116"/>
          <p:cNvSpPr/>
          <p:nvPr/>
        </p:nvSpPr>
        <p:spPr>
          <a:xfrm>
            <a:off x="4236269" y="1760280"/>
            <a:ext cx="247829" cy="403198"/>
          </a:xfrm>
          <a:prstGeom prst="upDownArrow">
            <a:avLst/>
          </a:prstGeom>
          <a:solidFill>
            <a:schemeClr val="tx1">
              <a:lumMod val="75000"/>
              <a:lumOff val="25000"/>
            </a:schemeClr>
          </a:solidFill>
          <a:ln w="12700"/>
        </p:spPr>
        <p:style>
          <a:lnRef idx="2">
            <a:schemeClr val="dk1"/>
          </a:lnRef>
          <a:fillRef idx="1">
            <a:schemeClr val="lt1"/>
          </a:fillRef>
          <a:effectRef idx="0">
            <a:schemeClr val="dk1"/>
          </a:effectRef>
          <a:fontRef idx="minor">
            <a:schemeClr val="dk1"/>
          </a:fontRef>
        </p:style>
        <p:txBody>
          <a:bodyPr vert="wordArtVert" wrap="none" lIns="0" rIns="27432" rtlCol="0" anchor="ctr" anchorCtr="1"/>
          <a:lstStyle/>
          <a:p>
            <a:pPr algn="ctr"/>
            <a:r>
              <a:rPr lang="en-US" sz="500" b="1" dirty="0">
                <a:solidFill>
                  <a:schemeClr val="bg1"/>
                </a:solidFill>
              </a:rPr>
              <a:t>0</a:t>
            </a:r>
            <a:r>
              <a:rPr lang="en-US" sz="200" b="1" dirty="0">
                <a:solidFill>
                  <a:schemeClr val="bg1"/>
                </a:solidFill>
              </a:rPr>
              <a:t> </a:t>
            </a:r>
            <a:r>
              <a:rPr lang="en-US" sz="500" b="1" dirty="0" err="1">
                <a:solidFill>
                  <a:schemeClr val="bg1"/>
                </a:solidFill>
              </a:rPr>
              <a:t>ws</a:t>
            </a:r>
            <a:endParaRPr lang="en-US" sz="500" b="1" dirty="0">
              <a:solidFill>
                <a:schemeClr val="bg1"/>
              </a:solidFill>
            </a:endParaRPr>
          </a:p>
        </p:txBody>
      </p:sp>
      <p:sp>
        <p:nvSpPr>
          <p:cNvPr id="120" name="Up Arrow 119"/>
          <p:cNvSpPr/>
          <p:nvPr/>
        </p:nvSpPr>
        <p:spPr>
          <a:xfrm>
            <a:off x="2203935" y="1760978"/>
            <a:ext cx="252912" cy="407729"/>
          </a:xfrm>
          <a:prstGeom prst="upArrow">
            <a:avLst/>
          </a:prstGeom>
          <a:solidFill>
            <a:schemeClr val="tx1">
              <a:lumMod val="75000"/>
              <a:lumOff val="25000"/>
            </a:schemeClr>
          </a:solidFill>
          <a:ln w="12700"/>
        </p:spPr>
        <p:style>
          <a:lnRef idx="2">
            <a:schemeClr val="dk1"/>
          </a:lnRef>
          <a:fillRef idx="1">
            <a:schemeClr val="lt1"/>
          </a:fillRef>
          <a:effectRef idx="0">
            <a:schemeClr val="dk1"/>
          </a:effectRef>
          <a:fontRef idx="minor">
            <a:schemeClr val="dk1"/>
          </a:fontRef>
        </p:style>
        <p:txBody>
          <a:bodyPr vert="wordArtVert" wrap="none" lIns="45720" tIns="0" rIns="45720" bIns="0" rtlCol="0" anchor="ctr" anchorCtr="1"/>
          <a:lstStyle/>
          <a:p>
            <a:pPr lvl="0" algn="ctr"/>
            <a:r>
              <a:rPr lang="en-US" sz="500" b="1" dirty="0">
                <a:solidFill>
                  <a:schemeClr val="bg1"/>
                </a:solidFill>
              </a:rPr>
              <a:t>0</a:t>
            </a:r>
            <a:r>
              <a:rPr lang="en-US" sz="200" b="1" dirty="0">
                <a:solidFill>
                  <a:schemeClr val="bg1"/>
                </a:solidFill>
              </a:rPr>
              <a:t> </a:t>
            </a:r>
            <a:r>
              <a:rPr lang="en-US" sz="500" b="1" dirty="0" err="1">
                <a:solidFill>
                  <a:schemeClr val="bg1"/>
                </a:solidFill>
              </a:rPr>
              <a:t>ws</a:t>
            </a:r>
            <a:endParaRPr lang="en-US" sz="500" b="1" dirty="0">
              <a:solidFill>
                <a:schemeClr val="bg1"/>
              </a:solidFill>
            </a:endParaRPr>
          </a:p>
        </p:txBody>
      </p:sp>
      <p:sp>
        <p:nvSpPr>
          <p:cNvPr id="124" name="Up Arrow 123"/>
          <p:cNvSpPr/>
          <p:nvPr/>
        </p:nvSpPr>
        <p:spPr>
          <a:xfrm>
            <a:off x="4671050" y="1760978"/>
            <a:ext cx="252912" cy="407729"/>
          </a:xfrm>
          <a:prstGeom prst="upArrow">
            <a:avLst/>
          </a:prstGeom>
          <a:solidFill>
            <a:schemeClr val="tx1">
              <a:lumMod val="75000"/>
              <a:lumOff val="25000"/>
            </a:schemeClr>
          </a:solidFill>
          <a:ln w="12700"/>
        </p:spPr>
        <p:style>
          <a:lnRef idx="2">
            <a:schemeClr val="dk1"/>
          </a:lnRef>
          <a:fillRef idx="1">
            <a:schemeClr val="lt1"/>
          </a:fillRef>
          <a:effectRef idx="0">
            <a:schemeClr val="dk1"/>
          </a:effectRef>
          <a:fontRef idx="minor">
            <a:schemeClr val="dk1"/>
          </a:fontRef>
        </p:style>
        <p:txBody>
          <a:bodyPr vert="wordArtVert" wrap="none" lIns="45720" tIns="0" rIns="45720" bIns="0" rtlCol="0" anchor="ctr" anchorCtr="1"/>
          <a:lstStyle/>
          <a:p>
            <a:pPr lvl="0" algn="ctr"/>
            <a:r>
              <a:rPr lang="en-US" sz="500" b="1" dirty="0">
                <a:solidFill>
                  <a:schemeClr val="bg1"/>
                </a:solidFill>
              </a:rPr>
              <a:t>0</a:t>
            </a:r>
            <a:r>
              <a:rPr lang="en-US" sz="200" b="1" dirty="0">
                <a:solidFill>
                  <a:schemeClr val="bg1"/>
                </a:solidFill>
              </a:rPr>
              <a:t> </a:t>
            </a:r>
            <a:r>
              <a:rPr lang="en-US" sz="500" b="1" dirty="0" err="1">
                <a:solidFill>
                  <a:schemeClr val="bg1"/>
                </a:solidFill>
              </a:rPr>
              <a:t>ws</a:t>
            </a:r>
            <a:endParaRPr lang="en-US" sz="500" b="1" dirty="0">
              <a:solidFill>
                <a:schemeClr val="bg1"/>
              </a:solidFill>
            </a:endParaRPr>
          </a:p>
        </p:txBody>
      </p:sp>
      <p:sp>
        <p:nvSpPr>
          <p:cNvPr id="126" name="Up Arrow 125"/>
          <p:cNvSpPr/>
          <p:nvPr/>
        </p:nvSpPr>
        <p:spPr>
          <a:xfrm>
            <a:off x="2980158" y="1760439"/>
            <a:ext cx="429792" cy="407729"/>
          </a:xfrm>
          <a:prstGeom prst="upArrow">
            <a:avLst>
              <a:gd name="adj1" fmla="val 71821"/>
              <a:gd name="adj2" fmla="val 50000"/>
            </a:avLst>
          </a:prstGeom>
          <a:solidFill>
            <a:schemeClr val="tx1">
              <a:lumMod val="75000"/>
              <a:lumOff val="25000"/>
            </a:schemeClr>
          </a:solidFill>
          <a:ln w="12700"/>
        </p:spPr>
        <p:style>
          <a:lnRef idx="2">
            <a:schemeClr val="dk1"/>
          </a:lnRef>
          <a:fillRef idx="1">
            <a:schemeClr val="lt1"/>
          </a:fillRef>
          <a:effectRef idx="0">
            <a:schemeClr val="dk1"/>
          </a:effectRef>
          <a:fontRef idx="minor">
            <a:schemeClr val="dk1"/>
          </a:fontRef>
        </p:style>
        <p:txBody>
          <a:bodyPr vert="horz" wrap="none" lIns="0" tIns="0" rIns="0" bIns="91440" rtlCol="0" anchor="ctr" anchorCtr="1"/>
          <a:lstStyle/>
          <a:p>
            <a:pPr lvl="0" algn="ctr"/>
            <a:r>
              <a:rPr lang="en-US" sz="500" b="1" dirty="0">
                <a:solidFill>
                  <a:schemeClr val="bg1"/>
                </a:solidFill>
              </a:rPr>
              <a:t>Wide </a:t>
            </a:r>
            <a:br>
              <a:rPr lang="en-US" sz="500" b="1" dirty="0">
                <a:solidFill>
                  <a:schemeClr val="bg1"/>
                </a:solidFill>
              </a:rPr>
            </a:br>
            <a:r>
              <a:rPr lang="en-US" sz="500" b="1" dirty="0">
                <a:solidFill>
                  <a:schemeClr val="bg1"/>
                </a:solidFill>
              </a:rPr>
              <a:t>access</a:t>
            </a:r>
          </a:p>
        </p:txBody>
      </p:sp>
      <p:sp>
        <p:nvSpPr>
          <p:cNvPr id="127" name="Left-Right Arrow 126"/>
          <p:cNvSpPr/>
          <p:nvPr/>
        </p:nvSpPr>
        <p:spPr>
          <a:xfrm>
            <a:off x="3429045" y="1488434"/>
            <a:ext cx="234461" cy="197043"/>
          </a:xfrm>
          <a:prstGeom prst="leftRightArrow">
            <a:avLst>
              <a:gd name="adj1" fmla="val 67849"/>
              <a:gd name="adj2" fmla="val 50000"/>
            </a:avLst>
          </a:prstGeom>
          <a:solidFill>
            <a:schemeClr val="tx1">
              <a:lumMod val="75000"/>
              <a:lumOff val="25000"/>
            </a:schemeClr>
          </a:solidFill>
          <a:ln w="12700"/>
        </p:spPr>
        <p:style>
          <a:lnRef idx="2">
            <a:schemeClr val="dk1"/>
          </a:lnRef>
          <a:fillRef idx="1">
            <a:schemeClr val="lt1"/>
          </a:fillRef>
          <a:effectRef idx="0">
            <a:schemeClr val="dk1"/>
          </a:effectRef>
          <a:fontRef idx="minor">
            <a:schemeClr val="dk1"/>
          </a:fontRef>
        </p:style>
        <p:txBody>
          <a:bodyPr wrap="none" rtlCol="0" anchor="ctr"/>
          <a:lstStyle/>
          <a:p>
            <a:pPr algn="ctr"/>
            <a:r>
              <a:rPr lang="en-US" sz="600" dirty="0">
                <a:solidFill>
                  <a:schemeClr val="bg1"/>
                </a:solidFill>
              </a:rPr>
              <a:t>0ws</a:t>
            </a:r>
          </a:p>
        </p:txBody>
      </p:sp>
      <p:sp>
        <p:nvSpPr>
          <p:cNvPr id="128" name="Left-Right Arrow 127"/>
          <p:cNvSpPr/>
          <p:nvPr/>
        </p:nvSpPr>
        <p:spPr>
          <a:xfrm>
            <a:off x="3957868" y="1488434"/>
            <a:ext cx="234461" cy="197043"/>
          </a:xfrm>
          <a:prstGeom prst="leftRightArrow">
            <a:avLst>
              <a:gd name="adj1" fmla="val 67849"/>
              <a:gd name="adj2" fmla="val 50000"/>
            </a:avLst>
          </a:prstGeom>
          <a:solidFill>
            <a:schemeClr val="tx1">
              <a:lumMod val="75000"/>
              <a:lumOff val="25000"/>
            </a:schemeClr>
          </a:solidFill>
          <a:ln w="12700"/>
        </p:spPr>
        <p:style>
          <a:lnRef idx="2">
            <a:schemeClr val="dk1"/>
          </a:lnRef>
          <a:fillRef idx="1">
            <a:schemeClr val="lt1"/>
          </a:fillRef>
          <a:effectRef idx="0">
            <a:schemeClr val="dk1"/>
          </a:effectRef>
          <a:fontRef idx="minor">
            <a:schemeClr val="dk1"/>
          </a:fontRef>
        </p:style>
        <p:txBody>
          <a:bodyPr wrap="none" rtlCol="0" anchor="ctr"/>
          <a:lstStyle/>
          <a:p>
            <a:pPr algn="ctr"/>
            <a:r>
              <a:rPr lang="en-US" sz="600" dirty="0">
                <a:solidFill>
                  <a:schemeClr val="bg1"/>
                </a:solidFill>
              </a:rPr>
              <a:t>0ws</a:t>
            </a:r>
          </a:p>
        </p:txBody>
      </p:sp>
      <p:sp>
        <p:nvSpPr>
          <p:cNvPr id="132" name="TextBox 131"/>
          <p:cNvSpPr txBox="1"/>
          <p:nvPr/>
        </p:nvSpPr>
        <p:spPr>
          <a:xfrm>
            <a:off x="2042406" y="2744403"/>
            <a:ext cx="1538149" cy="338554"/>
          </a:xfrm>
          <a:prstGeom prst="rect">
            <a:avLst/>
          </a:prstGeom>
          <a:solidFill>
            <a:schemeClr val="tx1">
              <a:lumMod val="75000"/>
              <a:lumOff val="25000"/>
            </a:schemeClr>
          </a:solidFill>
          <a:ln w="12700">
            <a:solidFill>
              <a:schemeClr val="tx1"/>
            </a:solidFill>
          </a:ln>
        </p:spPr>
        <p:txBody>
          <a:bodyPr wrap="square" lIns="45720" rIns="0" rtlCol="0">
            <a:spAutoFit/>
          </a:bodyPr>
          <a:lstStyle/>
          <a:p>
            <a:pPr marL="91440" indent="-91440">
              <a:buFont typeface="Arial" panose="020B0604020202020204" pitchFamily="34" charset="0"/>
              <a:buChar char="•"/>
            </a:pPr>
            <a:r>
              <a:rPr lang="en-US" sz="800" b="1" dirty="0">
                <a:solidFill>
                  <a:schemeClr val="bg1"/>
                </a:solidFill>
              </a:rPr>
              <a:t>Deterministic pre-fetch </a:t>
            </a:r>
          </a:p>
          <a:p>
            <a:pPr marL="91440" indent="-91440">
              <a:buFont typeface="Arial" panose="020B0604020202020204" pitchFamily="34" charset="0"/>
              <a:buChar char="•"/>
            </a:pPr>
            <a:r>
              <a:rPr lang="en-US" sz="800" b="1" dirty="0">
                <a:solidFill>
                  <a:schemeClr val="bg1"/>
                </a:solidFill>
              </a:rPr>
              <a:t>Zero wait-state linear code</a:t>
            </a:r>
          </a:p>
        </p:txBody>
      </p:sp>
      <p:sp>
        <p:nvSpPr>
          <p:cNvPr id="136" name="TextBox 135"/>
          <p:cNvSpPr txBox="1"/>
          <p:nvPr/>
        </p:nvSpPr>
        <p:spPr>
          <a:xfrm>
            <a:off x="2042401" y="971081"/>
            <a:ext cx="1530998" cy="338554"/>
          </a:xfrm>
          <a:prstGeom prst="rect">
            <a:avLst/>
          </a:prstGeom>
          <a:solidFill>
            <a:schemeClr val="tx1">
              <a:lumMod val="75000"/>
              <a:lumOff val="25000"/>
            </a:schemeClr>
          </a:solidFill>
          <a:ln w="12700">
            <a:solidFill>
              <a:schemeClr val="tx1"/>
            </a:solidFill>
          </a:ln>
        </p:spPr>
        <p:txBody>
          <a:bodyPr wrap="square" lIns="45720" rtlCol="0">
            <a:spAutoFit/>
          </a:bodyPr>
          <a:lstStyle/>
          <a:p>
            <a:pPr marL="91440" indent="-91440">
              <a:buFont typeface="Arial" panose="020B0604020202020204" pitchFamily="34" charset="0"/>
              <a:buChar char="•"/>
            </a:pPr>
            <a:r>
              <a:rPr lang="en-US" sz="800" b="1" dirty="0">
                <a:solidFill>
                  <a:schemeClr val="bg1"/>
                </a:solidFill>
              </a:rPr>
              <a:t>High determinism</a:t>
            </a:r>
          </a:p>
          <a:p>
            <a:pPr marL="91440" indent="-91440">
              <a:buFont typeface="Arial" panose="020B0604020202020204" pitchFamily="34" charset="0"/>
              <a:buChar char="•"/>
            </a:pPr>
            <a:r>
              <a:rPr lang="en-US" sz="800" b="1" dirty="0">
                <a:solidFill>
                  <a:schemeClr val="bg1"/>
                </a:solidFill>
              </a:rPr>
              <a:t>Fast interrupt response </a:t>
            </a:r>
          </a:p>
        </p:txBody>
      </p:sp>
      <p:sp>
        <p:nvSpPr>
          <p:cNvPr id="143" name="TextBox 142"/>
          <p:cNvSpPr txBox="1"/>
          <p:nvPr/>
        </p:nvSpPr>
        <p:spPr>
          <a:xfrm>
            <a:off x="3586727" y="971081"/>
            <a:ext cx="1530998" cy="338554"/>
          </a:xfrm>
          <a:prstGeom prst="rect">
            <a:avLst/>
          </a:prstGeom>
          <a:solidFill>
            <a:schemeClr val="tx1">
              <a:lumMod val="75000"/>
              <a:lumOff val="25000"/>
            </a:schemeClr>
          </a:solidFill>
          <a:ln w="12700">
            <a:solidFill>
              <a:schemeClr val="tx1"/>
            </a:solidFill>
          </a:ln>
        </p:spPr>
        <p:txBody>
          <a:bodyPr wrap="square" lIns="45720" rtlCol="0">
            <a:spAutoFit/>
          </a:bodyPr>
          <a:lstStyle/>
          <a:p>
            <a:pPr marL="91440" indent="-91440">
              <a:buFont typeface="Arial" panose="020B0604020202020204" pitchFamily="34" charset="0"/>
              <a:buChar char="•"/>
            </a:pPr>
            <a:r>
              <a:rPr lang="en-US" sz="800" b="1" dirty="0">
                <a:solidFill>
                  <a:schemeClr val="bg1"/>
                </a:solidFill>
              </a:rPr>
              <a:t>Atomic ALU</a:t>
            </a:r>
          </a:p>
          <a:p>
            <a:pPr marL="91440" indent="-91440">
              <a:buFont typeface="Arial" panose="020B0604020202020204" pitchFamily="34" charset="0"/>
              <a:buChar char="•"/>
            </a:pPr>
            <a:r>
              <a:rPr lang="en-US" sz="800" b="1" dirty="0">
                <a:solidFill>
                  <a:schemeClr val="bg1"/>
                </a:solidFill>
              </a:rPr>
              <a:t>Linear memory space</a:t>
            </a:r>
          </a:p>
        </p:txBody>
      </p:sp>
      <p:sp>
        <p:nvSpPr>
          <p:cNvPr id="146" name="TextBox 145"/>
          <p:cNvSpPr txBox="1"/>
          <p:nvPr/>
        </p:nvSpPr>
        <p:spPr>
          <a:xfrm>
            <a:off x="3586921" y="2744406"/>
            <a:ext cx="1530997" cy="338554"/>
          </a:xfrm>
          <a:prstGeom prst="rect">
            <a:avLst/>
          </a:prstGeom>
          <a:solidFill>
            <a:schemeClr val="tx1">
              <a:lumMod val="75000"/>
              <a:lumOff val="25000"/>
            </a:schemeClr>
          </a:solidFill>
          <a:ln w="12700">
            <a:solidFill>
              <a:schemeClr val="tx1"/>
            </a:solidFill>
          </a:ln>
        </p:spPr>
        <p:txBody>
          <a:bodyPr wrap="none" lIns="45720" rtlCol="0">
            <a:noAutofit/>
          </a:bodyPr>
          <a:lstStyle/>
          <a:p>
            <a:pPr marL="91440" indent="-91440">
              <a:buFont typeface="Arial" panose="020B0604020202020204" pitchFamily="34" charset="0"/>
              <a:buChar char="•"/>
            </a:pPr>
            <a:r>
              <a:rPr lang="en-US" sz="800" b="1" dirty="0">
                <a:solidFill>
                  <a:schemeClr val="bg1"/>
                </a:solidFill>
              </a:rPr>
              <a:t>Zero wait-state RAM, ROM</a:t>
            </a:r>
          </a:p>
          <a:p>
            <a:pPr marL="91440" indent="-91440">
              <a:buFont typeface="Arial" panose="020B0604020202020204" pitchFamily="34" charset="0"/>
              <a:buChar char="•"/>
            </a:pPr>
            <a:r>
              <a:rPr lang="en-US" sz="800" b="1" dirty="0">
                <a:solidFill>
                  <a:schemeClr val="bg1"/>
                </a:solidFill>
              </a:rPr>
              <a:t>Shared RAM between cores</a:t>
            </a:r>
          </a:p>
        </p:txBody>
      </p:sp>
      <p:sp>
        <p:nvSpPr>
          <p:cNvPr id="148" name="Title 1"/>
          <p:cNvSpPr>
            <a:spLocks noGrp="1"/>
          </p:cNvSpPr>
          <p:nvPr>
            <p:ph type="title"/>
          </p:nvPr>
        </p:nvSpPr>
        <p:spPr>
          <a:xfrm>
            <a:off x="231775" y="-17530"/>
            <a:ext cx="8458200" cy="610791"/>
          </a:xfrm>
        </p:spPr>
        <p:txBody>
          <a:bodyPr/>
          <a:lstStyle/>
          <a:p>
            <a:r>
              <a:rPr lang="en-US" sz="2400" dirty="0"/>
              <a:t>Integrated innovation: </a:t>
            </a:r>
            <a:r>
              <a:rPr lang="en-US" sz="1600" dirty="0"/>
              <a:t>www.ti.com/c2000drives</a:t>
            </a:r>
            <a:br>
              <a:rPr lang="en-US" sz="2400" dirty="0"/>
            </a:br>
            <a:r>
              <a:rPr lang="en-US" sz="1600" dirty="0"/>
              <a:t>Lowest latency, highest precision, minimum jitter</a:t>
            </a:r>
          </a:p>
        </p:txBody>
      </p:sp>
      <p:sp>
        <p:nvSpPr>
          <p:cNvPr id="150" name="Rounded Rectangle 7"/>
          <p:cNvSpPr/>
          <p:nvPr/>
        </p:nvSpPr>
        <p:spPr>
          <a:xfrm>
            <a:off x="1159844" y="3414751"/>
            <a:ext cx="623320" cy="189396"/>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b="1" dirty="0">
                <a:solidFill>
                  <a:srgbClr val="FFFFFF"/>
                </a:solidFill>
              </a:rPr>
              <a:t>EMIF</a:t>
            </a:r>
          </a:p>
        </p:txBody>
      </p:sp>
      <p:sp>
        <p:nvSpPr>
          <p:cNvPr id="151" name="Rounded Rectangle 7"/>
          <p:cNvSpPr/>
          <p:nvPr/>
        </p:nvSpPr>
        <p:spPr>
          <a:xfrm>
            <a:off x="16329" y="3363793"/>
            <a:ext cx="552780" cy="271022"/>
          </a:xfrm>
          <a:custGeom>
            <a:avLst/>
            <a:gdLst>
              <a:gd name="connsiteX0" fmla="*/ 0 w 725765"/>
              <a:gd name="connsiteY0" fmla="*/ 0 h 431674"/>
              <a:gd name="connsiteX1" fmla="*/ 725765 w 725765"/>
              <a:gd name="connsiteY1" fmla="*/ 0 h 431674"/>
              <a:gd name="connsiteX2" fmla="*/ 725765 w 725765"/>
              <a:gd name="connsiteY2" fmla="*/ 431674 h 431674"/>
              <a:gd name="connsiteX3" fmla="*/ 0 w 725765"/>
              <a:gd name="connsiteY3" fmla="*/ 431674 h 431674"/>
              <a:gd name="connsiteX4" fmla="*/ 0 w 725765"/>
              <a:gd name="connsiteY4" fmla="*/ 0 h 431674"/>
              <a:gd name="connsiteX0" fmla="*/ 0 w 725765"/>
              <a:gd name="connsiteY0" fmla="*/ 1208 h 432882"/>
              <a:gd name="connsiteX1" fmla="*/ 449144 w 725765"/>
              <a:gd name="connsiteY1" fmla="*/ 0 h 432882"/>
              <a:gd name="connsiteX2" fmla="*/ 725765 w 725765"/>
              <a:gd name="connsiteY2" fmla="*/ 1208 h 432882"/>
              <a:gd name="connsiteX3" fmla="*/ 725765 w 725765"/>
              <a:gd name="connsiteY3" fmla="*/ 432882 h 432882"/>
              <a:gd name="connsiteX4" fmla="*/ 0 w 725765"/>
              <a:gd name="connsiteY4" fmla="*/ 432882 h 432882"/>
              <a:gd name="connsiteX5" fmla="*/ 0 w 725765"/>
              <a:gd name="connsiteY5" fmla="*/ 1208 h 432882"/>
              <a:gd name="connsiteX0" fmla="*/ 0 w 725765"/>
              <a:gd name="connsiteY0" fmla="*/ 1208 h 432882"/>
              <a:gd name="connsiteX1" fmla="*/ 281504 w 725765"/>
              <a:gd name="connsiteY1" fmla="*/ 1905 h 432882"/>
              <a:gd name="connsiteX2" fmla="*/ 449144 w 725765"/>
              <a:gd name="connsiteY2" fmla="*/ 0 h 432882"/>
              <a:gd name="connsiteX3" fmla="*/ 725765 w 725765"/>
              <a:gd name="connsiteY3" fmla="*/ 1208 h 432882"/>
              <a:gd name="connsiteX4" fmla="*/ 725765 w 725765"/>
              <a:gd name="connsiteY4" fmla="*/ 432882 h 432882"/>
              <a:gd name="connsiteX5" fmla="*/ 0 w 725765"/>
              <a:gd name="connsiteY5" fmla="*/ 432882 h 432882"/>
              <a:gd name="connsiteX6" fmla="*/ 0 w 725765"/>
              <a:gd name="connsiteY6" fmla="*/ 1208 h 432882"/>
              <a:gd name="connsiteX0" fmla="*/ 0 w 725765"/>
              <a:gd name="connsiteY0" fmla="*/ 0 h 431674"/>
              <a:gd name="connsiteX1" fmla="*/ 281504 w 725765"/>
              <a:gd name="connsiteY1" fmla="*/ 697 h 431674"/>
              <a:gd name="connsiteX2" fmla="*/ 725765 w 725765"/>
              <a:gd name="connsiteY2" fmla="*/ 0 h 431674"/>
              <a:gd name="connsiteX3" fmla="*/ 725765 w 725765"/>
              <a:gd name="connsiteY3" fmla="*/ 431674 h 431674"/>
              <a:gd name="connsiteX4" fmla="*/ 0 w 725765"/>
              <a:gd name="connsiteY4" fmla="*/ 431674 h 431674"/>
              <a:gd name="connsiteX5" fmla="*/ 0 w 725765"/>
              <a:gd name="connsiteY5" fmla="*/ 0 h 431674"/>
              <a:gd name="connsiteX0" fmla="*/ 0 w 725765"/>
              <a:gd name="connsiteY0" fmla="*/ 0 h 431674"/>
              <a:gd name="connsiteX1" fmla="*/ 725765 w 725765"/>
              <a:gd name="connsiteY1" fmla="*/ 0 h 431674"/>
              <a:gd name="connsiteX2" fmla="*/ 725765 w 725765"/>
              <a:gd name="connsiteY2" fmla="*/ 431674 h 431674"/>
              <a:gd name="connsiteX3" fmla="*/ 0 w 725765"/>
              <a:gd name="connsiteY3" fmla="*/ 431674 h 431674"/>
              <a:gd name="connsiteX4" fmla="*/ 0 w 725765"/>
              <a:gd name="connsiteY4" fmla="*/ 0 h 431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765" h="431674">
                <a:moveTo>
                  <a:pt x="0" y="0"/>
                </a:moveTo>
                <a:lnTo>
                  <a:pt x="725765" y="0"/>
                </a:lnTo>
                <a:lnTo>
                  <a:pt x="725765" y="431674"/>
                </a:lnTo>
                <a:lnTo>
                  <a:pt x="0" y="431674"/>
                </a:lnTo>
                <a:lnTo>
                  <a:pt x="0" y="0"/>
                </a:lnTo>
                <a:close/>
              </a:path>
            </a:pathLst>
          </a:custGeom>
          <a:solidFill>
            <a:srgbClr val="008000"/>
          </a:solidFill>
          <a:ln w="12700" cap="flat" cmpd="sng" algn="ctr">
            <a:solidFill>
              <a:srgbClr val="92D050"/>
            </a:solidFill>
            <a:prstDash val="solid"/>
          </a:ln>
          <a:effectLst/>
        </p:spPr>
        <p:txBody>
          <a:bodyPr wrap="none" rtlCol="0" anchor="ctr"/>
          <a:lstStyle/>
          <a:p>
            <a:pPr algn="ctr" fontAlgn="auto">
              <a:spcBef>
                <a:spcPts val="0"/>
              </a:spcBef>
              <a:spcAft>
                <a:spcPts val="0"/>
              </a:spcAft>
              <a:defRPr/>
            </a:pPr>
            <a:r>
              <a:rPr lang="en-US" sz="800" b="1" kern="0" dirty="0">
                <a:solidFill>
                  <a:srgbClr val="FFFFFF"/>
                </a:solidFill>
                <a:latin typeface="Arial"/>
              </a:rPr>
              <a:t>Memory</a:t>
            </a:r>
          </a:p>
        </p:txBody>
      </p:sp>
      <p:sp>
        <p:nvSpPr>
          <p:cNvPr id="152" name="Rounded Rectangle 7"/>
          <p:cNvSpPr/>
          <p:nvPr/>
        </p:nvSpPr>
        <p:spPr>
          <a:xfrm>
            <a:off x="-13106" y="1668343"/>
            <a:ext cx="552780" cy="271022"/>
          </a:xfrm>
          <a:custGeom>
            <a:avLst/>
            <a:gdLst>
              <a:gd name="connsiteX0" fmla="*/ 0 w 725765"/>
              <a:gd name="connsiteY0" fmla="*/ 0 h 431674"/>
              <a:gd name="connsiteX1" fmla="*/ 725765 w 725765"/>
              <a:gd name="connsiteY1" fmla="*/ 0 h 431674"/>
              <a:gd name="connsiteX2" fmla="*/ 725765 w 725765"/>
              <a:gd name="connsiteY2" fmla="*/ 431674 h 431674"/>
              <a:gd name="connsiteX3" fmla="*/ 0 w 725765"/>
              <a:gd name="connsiteY3" fmla="*/ 431674 h 431674"/>
              <a:gd name="connsiteX4" fmla="*/ 0 w 725765"/>
              <a:gd name="connsiteY4" fmla="*/ 0 h 431674"/>
              <a:gd name="connsiteX0" fmla="*/ 0 w 725765"/>
              <a:gd name="connsiteY0" fmla="*/ 1208 h 432882"/>
              <a:gd name="connsiteX1" fmla="*/ 449144 w 725765"/>
              <a:gd name="connsiteY1" fmla="*/ 0 h 432882"/>
              <a:gd name="connsiteX2" fmla="*/ 725765 w 725765"/>
              <a:gd name="connsiteY2" fmla="*/ 1208 h 432882"/>
              <a:gd name="connsiteX3" fmla="*/ 725765 w 725765"/>
              <a:gd name="connsiteY3" fmla="*/ 432882 h 432882"/>
              <a:gd name="connsiteX4" fmla="*/ 0 w 725765"/>
              <a:gd name="connsiteY4" fmla="*/ 432882 h 432882"/>
              <a:gd name="connsiteX5" fmla="*/ 0 w 725765"/>
              <a:gd name="connsiteY5" fmla="*/ 1208 h 432882"/>
              <a:gd name="connsiteX0" fmla="*/ 0 w 725765"/>
              <a:gd name="connsiteY0" fmla="*/ 1208 h 432882"/>
              <a:gd name="connsiteX1" fmla="*/ 281504 w 725765"/>
              <a:gd name="connsiteY1" fmla="*/ 1905 h 432882"/>
              <a:gd name="connsiteX2" fmla="*/ 449144 w 725765"/>
              <a:gd name="connsiteY2" fmla="*/ 0 h 432882"/>
              <a:gd name="connsiteX3" fmla="*/ 725765 w 725765"/>
              <a:gd name="connsiteY3" fmla="*/ 1208 h 432882"/>
              <a:gd name="connsiteX4" fmla="*/ 725765 w 725765"/>
              <a:gd name="connsiteY4" fmla="*/ 432882 h 432882"/>
              <a:gd name="connsiteX5" fmla="*/ 0 w 725765"/>
              <a:gd name="connsiteY5" fmla="*/ 432882 h 432882"/>
              <a:gd name="connsiteX6" fmla="*/ 0 w 725765"/>
              <a:gd name="connsiteY6" fmla="*/ 1208 h 432882"/>
              <a:gd name="connsiteX0" fmla="*/ 0 w 725765"/>
              <a:gd name="connsiteY0" fmla="*/ 0 h 431674"/>
              <a:gd name="connsiteX1" fmla="*/ 281504 w 725765"/>
              <a:gd name="connsiteY1" fmla="*/ 697 h 431674"/>
              <a:gd name="connsiteX2" fmla="*/ 725765 w 725765"/>
              <a:gd name="connsiteY2" fmla="*/ 0 h 431674"/>
              <a:gd name="connsiteX3" fmla="*/ 725765 w 725765"/>
              <a:gd name="connsiteY3" fmla="*/ 431674 h 431674"/>
              <a:gd name="connsiteX4" fmla="*/ 0 w 725765"/>
              <a:gd name="connsiteY4" fmla="*/ 431674 h 431674"/>
              <a:gd name="connsiteX5" fmla="*/ 0 w 725765"/>
              <a:gd name="connsiteY5" fmla="*/ 0 h 431674"/>
              <a:gd name="connsiteX0" fmla="*/ 0 w 725765"/>
              <a:gd name="connsiteY0" fmla="*/ 0 h 431674"/>
              <a:gd name="connsiteX1" fmla="*/ 725765 w 725765"/>
              <a:gd name="connsiteY1" fmla="*/ 0 h 431674"/>
              <a:gd name="connsiteX2" fmla="*/ 725765 w 725765"/>
              <a:gd name="connsiteY2" fmla="*/ 431674 h 431674"/>
              <a:gd name="connsiteX3" fmla="*/ 0 w 725765"/>
              <a:gd name="connsiteY3" fmla="*/ 431674 h 431674"/>
              <a:gd name="connsiteX4" fmla="*/ 0 w 725765"/>
              <a:gd name="connsiteY4" fmla="*/ 0 h 431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765" h="431674">
                <a:moveTo>
                  <a:pt x="0" y="0"/>
                </a:moveTo>
                <a:lnTo>
                  <a:pt x="725765" y="0"/>
                </a:lnTo>
                <a:lnTo>
                  <a:pt x="725765" y="431674"/>
                </a:lnTo>
                <a:lnTo>
                  <a:pt x="0" y="431674"/>
                </a:lnTo>
                <a:lnTo>
                  <a:pt x="0" y="0"/>
                </a:lnTo>
                <a:close/>
              </a:path>
            </a:pathLst>
          </a:custGeom>
          <a:solidFill>
            <a:srgbClr val="008000"/>
          </a:solidFill>
          <a:ln w="12700" cap="flat" cmpd="sng" algn="ctr">
            <a:solidFill>
              <a:srgbClr val="92D050"/>
            </a:solidFill>
            <a:prstDash val="solid"/>
          </a:ln>
          <a:effectLst/>
        </p:spPr>
        <p:txBody>
          <a:bodyPr wrap="none" rtlCol="0" anchor="ctr"/>
          <a:lstStyle/>
          <a:p>
            <a:pPr algn="ctr" fontAlgn="auto">
              <a:spcBef>
                <a:spcPts val="0"/>
              </a:spcBef>
              <a:spcAft>
                <a:spcPts val="0"/>
              </a:spcAft>
              <a:defRPr/>
            </a:pPr>
            <a:r>
              <a:rPr lang="en-US" sz="800" b="1" kern="0" dirty="0" err="1">
                <a:solidFill>
                  <a:srgbClr val="FFFFFF"/>
                </a:solidFill>
                <a:latin typeface="Arial"/>
              </a:rPr>
              <a:t>Sitara</a:t>
            </a:r>
            <a:r>
              <a:rPr lang="en-US" sz="800" b="1" kern="0" dirty="0">
                <a:solidFill>
                  <a:srgbClr val="FFFFFF"/>
                </a:solidFill>
                <a:latin typeface="Arial"/>
              </a:rPr>
              <a:t>™</a:t>
            </a:r>
          </a:p>
        </p:txBody>
      </p:sp>
      <p:cxnSp>
        <p:nvCxnSpPr>
          <p:cNvPr id="153" name="Elbow Connector 152"/>
          <p:cNvCxnSpPr>
            <a:endCxn id="150" idx="1"/>
          </p:cNvCxnSpPr>
          <p:nvPr/>
        </p:nvCxnSpPr>
        <p:spPr>
          <a:xfrm flipV="1">
            <a:off x="552780" y="3509450"/>
            <a:ext cx="607064" cy="0"/>
          </a:xfrm>
          <a:prstGeom prst="bentConnector3">
            <a:avLst>
              <a:gd name="adj1" fmla="val 50000"/>
            </a:avLst>
          </a:prstGeom>
          <a:ln w="127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54" name="Elbow Connector 153"/>
          <p:cNvCxnSpPr>
            <a:cxnSpLocks/>
          </p:cNvCxnSpPr>
          <p:nvPr/>
        </p:nvCxnSpPr>
        <p:spPr>
          <a:xfrm>
            <a:off x="522989" y="1807063"/>
            <a:ext cx="457200" cy="0"/>
          </a:xfrm>
          <a:prstGeom prst="bentConnector3">
            <a:avLst>
              <a:gd name="adj1" fmla="val 50000"/>
            </a:avLst>
          </a:prstGeom>
          <a:ln w="12700">
            <a:headEnd type="arrow"/>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040776" y="3152915"/>
            <a:ext cx="933269" cy="253916"/>
          </a:xfrm>
          <a:prstGeom prst="rect">
            <a:avLst/>
          </a:prstGeom>
          <a:ln>
            <a:solidFill>
              <a:srgbClr val="663300"/>
            </a:solidFill>
          </a:ln>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1050" b="1" dirty="0"/>
              <a:t>DZ </a:t>
            </a:r>
            <a:r>
              <a:rPr lang="en-US" sz="1000" b="1" dirty="0"/>
              <a:t>Security</a:t>
            </a:r>
            <a:endParaRPr lang="en-US" sz="1050" b="1" dirty="0"/>
          </a:p>
        </p:txBody>
      </p:sp>
      <p:sp>
        <p:nvSpPr>
          <p:cNvPr id="147" name="TextBox 146"/>
          <p:cNvSpPr txBox="1"/>
          <p:nvPr/>
        </p:nvSpPr>
        <p:spPr>
          <a:xfrm>
            <a:off x="3985656" y="3152915"/>
            <a:ext cx="1164101" cy="246221"/>
          </a:xfrm>
          <a:prstGeom prst="rect">
            <a:avLst/>
          </a:prstGeom>
          <a:ln>
            <a:solidFill>
              <a:srgbClr val="663300"/>
            </a:solidFill>
          </a:ln>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1000" b="1" dirty="0"/>
              <a:t>Trig Accelerator</a:t>
            </a:r>
          </a:p>
        </p:txBody>
      </p:sp>
      <p:sp>
        <p:nvSpPr>
          <p:cNvPr id="155" name="TextBox 154"/>
          <p:cNvSpPr txBox="1"/>
          <p:nvPr/>
        </p:nvSpPr>
        <p:spPr>
          <a:xfrm>
            <a:off x="1973976" y="3152915"/>
            <a:ext cx="1077539" cy="253916"/>
          </a:xfrm>
          <a:prstGeom prst="rect">
            <a:avLst/>
          </a:prstGeom>
          <a:ln>
            <a:solidFill>
              <a:srgbClr val="663300"/>
            </a:solidFill>
          </a:ln>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1000" b="1" dirty="0"/>
              <a:t>Floating Point</a:t>
            </a:r>
          </a:p>
        </p:txBody>
      </p:sp>
      <p:sp>
        <p:nvSpPr>
          <p:cNvPr id="156" name="Rounded Rectangle 7"/>
          <p:cNvSpPr/>
          <p:nvPr/>
        </p:nvSpPr>
        <p:spPr>
          <a:xfrm>
            <a:off x="5254200" y="4142311"/>
            <a:ext cx="1813033" cy="597792"/>
          </a:xfrm>
          <a:prstGeom prst="rect">
            <a:avLst/>
          </a:prstGeom>
          <a:gradFill flip="none" rotWithShape="1">
            <a:gsLst>
              <a:gs pos="72000">
                <a:schemeClr val="bg1">
                  <a:lumMod val="85000"/>
                </a:schemeClr>
              </a:gs>
              <a:gs pos="24000">
                <a:schemeClr val="bg1">
                  <a:lumMod val="75000"/>
                </a:schemeClr>
              </a:gs>
              <a:gs pos="18000">
                <a:schemeClr val="accent6">
                  <a:lumMod val="75000"/>
                </a:schemeClr>
              </a:gs>
              <a:gs pos="86000">
                <a:schemeClr val="tx2"/>
              </a:gs>
            </a:gsLst>
            <a:lin ang="8100000" scaled="1"/>
            <a:tileRect/>
          </a:gradFill>
          <a:ln w="127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rIns="91440" rtlCol="0" anchor="ctr"/>
          <a:lstStyle/>
          <a:p>
            <a:pPr algn="ctr"/>
            <a:r>
              <a:rPr lang="en-US" sz="900" b="1" dirty="0">
                <a:solidFill>
                  <a:schemeClr val="tx1"/>
                </a:solidFill>
              </a:rPr>
              <a:t>Configurable Logic </a:t>
            </a:r>
          </a:p>
          <a:p>
            <a:pPr algn="ctr"/>
            <a:r>
              <a:rPr lang="en-US" sz="900" b="1" dirty="0">
                <a:solidFill>
                  <a:schemeClr val="tx1"/>
                </a:solidFill>
              </a:rPr>
              <a:t>Block</a:t>
            </a:r>
          </a:p>
        </p:txBody>
      </p:sp>
      <p:sp>
        <p:nvSpPr>
          <p:cNvPr id="158" name="Rounded Rectangle 7">
            <a:extLst>
              <a:ext uri="{FF2B5EF4-FFF2-40B4-BE49-F238E27FC236}">
                <a16:creationId xmlns:a16="http://schemas.microsoft.com/office/drawing/2014/main" id="{23202EF6-9790-4865-ABF9-F76EF133A759}"/>
              </a:ext>
            </a:extLst>
          </p:cNvPr>
          <p:cNvSpPr/>
          <p:nvPr/>
        </p:nvSpPr>
        <p:spPr>
          <a:xfrm>
            <a:off x="1091564" y="1963723"/>
            <a:ext cx="623320" cy="189396"/>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b="1" dirty="0">
                <a:solidFill>
                  <a:srgbClr val="FFFFFF"/>
                </a:solidFill>
              </a:rPr>
              <a:t>SPI</a:t>
            </a:r>
          </a:p>
        </p:txBody>
      </p:sp>
      <p:sp>
        <p:nvSpPr>
          <p:cNvPr id="160" name="Rounded Rectangle 7">
            <a:extLst>
              <a:ext uri="{FF2B5EF4-FFF2-40B4-BE49-F238E27FC236}">
                <a16:creationId xmlns:a16="http://schemas.microsoft.com/office/drawing/2014/main" id="{20D16E77-0004-4B32-89D1-3C19232EC41A}"/>
              </a:ext>
            </a:extLst>
          </p:cNvPr>
          <p:cNvSpPr/>
          <p:nvPr/>
        </p:nvSpPr>
        <p:spPr>
          <a:xfrm>
            <a:off x="1091564" y="1760294"/>
            <a:ext cx="623320" cy="189396"/>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800" b="1" dirty="0">
                <a:solidFill>
                  <a:srgbClr val="FFFFFF"/>
                </a:solidFill>
              </a:rPr>
              <a:t>FSI</a:t>
            </a:r>
          </a:p>
        </p:txBody>
      </p:sp>
      <p:sp>
        <p:nvSpPr>
          <p:cNvPr id="161" name="Rounded Rectangle 7">
            <a:extLst>
              <a:ext uri="{FF2B5EF4-FFF2-40B4-BE49-F238E27FC236}">
                <a16:creationId xmlns:a16="http://schemas.microsoft.com/office/drawing/2014/main" id="{6BF0280D-2490-45B4-A800-E183D6106A62}"/>
              </a:ext>
            </a:extLst>
          </p:cNvPr>
          <p:cNvSpPr/>
          <p:nvPr/>
        </p:nvSpPr>
        <p:spPr>
          <a:xfrm>
            <a:off x="1092519" y="1211448"/>
            <a:ext cx="623320" cy="540613"/>
          </a:xfrm>
          <a:prstGeom prst="rect">
            <a:avLst/>
          </a:prstGeom>
          <a:solidFill>
            <a:srgbClr val="008000"/>
          </a:solidFill>
          <a:ln w="127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800" b="1" dirty="0">
              <a:solidFill>
                <a:srgbClr val="FFFFFF"/>
              </a:solidFill>
            </a:endParaRPr>
          </a:p>
          <a:p>
            <a:pPr algn="ctr"/>
            <a:r>
              <a:rPr lang="en-US" sz="800" b="1" dirty="0">
                <a:solidFill>
                  <a:srgbClr val="FFFFFF"/>
                </a:solidFill>
              </a:rPr>
              <a:t>secondary </a:t>
            </a:r>
          </a:p>
          <a:p>
            <a:pPr algn="ctr"/>
            <a:r>
              <a:rPr lang="en-US" sz="800" b="1" dirty="0">
                <a:solidFill>
                  <a:srgbClr val="FFFFFF"/>
                </a:solidFill>
              </a:rPr>
              <a:t>controller</a:t>
            </a:r>
          </a:p>
        </p:txBody>
      </p:sp>
      <p:pic>
        <p:nvPicPr>
          <p:cNvPr id="159" name="Picture 15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4841" y="1238507"/>
            <a:ext cx="565929" cy="174580"/>
          </a:xfrm>
          <a:prstGeom prst="rect">
            <a:avLst/>
          </a:prstGeom>
        </p:spPr>
      </p:pic>
      <p:sp>
        <p:nvSpPr>
          <p:cNvPr id="162" name="Rectangular Callout 69">
            <a:extLst>
              <a:ext uri="{FF2B5EF4-FFF2-40B4-BE49-F238E27FC236}">
                <a16:creationId xmlns:a16="http://schemas.microsoft.com/office/drawing/2014/main" id="{4BEF8DB7-BC30-4174-B56F-985E7799063A}"/>
              </a:ext>
            </a:extLst>
          </p:cNvPr>
          <p:cNvSpPr/>
          <p:nvPr/>
        </p:nvSpPr>
        <p:spPr>
          <a:xfrm flipH="1">
            <a:off x="2608489" y="919617"/>
            <a:ext cx="2064295" cy="450105"/>
          </a:xfrm>
          <a:prstGeom prst="wedgeRectCallout">
            <a:avLst>
              <a:gd name="adj1" fmla="val -55960"/>
              <a:gd name="adj2" fmla="val 19479"/>
            </a:avLst>
          </a:prstGeom>
          <a:solidFill>
            <a:schemeClr val="bg1">
              <a:lumMod val="95000"/>
              <a:alpha val="87843"/>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45720" rIns="0" rtlCol="0" anchor="ctr">
            <a:noAutofit/>
          </a:bodyPr>
          <a:lstStyle/>
          <a:p>
            <a:r>
              <a:rPr lang="en-US" sz="800" dirty="0">
                <a:solidFill>
                  <a:srgbClr val="000000"/>
                </a:solidFill>
              </a:rPr>
              <a:t>&lt; 500 ns calculation for FOC control loop </a:t>
            </a:r>
          </a:p>
        </p:txBody>
      </p:sp>
      <p:sp>
        <p:nvSpPr>
          <p:cNvPr id="3" name="TextBox 2">
            <a:extLst>
              <a:ext uri="{FF2B5EF4-FFF2-40B4-BE49-F238E27FC236}">
                <a16:creationId xmlns:a16="http://schemas.microsoft.com/office/drawing/2014/main" id="{6BC4BEF6-B01F-4DB9-A577-79ED9195F08D}"/>
              </a:ext>
            </a:extLst>
          </p:cNvPr>
          <p:cNvSpPr txBox="1"/>
          <p:nvPr/>
        </p:nvSpPr>
        <p:spPr>
          <a:xfrm>
            <a:off x="695750" y="3744486"/>
            <a:ext cx="1243728" cy="969496"/>
          </a:xfrm>
          <a:prstGeom prst="rect">
            <a:avLst/>
          </a:prstGeom>
          <a:noFill/>
        </p:spPr>
        <p:txBody>
          <a:bodyPr wrap="square" rtlCol="0">
            <a:spAutoFit/>
          </a:bodyPr>
          <a:lstStyle/>
          <a:p>
            <a:r>
              <a:rPr lang="en-US" sz="900" b="1" dirty="0"/>
              <a:t>Functional Safety</a:t>
            </a:r>
          </a:p>
          <a:p>
            <a:r>
              <a:rPr lang="en-US" sz="800" dirty="0">
                <a:solidFill>
                  <a:schemeClr val="tx1">
                    <a:lumMod val="85000"/>
                    <a:lumOff val="15000"/>
                  </a:schemeClr>
                </a:solidFill>
              </a:rPr>
              <a:t>SIL-2 Random Hardware Component  Use in SIL-3 systems</a:t>
            </a:r>
          </a:p>
          <a:p>
            <a:r>
              <a:rPr lang="en-US" sz="800" dirty="0">
                <a:solidFill>
                  <a:schemeClr val="tx1">
                    <a:lumMod val="85000"/>
                    <a:lumOff val="15000"/>
                  </a:schemeClr>
                </a:solidFill>
              </a:rPr>
              <a:t>TUV certifications and servo drive concept reports available</a:t>
            </a:r>
          </a:p>
        </p:txBody>
      </p:sp>
      <p:cxnSp>
        <p:nvCxnSpPr>
          <p:cNvPr id="100" name="Straight Arrow Connector 99"/>
          <p:cNvCxnSpPr>
            <a:cxnSpLocks/>
          </p:cNvCxnSpPr>
          <p:nvPr/>
        </p:nvCxnSpPr>
        <p:spPr>
          <a:xfrm flipH="1" flipV="1">
            <a:off x="5142946" y="911323"/>
            <a:ext cx="6811" cy="2171637"/>
          </a:xfrm>
          <a:prstGeom prst="straightConnector1">
            <a:avLst/>
          </a:prstGeom>
          <a:noFill/>
          <a:ln w="57150" cap="flat" cmpd="sng" algn="ctr">
            <a:solidFill>
              <a:schemeClr val="bg1">
                <a:lumMod val="65000"/>
              </a:schemeClr>
            </a:solidFill>
            <a:prstDash val="solid"/>
            <a:tailEnd type="none"/>
          </a:ln>
          <a:effectLst/>
        </p:spPr>
      </p:cxnSp>
    </p:spTree>
    <p:extLst>
      <p:ext uri="{BB962C8B-B14F-4D97-AF65-F5344CB8AC3E}">
        <p14:creationId xmlns:p14="http://schemas.microsoft.com/office/powerpoint/2010/main" val="1875100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2"/>
                                        </p:tgtEl>
                                        <p:attrNameLst>
                                          <p:attrName>style.visibility</p:attrName>
                                        </p:attrNameLst>
                                      </p:cBhvr>
                                      <p:to>
                                        <p:strVal val="visible"/>
                                      </p:to>
                                    </p:set>
                                    <p:animEffect transition="in" filter="fade">
                                      <p:cBhvr>
                                        <p:cTn id="7" dur="500"/>
                                        <p:tgtEl>
                                          <p:spTgt spid="1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500"/>
                                        <p:tgtEl>
                                          <p:spTgt spid="7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8"/>
                                        </p:tgtEl>
                                        <p:attrNameLst>
                                          <p:attrName>style.visibility</p:attrName>
                                        </p:attrNameLst>
                                      </p:cBhvr>
                                      <p:to>
                                        <p:strVal val="visible"/>
                                      </p:to>
                                    </p:set>
                                    <p:animEffect transition="in" filter="fade">
                                      <p:cBhvr>
                                        <p:cTn id="15" dur="500"/>
                                        <p:tgtEl>
                                          <p:spTgt spid="7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9"/>
                                        </p:tgtEl>
                                        <p:attrNameLst>
                                          <p:attrName>style.visibility</p:attrName>
                                        </p:attrNameLst>
                                      </p:cBhvr>
                                      <p:to>
                                        <p:strVal val="visible"/>
                                      </p:to>
                                    </p:set>
                                    <p:animEffect transition="in" filter="fade">
                                      <p:cBhvr>
                                        <p:cTn id="18" dur="500"/>
                                        <p:tgtEl>
                                          <p:spTgt spid="7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500"/>
                                        <p:tgtEl>
                                          <p:spTgt spid="8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500"/>
                                        <p:tgtEl>
                                          <p:spTgt spid="8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2"/>
                                        </p:tgtEl>
                                        <p:attrNameLst>
                                          <p:attrName>style.visibility</p:attrName>
                                        </p:attrNameLst>
                                      </p:cBhvr>
                                      <p:to>
                                        <p:strVal val="visible"/>
                                      </p:to>
                                    </p:set>
                                    <p:animEffect transition="in" filter="fade">
                                      <p:cBhvr>
                                        <p:cTn id="2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8" grpId="0" animBg="1"/>
      <p:bldP spid="79" grpId="0" animBg="1"/>
      <p:bldP spid="80" grpId="0" animBg="1"/>
      <p:bldP spid="81" grpId="0" animBg="1"/>
      <p:bldP spid="82" grpId="0" animBg="1"/>
      <p:bldP spid="16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4706938"/>
            <a:ext cx="8826500" cy="388620"/>
            <a:chOff x="0" y="6321425"/>
            <a:chExt cx="10591800" cy="466344"/>
          </a:xfrm>
        </p:grpSpPr>
        <p:sp>
          <p:nvSpPr>
            <p:cNvPr id="7" name="Rectangle 6"/>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7" descr="ti_logo_powerpoint_1_line.png"/>
            <p:cNvPicPr>
              <a:picLocks noChangeAspect="1"/>
            </p:cNvPicPr>
            <p:nvPr userDrawn="1"/>
          </p:nvPicPr>
          <p:blipFill>
            <a:blip r:embed="rId2" cstate="print"/>
            <a:srcRect/>
            <a:stretch>
              <a:fillRect/>
            </a:stretch>
          </p:blipFill>
          <p:spPr bwMode="auto">
            <a:xfrm>
              <a:off x="8593138" y="6440488"/>
              <a:ext cx="1874837" cy="231775"/>
            </a:xfrm>
            <a:prstGeom prst="rect">
              <a:avLst/>
            </a:prstGeom>
            <a:noFill/>
            <a:ln w="9525">
              <a:noFill/>
              <a:miter lim="800000"/>
              <a:headEnd/>
              <a:tailEnd/>
            </a:ln>
          </p:spPr>
        </p:pic>
      </p:grpSp>
      <p:sp>
        <p:nvSpPr>
          <p:cNvPr id="9" name="Rectangle 2">
            <a:extLst>
              <a:ext uri="{FF2B5EF4-FFF2-40B4-BE49-F238E27FC236}">
                <a16:creationId xmlns:a16="http://schemas.microsoft.com/office/drawing/2014/main" id="{C952D084-4E5E-E84D-8116-9AA50FF1B5AB}"/>
              </a:ext>
            </a:extLst>
          </p:cNvPr>
          <p:cNvSpPr>
            <a:spLocks noGrp="1" noChangeArrowheads="1"/>
          </p:cNvSpPr>
          <p:nvPr>
            <p:ph type="ctrTitle"/>
          </p:nvPr>
        </p:nvSpPr>
        <p:spPr>
          <a:xfrm>
            <a:off x="342900" y="1457331"/>
            <a:ext cx="8458200" cy="1102519"/>
          </a:xfrm>
        </p:spPr>
        <p:txBody>
          <a:bodyPr/>
          <a:lstStyle/>
          <a:p>
            <a:pPr eaLnBrk="1" hangingPunct="1"/>
            <a:r>
              <a:rPr lang="en-US" dirty="0">
                <a:solidFill>
                  <a:srgbClr val="DE0000"/>
                </a:solidFill>
              </a:rPr>
              <a:t>Get started</a:t>
            </a:r>
            <a:endParaRPr lang="en-US" dirty="0"/>
          </a:p>
        </p:txBody>
      </p:sp>
    </p:spTree>
    <p:extLst>
      <p:ext uri="{BB962C8B-B14F-4D97-AF65-F5344CB8AC3E}">
        <p14:creationId xmlns:p14="http://schemas.microsoft.com/office/powerpoint/2010/main" val="858068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F7342F-0FBB-4425-8FF9-679023F81224}"/>
              </a:ext>
            </a:extLst>
          </p:cNvPr>
          <p:cNvSpPr>
            <a:spLocks noGrp="1"/>
          </p:cNvSpPr>
          <p:nvPr>
            <p:ph type="title"/>
          </p:nvPr>
        </p:nvSpPr>
        <p:spPr/>
        <p:txBody>
          <a:bodyPr/>
          <a:lstStyle/>
          <a:p>
            <a:r>
              <a:rPr lang="en-US" dirty="0"/>
              <a:t>Getting started</a:t>
            </a:r>
          </a:p>
        </p:txBody>
      </p:sp>
      <p:sp>
        <p:nvSpPr>
          <p:cNvPr id="4" name="Rectangle 3">
            <a:extLst>
              <a:ext uri="{FF2B5EF4-FFF2-40B4-BE49-F238E27FC236}">
                <a16:creationId xmlns:a16="http://schemas.microsoft.com/office/drawing/2014/main" id="{38B56CFB-F94A-41CD-A000-95F3DB09FB91}"/>
              </a:ext>
            </a:extLst>
          </p:cNvPr>
          <p:cNvSpPr/>
          <p:nvPr/>
        </p:nvSpPr>
        <p:spPr>
          <a:xfrm>
            <a:off x="342900" y="738548"/>
            <a:ext cx="8379995" cy="3539430"/>
          </a:xfrm>
          <a:prstGeom prst="rect">
            <a:avLst/>
          </a:prstGeom>
        </p:spPr>
        <p:txBody>
          <a:bodyPr wrap="square">
            <a:spAutoFit/>
          </a:bodyPr>
          <a:lstStyle/>
          <a:p>
            <a:r>
              <a:rPr lang="en-US" sz="1400" b="1" dirty="0"/>
              <a:t>FSI documentation</a:t>
            </a:r>
          </a:p>
          <a:p>
            <a:pPr marL="742950" lvl="1" indent="-285750">
              <a:buFont typeface="Arial" panose="020B0604020202020204" pitchFamily="34" charset="0"/>
              <a:buChar char="•"/>
            </a:pPr>
            <a:r>
              <a:rPr lang="en-US" sz="1400" b="1" i="1" dirty="0">
                <a:hlinkClick r:id="rId2"/>
              </a:rPr>
              <a:t>See Device TRMs ex: </a:t>
            </a:r>
            <a:r>
              <a:rPr lang="en-US" sz="1400" b="1" i="1" dirty="0">
                <a:hlinkClick r:id="rId3"/>
              </a:rPr>
              <a:t>TMS320F28002x Technical Reference Manual</a:t>
            </a:r>
            <a:endParaRPr lang="en-US" sz="1400" b="1" dirty="0"/>
          </a:p>
          <a:p>
            <a:pPr marL="742950" lvl="1" indent="-285750">
              <a:buFont typeface="Arial" panose="020B0604020202020204" pitchFamily="34" charset="0"/>
              <a:buChar char="•"/>
            </a:pPr>
            <a:r>
              <a:rPr lang="en-US" sz="1400" b="1" i="1" dirty="0">
                <a:hlinkClick r:id="rId4"/>
              </a:rPr>
              <a:t>Using the Fast Serial Interface (FSI) With Multiple Devices in an Application</a:t>
            </a:r>
            <a:endParaRPr lang="en-US" sz="1400" b="1" i="1" dirty="0"/>
          </a:p>
          <a:p>
            <a:pPr marL="742950" lvl="1" indent="-285750">
              <a:buFont typeface="Arial" panose="020B0604020202020204" pitchFamily="34" charset="0"/>
              <a:buChar char="•"/>
            </a:pPr>
            <a:r>
              <a:rPr lang="en-US" sz="1400" b="1" i="1" dirty="0">
                <a:hlinkClick r:id="rId5"/>
              </a:rPr>
              <a:t>Fast Serial Interface (FSI) Skew Compensation</a:t>
            </a:r>
            <a:endParaRPr lang="en-US" sz="1400" b="1" i="1" dirty="0"/>
          </a:p>
          <a:p>
            <a:pPr marL="742950" lvl="1" indent="-285750">
              <a:buFont typeface="Arial" panose="020B0604020202020204" pitchFamily="34" charset="0"/>
              <a:buChar char="•"/>
            </a:pPr>
            <a:endParaRPr lang="en-US" sz="1400" b="1" i="1" dirty="0"/>
          </a:p>
          <a:p>
            <a:r>
              <a:rPr lang="en-US" sz="1400" b="1" dirty="0"/>
              <a:t>Evaluation modules</a:t>
            </a:r>
          </a:p>
          <a:p>
            <a:pPr marL="742950" lvl="1" indent="-285750">
              <a:buFont typeface="Arial" panose="020B0604020202020204" pitchFamily="34" charset="0"/>
              <a:buChar char="•"/>
            </a:pPr>
            <a:r>
              <a:rPr lang="en-US" sz="1400" b="1" i="1" dirty="0">
                <a:hlinkClick r:id="rId6"/>
              </a:rPr>
              <a:t>TMDSFSIADAPEVM</a:t>
            </a:r>
            <a:endParaRPr lang="en-US" sz="1400" b="1" i="1" dirty="0">
              <a:hlinkClick r:id="" action="ppaction://noaction"/>
            </a:endParaRPr>
          </a:p>
          <a:p>
            <a:pPr marL="742950" lvl="1" indent="-285750">
              <a:buFont typeface="Arial" panose="020B0604020202020204" pitchFamily="34" charset="0"/>
              <a:buChar char="•"/>
            </a:pPr>
            <a:r>
              <a:rPr lang="en-US" sz="1400" b="1" i="1" dirty="0">
                <a:hlinkClick r:id="rId7"/>
              </a:rPr>
              <a:t>LAUNCHXL-F280049C</a:t>
            </a:r>
            <a:endParaRPr lang="en-US" sz="1400" b="1" i="1" dirty="0"/>
          </a:p>
          <a:p>
            <a:pPr marL="742950" lvl="1" indent="-285750">
              <a:buFont typeface="Arial" panose="020B0604020202020204" pitchFamily="34" charset="0"/>
              <a:buChar char="•"/>
            </a:pPr>
            <a:r>
              <a:rPr lang="en-US" sz="1400" b="1" i="1" dirty="0">
                <a:hlinkClick r:id="rId8"/>
              </a:rPr>
              <a:t>LAUNCHXL-F280025C</a:t>
            </a:r>
            <a:endParaRPr lang="en-US" sz="1400" b="1" i="1" dirty="0"/>
          </a:p>
          <a:p>
            <a:pPr marL="742950" lvl="1" indent="-285750">
              <a:buFont typeface="Arial" panose="020B0604020202020204" pitchFamily="34" charset="0"/>
              <a:buChar char="•"/>
            </a:pPr>
            <a:r>
              <a:rPr lang="en-US" sz="1400" b="1" i="1" dirty="0">
                <a:hlinkClick r:id="rId9"/>
              </a:rPr>
              <a:t>BOOSTXL-3PHGANINV</a:t>
            </a:r>
            <a:endParaRPr lang="en-US" sz="1400" b="1" i="1" dirty="0"/>
          </a:p>
          <a:p>
            <a:pPr marL="742950" lvl="1" indent="-285750">
              <a:buFont typeface="Arial" panose="020B0604020202020204" pitchFamily="34" charset="0"/>
              <a:buChar char="•"/>
            </a:pPr>
            <a:r>
              <a:rPr lang="en-US" sz="1400" b="1" i="1" dirty="0">
                <a:hlinkClick r:id="rId10"/>
              </a:rPr>
              <a:t>TMDS64GPEVM</a:t>
            </a:r>
            <a:endParaRPr lang="en-US" sz="1400" b="1" i="1" dirty="0"/>
          </a:p>
          <a:p>
            <a:endParaRPr lang="en-US" sz="1400" b="1" dirty="0"/>
          </a:p>
          <a:p>
            <a:r>
              <a:rPr lang="en-US" sz="1400" b="1" dirty="0"/>
              <a:t>Reference designs</a:t>
            </a:r>
          </a:p>
          <a:p>
            <a:pPr marL="742950" lvl="1" indent="-285750">
              <a:buFont typeface="Arial" panose="020B0604020202020204" pitchFamily="34" charset="0"/>
              <a:buChar char="•"/>
            </a:pPr>
            <a:r>
              <a:rPr lang="en-US" sz="1400" b="1" i="1" dirty="0">
                <a:hlinkClick r:id="rId11"/>
              </a:rPr>
              <a:t>TIDM-02006</a:t>
            </a:r>
            <a:r>
              <a:rPr lang="en-US" sz="1400" b="1" i="1" dirty="0"/>
              <a:t> (C2000 F2838x outer loop controller – FSI – F28004x/2x nodes) </a:t>
            </a:r>
          </a:p>
          <a:p>
            <a:pPr marL="742950" lvl="1" indent="-285750">
              <a:buFont typeface="Arial" panose="020B0604020202020204" pitchFamily="34" charset="0"/>
              <a:buChar char="•"/>
            </a:pPr>
            <a:r>
              <a:rPr lang="en-US" sz="1400" b="1" i="1" dirty="0">
                <a:hlinkClick r:id="rId12"/>
              </a:rPr>
              <a:t>AM64x Software Development Kit with FSI based Decentralized Servo example</a:t>
            </a:r>
            <a:endParaRPr lang="en-US" sz="1400" b="1" i="1" dirty="0"/>
          </a:p>
          <a:p>
            <a:pPr marL="742950" lvl="1" indent="-285750">
              <a:buFont typeface="Arial" panose="020B0604020202020204" pitchFamily="34" charset="0"/>
              <a:buChar char="•"/>
            </a:pPr>
            <a:r>
              <a:rPr lang="en-US" sz="1400" b="1" i="1" dirty="0">
                <a:hlinkClick r:id="rId13"/>
              </a:rPr>
              <a:t>AM64x + C2000 decentralized servo demo</a:t>
            </a:r>
            <a:endParaRPr lang="en-US" sz="1400" b="1" i="1" dirty="0"/>
          </a:p>
        </p:txBody>
      </p:sp>
    </p:spTree>
    <p:extLst>
      <p:ext uri="{BB962C8B-B14F-4D97-AF65-F5344CB8AC3E}">
        <p14:creationId xmlns:p14="http://schemas.microsoft.com/office/powerpoint/2010/main" val="3331413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Agenda</a:t>
            </a:r>
          </a:p>
        </p:txBody>
      </p:sp>
      <p:sp>
        <p:nvSpPr>
          <p:cNvPr id="10243" name="Rectangle 3"/>
          <p:cNvSpPr>
            <a:spLocks noGrp="1" noChangeArrowheads="1"/>
          </p:cNvSpPr>
          <p:nvPr>
            <p:ph idx="1"/>
          </p:nvPr>
        </p:nvSpPr>
        <p:spPr>
          <a:xfrm>
            <a:off x="333378" y="1010194"/>
            <a:ext cx="8467725" cy="3530558"/>
          </a:xfrm>
        </p:spPr>
        <p:txBody>
          <a:bodyPr/>
          <a:lstStyle/>
          <a:p>
            <a:r>
              <a:rPr lang="en-US" sz="2000" dirty="0"/>
              <a:t>Architecture options </a:t>
            </a:r>
          </a:p>
          <a:p>
            <a:r>
              <a:rPr lang="en-US" sz="2000" dirty="0"/>
              <a:t>Sitara AM64x for motion control</a:t>
            </a:r>
          </a:p>
          <a:p>
            <a:r>
              <a:rPr lang="en-US" sz="2000" dirty="0"/>
              <a:t>Fast Serial Interface (FSI)</a:t>
            </a:r>
          </a:p>
          <a:p>
            <a:r>
              <a:rPr lang="en-US" sz="2000" dirty="0"/>
              <a:t>C2000 real-time microcontrollers for motor control</a:t>
            </a:r>
          </a:p>
          <a:p>
            <a:r>
              <a:rPr lang="en-US" sz="2000" dirty="0"/>
              <a:t>Get started</a:t>
            </a:r>
          </a:p>
        </p:txBody>
      </p:sp>
    </p:spTree>
    <p:extLst>
      <p:ext uri="{BB962C8B-B14F-4D97-AF65-F5344CB8AC3E}">
        <p14:creationId xmlns:p14="http://schemas.microsoft.com/office/powerpoint/2010/main" val="9208420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4706938"/>
            <a:ext cx="8826500" cy="388620"/>
            <a:chOff x="0" y="6321425"/>
            <a:chExt cx="10591800" cy="466344"/>
          </a:xfrm>
        </p:grpSpPr>
        <p:sp>
          <p:nvSpPr>
            <p:cNvPr id="7" name="Rectangle 6"/>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7" descr="ti_logo_powerpoint_1_line.png"/>
            <p:cNvPicPr>
              <a:picLocks noChangeAspect="1"/>
            </p:cNvPicPr>
            <p:nvPr userDrawn="1"/>
          </p:nvPicPr>
          <p:blipFill>
            <a:blip r:embed="rId2" cstate="print"/>
            <a:srcRect/>
            <a:stretch>
              <a:fillRect/>
            </a:stretch>
          </p:blipFill>
          <p:spPr bwMode="auto">
            <a:xfrm>
              <a:off x="8593138" y="6440488"/>
              <a:ext cx="1874837" cy="231775"/>
            </a:xfrm>
            <a:prstGeom prst="rect">
              <a:avLst/>
            </a:prstGeom>
            <a:noFill/>
            <a:ln w="9525">
              <a:noFill/>
              <a:miter lim="800000"/>
              <a:headEnd/>
              <a:tailEnd/>
            </a:ln>
          </p:spPr>
        </p:pic>
      </p:grpSp>
      <p:sp>
        <p:nvSpPr>
          <p:cNvPr id="9" name="Rectangle 2">
            <a:extLst>
              <a:ext uri="{FF2B5EF4-FFF2-40B4-BE49-F238E27FC236}">
                <a16:creationId xmlns:a16="http://schemas.microsoft.com/office/drawing/2014/main" id="{C952D084-4E5E-E84D-8116-9AA50FF1B5AB}"/>
              </a:ext>
            </a:extLst>
          </p:cNvPr>
          <p:cNvSpPr>
            <a:spLocks noGrp="1" noChangeArrowheads="1"/>
          </p:cNvSpPr>
          <p:nvPr>
            <p:ph type="ctrTitle"/>
          </p:nvPr>
        </p:nvSpPr>
        <p:spPr>
          <a:xfrm>
            <a:off x="342900" y="1457331"/>
            <a:ext cx="8458200" cy="1102519"/>
          </a:xfrm>
        </p:spPr>
        <p:txBody>
          <a:bodyPr/>
          <a:lstStyle/>
          <a:p>
            <a:pPr eaLnBrk="1" hangingPunct="1"/>
            <a:r>
              <a:rPr lang="en-US" dirty="0">
                <a:solidFill>
                  <a:srgbClr val="DE0000"/>
                </a:solidFill>
              </a:rPr>
              <a:t>Q&amp;A</a:t>
            </a:r>
            <a:endParaRPr lang="en-US" dirty="0"/>
          </a:p>
        </p:txBody>
      </p:sp>
    </p:spTree>
    <p:extLst>
      <p:ext uri="{BB962C8B-B14F-4D97-AF65-F5344CB8AC3E}">
        <p14:creationId xmlns:p14="http://schemas.microsoft.com/office/powerpoint/2010/main" val="32087448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Rectangle 1">
            <a:extLst>
              <a:ext uri="{FF2B5EF4-FFF2-40B4-BE49-F238E27FC236}">
                <a16:creationId xmlns:a16="http://schemas.microsoft.com/office/drawing/2014/main" id="{D04F8BD2-6AF1-4829-8748-DA03775BDD62}"/>
              </a:ext>
            </a:extLst>
          </p:cNvPr>
          <p:cNvSpPr/>
          <p:nvPr/>
        </p:nvSpPr>
        <p:spPr>
          <a:xfrm>
            <a:off x="8343670" y="0"/>
            <a:ext cx="729687" cy="246221"/>
          </a:xfrm>
          <a:prstGeom prst="rect">
            <a:avLst/>
          </a:prstGeom>
        </p:spPr>
        <p:txBody>
          <a:bodyPr wrap="none">
            <a:spAutoFit/>
          </a:bodyPr>
          <a:lstStyle/>
          <a:p>
            <a:r>
              <a:rPr lang="en-US" sz="1000" dirty="0">
                <a:solidFill>
                  <a:srgbClr val="000000"/>
                </a:solidFill>
                <a:latin typeface="arial" panose="020B0604020202020204" pitchFamily="34" charset="0"/>
              </a:rPr>
              <a:t>SLYP744</a:t>
            </a:r>
          </a:p>
        </p:txBody>
      </p:sp>
    </p:spTree>
    <p:extLst>
      <p:ext uri="{BB962C8B-B14F-4D97-AF65-F5344CB8AC3E}">
        <p14:creationId xmlns:p14="http://schemas.microsoft.com/office/powerpoint/2010/main" val="3767665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4706938"/>
            <a:ext cx="8826500" cy="388620"/>
            <a:chOff x="0" y="6321425"/>
            <a:chExt cx="10591800" cy="466344"/>
          </a:xfrm>
        </p:grpSpPr>
        <p:sp>
          <p:nvSpPr>
            <p:cNvPr id="7" name="Rectangle 6"/>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7" descr="ti_logo_powerpoint_1_line.png"/>
            <p:cNvPicPr>
              <a:picLocks noChangeAspect="1"/>
            </p:cNvPicPr>
            <p:nvPr userDrawn="1"/>
          </p:nvPicPr>
          <p:blipFill>
            <a:blip r:embed="rId2" cstate="print"/>
            <a:srcRect/>
            <a:stretch>
              <a:fillRect/>
            </a:stretch>
          </p:blipFill>
          <p:spPr bwMode="auto">
            <a:xfrm>
              <a:off x="8593138" y="6440488"/>
              <a:ext cx="1874837" cy="231775"/>
            </a:xfrm>
            <a:prstGeom prst="rect">
              <a:avLst/>
            </a:prstGeom>
            <a:noFill/>
            <a:ln w="9525">
              <a:noFill/>
              <a:miter lim="800000"/>
              <a:headEnd/>
              <a:tailEnd/>
            </a:ln>
          </p:spPr>
        </p:pic>
      </p:grpSp>
      <p:sp>
        <p:nvSpPr>
          <p:cNvPr id="9" name="Rectangle 2">
            <a:extLst>
              <a:ext uri="{FF2B5EF4-FFF2-40B4-BE49-F238E27FC236}">
                <a16:creationId xmlns:a16="http://schemas.microsoft.com/office/drawing/2014/main" id="{C952D084-4E5E-E84D-8116-9AA50FF1B5AB}"/>
              </a:ext>
            </a:extLst>
          </p:cNvPr>
          <p:cNvSpPr>
            <a:spLocks noGrp="1" noChangeArrowheads="1"/>
          </p:cNvSpPr>
          <p:nvPr>
            <p:ph type="ctrTitle"/>
          </p:nvPr>
        </p:nvSpPr>
        <p:spPr>
          <a:xfrm>
            <a:off x="342900" y="1457331"/>
            <a:ext cx="8458200" cy="1102519"/>
          </a:xfrm>
        </p:spPr>
        <p:txBody>
          <a:bodyPr/>
          <a:lstStyle/>
          <a:p>
            <a:pPr eaLnBrk="1" hangingPunct="1"/>
            <a:r>
              <a:rPr lang="en-US" dirty="0">
                <a:solidFill>
                  <a:srgbClr val="DE0000"/>
                </a:solidFill>
              </a:rPr>
              <a:t>Architecture</a:t>
            </a:r>
            <a:endParaRPr lang="en-US" dirty="0"/>
          </a:p>
        </p:txBody>
      </p:sp>
    </p:spTree>
    <p:extLst>
      <p:ext uri="{BB962C8B-B14F-4D97-AF65-F5344CB8AC3E}">
        <p14:creationId xmlns:p14="http://schemas.microsoft.com/office/powerpoint/2010/main" val="25930394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50779" y="2991253"/>
            <a:ext cx="5014608" cy="20087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itle 1"/>
          <p:cNvSpPr txBox="1">
            <a:spLocks/>
          </p:cNvSpPr>
          <p:nvPr/>
        </p:nvSpPr>
        <p:spPr bwMode="auto">
          <a:xfrm>
            <a:off x="251460" y="483"/>
            <a:ext cx="8892540" cy="532329"/>
          </a:xfrm>
          <a:prstGeom prst="rect">
            <a:avLst/>
          </a:prstGeom>
          <a:noFill/>
          <a:ln w="9525">
            <a:noFill/>
            <a:miter lim="800000"/>
            <a:headEnd/>
            <a:tailEnd/>
          </a:ln>
        </p:spPr>
        <p:txBody>
          <a:bodyPr vert="horz" wrap="square" lIns="76179" tIns="38088" rIns="76179" bIns="38088" numCol="1" anchor="ctr" anchorCtr="0" compatLnSpc="1">
            <a:prstTxWarp prst="textNoShape">
              <a:avLst/>
            </a:prstTxWarp>
          </a:bodyPr>
          <a:lstStyle>
            <a:lvl1pPr algn="l" rtl="0" eaLnBrk="0" fontAlgn="base" hangingPunct="0">
              <a:lnSpc>
                <a:spcPct val="85000"/>
              </a:lnSpc>
              <a:spcBef>
                <a:spcPct val="0"/>
              </a:spcBef>
              <a:spcAft>
                <a:spcPct val="0"/>
              </a:spcAft>
              <a:defRPr sz="2700" b="1">
                <a:solidFill>
                  <a:schemeClr val="tx2"/>
                </a:solidFill>
                <a:latin typeface="+mj-lt"/>
                <a:ea typeface="+mj-ea"/>
                <a:cs typeface="+mj-cs"/>
              </a:defRPr>
            </a:lvl1pPr>
            <a:lvl2pPr algn="l" rtl="0" eaLnBrk="0" fontAlgn="base" hangingPunct="0">
              <a:lnSpc>
                <a:spcPct val="85000"/>
              </a:lnSpc>
              <a:spcBef>
                <a:spcPct val="0"/>
              </a:spcBef>
              <a:spcAft>
                <a:spcPct val="0"/>
              </a:spcAft>
              <a:defRPr sz="2700" b="1">
                <a:solidFill>
                  <a:schemeClr val="tx2"/>
                </a:solidFill>
                <a:latin typeface="Arial" charset="0"/>
              </a:defRPr>
            </a:lvl2pPr>
            <a:lvl3pPr algn="l" rtl="0" eaLnBrk="0" fontAlgn="base" hangingPunct="0">
              <a:lnSpc>
                <a:spcPct val="85000"/>
              </a:lnSpc>
              <a:spcBef>
                <a:spcPct val="0"/>
              </a:spcBef>
              <a:spcAft>
                <a:spcPct val="0"/>
              </a:spcAft>
              <a:defRPr sz="2700" b="1">
                <a:solidFill>
                  <a:schemeClr val="tx2"/>
                </a:solidFill>
                <a:latin typeface="Arial" charset="0"/>
              </a:defRPr>
            </a:lvl3pPr>
            <a:lvl4pPr algn="l" rtl="0" eaLnBrk="0" fontAlgn="base" hangingPunct="0">
              <a:lnSpc>
                <a:spcPct val="85000"/>
              </a:lnSpc>
              <a:spcBef>
                <a:spcPct val="0"/>
              </a:spcBef>
              <a:spcAft>
                <a:spcPct val="0"/>
              </a:spcAft>
              <a:defRPr sz="2700" b="1">
                <a:solidFill>
                  <a:schemeClr val="tx2"/>
                </a:solidFill>
                <a:latin typeface="Arial" charset="0"/>
              </a:defRPr>
            </a:lvl4pPr>
            <a:lvl5pPr algn="l" rtl="0" eaLnBrk="0" fontAlgn="base" hangingPunct="0">
              <a:lnSpc>
                <a:spcPct val="85000"/>
              </a:lnSpc>
              <a:spcBef>
                <a:spcPct val="0"/>
              </a:spcBef>
              <a:spcAft>
                <a:spcPct val="0"/>
              </a:spcAft>
              <a:defRPr sz="2700" b="1">
                <a:solidFill>
                  <a:schemeClr val="tx2"/>
                </a:solidFill>
                <a:latin typeface="Arial" charset="0"/>
              </a:defRPr>
            </a:lvl5pPr>
            <a:lvl6pPr marL="380895" algn="l" rtl="0" fontAlgn="base">
              <a:lnSpc>
                <a:spcPct val="85000"/>
              </a:lnSpc>
              <a:spcBef>
                <a:spcPct val="0"/>
              </a:spcBef>
              <a:spcAft>
                <a:spcPct val="0"/>
              </a:spcAft>
              <a:defRPr sz="2700" b="1">
                <a:solidFill>
                  <a:srgbClr val="FF0000"/>
                </a:solidFill>
                <a:latin typeface="Arial" charset="0"/>
              </a:defRPr>
            </a:lvl6pPr>
            <a:lvl7pPr marL="761790" algn="l" rtl="0" fontAlgn="base">
              <a:lnSpc>
                <a:spcPct val="85000"/>
              </a:lnSpc>
              <a:spcBef>
                <a:spcPct val="0"/>
              </a:spcBef>
              <a:spcAft>
                <a:spcPct val="0"/>
              </a:spcAft>
              <a:defRPr sz="2700" b="1">
                <a:solidFill>
                  <a:srgbClr val="FF0000"/>
                </a:solidFill>
                <a:latin typeface="Arial" charset="0"/>
              </a:defRPr>
            </a:lvl7pPr>
            <a:lvl8pPr marL="1142683" algn="l" rtl="0" fontAlgn="base">
              <a:lnSpc>
                <a:spcPct val="85000"/>
              </a:lnSpc>
              <a:spcBef>
                <a:spcPct val="0"/>
              </a:spcBef>
              <a:spcAft>
                <a:spcPct val="0"/>
              </a:spcAft>
              <a:defRPr sz="2700" b="1">
                <a:solidFill>
                  <a:srgbClr val="FF0000"/>
                </a:solidFill>
                <a:latin typeface="Arial" charset="0"/>
              </a:defRPr>
            </a:lvl8pPr>
            <a:lvl9pPr marL="1523573" algn="l" rtl="0" fontAlgn="base">
              <a:lnSpc>
                <a:spcPct val="85000"/>
              </a:lnSpc>
              <a:spcBef>
                <a:spcPct val="0"/>
              </a:spcBef>
              <a:spcAft>
                <a:spcPct val="0"/>
              </a:spcAft>
              <a:defRPr sz="2700" b="1">
                <a:solidFill>
                  <a:srgbClr val="FF0000"/>
                </a:solidFill>
                <a:latin typeface="Arial" charset="0"/>
              </a:defRPr>
            </a:lvl9pPr>
          </a:lstStyle>
          <a:p>
            <a:r>
              <a:rPr lang="en-US" sz="2000" kern="0" dirty="0">
                <a:solidFill>
                  <a:srgbClr val="DE0000"/>
                </a:solidFill>
              </a:rPr>
              <a:t>Centralized and decentralized multi-axis servo control</a:t>
            </a:r>
            <a:endParaRPr lang="en-US" sz="2000" b="0" kern="0" dirty="0">
              <a:solidFill>
                <a:srgbClr val="000000"/>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460" y="400889"/>
            <a:ext cx="4725322" cy="2176512"/>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460" y="2698141"/>
            <a:ext cx="4747098" cy="2153422"/>
          </a:xfrm>
          <a:prstGeom prst="rect">
            <a:avLst/>
          </a:prstGeom>
        </p:spPr>
      </p:pic>
      <p:cxnSp>
        <p:nvCxnSpPr>
          <p:cNvPr id="7" name="Straight Connector 6"/>
          <p:cNvCxnSpPr/>
          <p:nvPr/>
        </p:nvCxnSpPr>
        <p:spPr>
          <a:xfrm>
            <a:off x="111868" y="2698141"/>
            <a:ext cx="863329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296711" y="2709921"/>
            <a:ext cx="3448455" cy="2062103"/>
          </a:xfrm>
          <a:prstGeom prst="rect">
            <a:avLst/>
          </a:prstGeom>
          <a:noFill/>
        </p:spPr>
        <p:txBody>
          <a:bodyPr wrap="square" rtlCol="0">
            <a:spAutoFit/>
          </a:bodyPr>
          <a:lstStyle/>
          <a:p>
            <a:r>
              <a:rPr lang="en-US" sz="2000" b="1" dirty="0"/>
              <a:t>Decentralized</a:t>
            </a:r>
          </a:p>
          <a:p>
            <a:pPr marL="285750" indent="-285750">
              <a:buFont typeface="Arial" panose="020B0604020202020204" pitchFamily="34" charset="0"/>
              <a:buChar char="•"/>
            </a:pPr>
            <a:r>
              <a:rPr lang="en-US" dirty="0"/>
              <a:t>Control loop processing distributed across system</a:t>
            </a:r>
          </a:p>
          <a:p>
            <a:pPr marL="285750" indent="-285750">
              <a:buFont typeface="Arial" panose="020B0604020202020204" pitchFamily="34" charset="0"/>
              <a:buChar char="•"/>
            </a:pPr>
            <a:r>
              <a:rPr lang="en-US" dirty="0"/>
              <a:t>Isolated communication between control boards</a:t>
            </a:r>
          </a:p>
          <a:p>
            <a:pPr marL="285750" indent="-285750">
              <a:buFont typeface="Arial" panose="020B0604020202020204" pitchFamily="34" charset="0"/>
              <a:buChar char="•"/>
            </a:pPr>
            <a:r>
              <a:rPr lang="en-US" dirty="0"/>
              <a:t>Simplified motion control board</a:t>
            </a:r>
          </a:p>
        </p:txBody>
      </p:sp>
      <p:sp>
        <p:nvSpPr>
          <p:cNvPr id="121" name="TextBox 120"/>
          <p:cNvSpPr txBox="1"/>
          <p:nvPr/>
        </p:nvSpPr>
        <p:spPr>
          <a:xfrm>
            <a:off x="5296711" y="601001"/>
            <a:ext cx="3448455" cy="2062103"/>
          </a:xfrm>
          <a:prstGeom prst="rect">
            <a:avLst/>
          </a:prstGeom>
          <a:noFill/>
        </p:spPr>
        <p:txBody>
          <a:bodyPr wrap="square" rtlCol="0">
            <a:spAutoFit/>
          </a:bodyPr>
          <a:lstStyle/>
          <a:p>
            <a:r>
              <a:rPr lang="en-US" sz="2000" b="1" dirty="0"/>
              <a:t>Centralized</a:t>
            </a:r>
          </a:p>
          <a:p>
            <a:pPr marL="285750" indent="-285750">
              <a:buFont typeface="Arial" panose="020B0604020202020204" pitchFamily="34" charset="0"/>
              <a:buChar char="•"/>
            </a:pPr>
            <a:r>
              <a:rPr lang="en-US" dirty="0"/>
              <a:t>Control loop processing all in one location</a:t>
            </a:r>
          </a:p>
          <a:p>
            <a:pPr marL="285750" indent="-285750">
              <a:buFont typeface="Arial" panose="020B0604020202020204" pitchFamily="34" charset="0"/>
              <a:buChar char="•"/>
            </a:pPr>
            <a:r>
              <a:rPr lang="en-US" dirty="0"/>
              <a:t>Isolated actuation/feedback signals</a:t>
            </a:r>
          </a:p>
          <a:p>
            <a:pPr marL="285750" indent="-285750">
              <a:buFont typeface="Arial" panose="020B0604020202020204" pitchFamily="34" charset="0"/>
              <a:buChar char="•"/>
            </a:pPr>
            <a:r>
              <a:rPr lang="en-US" dirty="0"/>
              <a:t>Simplified power stage boards</a:t>
            </a:r>
          </a:p>
        </p:txBody>
      </p:sp>
    </p:spTree>
    <p:extLst>
      <p:ext uri="{BB962C8B-B14F-4D97-AF65-F5344CB8AC3E}">
        <p14:creationId xmlns:p14="http://schemas.microsoft.com/office/powerpoint/2010/main" val="3513092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itle 1"/>
          <p:cNvSpPr txBox="1">
            <a:spLocks/>
          </p:cNvSpPr>
          <p:nvPr/>
        </p:nvSpPr>
        <p:spPr bwMode="auto">
          <a:xfrm>
            <a:off x="251460" y="483"/>
            <a:ext cx="8892540" cy="532329"/>
          </a:xfrm>
          <a:prstGeom prst="rect">
            <a:avLst/>
          </a:prstGeom>
          <a:noFill/>
          <a:ln w="9525">
            <a:noFill/>
            <a:miter lim="800000"/>
            <a:headEnd/>
            <a:tailEnd/>
          </a:ln>
        </p:spPr>
        <p:txBody>
          <a:bodyPr vert="horz" wrap="square" lIns="76179" tIns="38088" rIns="76179" bIns="38088" numCol="1" anchor="ctr" anchorCtr="0" compatLnSpc="1">
            <a:prstTxWarp prst="textNoShape">
              <a:avLst/>
            </a:prstTxWarp>
          </a:bodyPr>
          <a:lstStyle>
            <a:lvl1pPr algn="l" rtl="0" eaLnBrk="0" fontAlgn="base" hangingPunct="0">
              <a:lnSpc>
                <a:spcPct val="85000"/>
              </a:lnSpc>
              <a:spcBef>
                <a:spcPct val="0"/>
              </a:spcBef>
              <a:spcAft>
                <a:spcPct val="0"/>
              </a:spcAft>
              <a:defRPr sz="2700" b="1">
                <a:solidFill>
                  <a:schemeClr val="tx2"/>
                </a:solidFill>
                <a:latin typeface="+mj-lt"/>
                <a:ea typeface="+mj-ea"/>
                <a:cs typeface="+mj-cs"/>
              </a:defRPr>
            </a:lvl1pPr>
            <a:lvl2pPr algn="l" rtl="0" eaLnBrk="0" fontAlgn="base" hangingPunct="0">
              <a:lnSpc>
                <a:spcPct val="85000"/>
              </a:lnSpc>
              <a:spcBef>
                <a:spcPct val="0"/>
              </a:spcBef>
              <a:spcAft>
                <a:spcPct val="0"/>
              </a:spcAft>
              <a:defRPr sz="2700" b="1">
                <a:solidFill>
                  <a:schemeClr val="tx2"/>
                </a:solidFill>
                <a:latin typeface="Arial" charset="0"/>
              </a:defRPr>
            </a:lvl2pPr>
            <a:lvl3pPr algn="l" rtl="0" eaLnBrk="0" fontAlgn="base" hangingPunct="0">
              <a:lnSpc>
                <a:spcPct val="85000"/>
              </a:lnSpc>
              <a:spcBef>
                <a:spcPct val="0"/>
              </a:spcBef>
              <a:spcAft>
                <a:spcPct val="0"/>
              </a:spcAft>
              <a:defRPr sz="2700" b="1">
                <a:solidFill>
                  <a:schemeClr val="tx2"/>
                </a:solidFill>
                <a:latin typeface="Arial" charset="0"/>
              </a:defRPr>
            </a:lvl3pPr>
            <a:lvl4pPr algn="l" rtl="0" eaLnBrk="0" fontAlgn="base" hangingPunct="0">
              <a:lnSpc>
                <a:spcPct val="85000"/>
              </a:lnSpc>
              <a:spcBef>
                <a:spcPct val="0"/>
              </a:spcBef>
              <a:spcAft>
                <a:spcPct val="0"/>
              </a:spcAft>
              <a:defRPr sz="2700" b="1">
                <a:solidFill>
                  <a:schemeClr val="tx2"/>
                </a:solidFill>
                <a:latin typeface="Arial" charset="0"/>
              </a:defRPr>
            </a:lvl4pPr>
            <a:lvl5pPr algn="l" rtl="0" eaLnBrk="0" fontAlgn="base" hangingPunct="0">
              <a:lnSpc>
                <a:spcPct val="85000"/>
              </a:lnSpc>
              <a:spcBef>
                <a:spcPct val="0"/>
              </a:spcBef>
              <a:spcAft>
                <a:spcPct val="0"/>
              </a:spcAft>
              <a:defRPr sz="2700" b="1">
                <a:solidFill>
                  <a:schemeClr val="tx2"/>
                </a:solidFill>
                <a:latin typeface="Arial" charset="0"/>
              </a:defRPr>
            </a:lvl5pPr>
            <a:lvl6pPr marL="380895" algn="l" rtl="0" fontAlgn="base">
              <a:lnSpc>
                <a:spcPct val="85000"/>
              </a:lnSpc>
              <a:spcBef>
                <a:spcPct val="0"/>
              </a:spcBef>
              <a:spcAft>
                <a:spcPct val="0"/>
              </a:spcAft>
              <a:defRPr sz="2700" b="1">
                <a:solidFill>
                  <a:srgbClr val="FF0000"/>
                </a:solidFill>
                <a:latin typeface="Arial" charset="0"/>
              </a:defRPr>
            </a:lvl6pPr>
            <a:lvl7pPr marL="761790" algn="l" rtl="0" fontAlgn="base">
              <a:lnSpc>
                <a:spcPct val="85000"/>
              </a:lnSpc>
              <a:spcBef>
                <a:spcPct val="0"/>
              </a:spcBef>
              <a:spcAft>
                <a:spcPct val="0"/>
              </a:spcAft>
              <a:defRPr sz="2700" b="1">
                <a:solidFill>
                  <a:srgbClr val="FF0000"/>
                </a:solidFill>
                <a:latin typeface="Arial" charset="0"/>
              </a:defRPr>
            </a:lvl7pPr>
            <a:lvl8pPr marL="1142683" algn="l" rtl="0" fontAlgn="base">
              <a:lnSpc>
                <a:spcPct val="85000"/>
              </a:lnSpc>
              <a:spcBef>
                <a:spcPct val="0"/>
              </a:spcBef>
              <a:spcAft>
                <a:spcPct val="0"/>
              </a:spcAft>
              <a:defRPr sz="2700" b="1">
                <a:solidFill>
                  <a:srgbClr val="FF0000"/>
                </a:solidFill>
                <a:latin typeface="Arial" charset="0"/>
              </a:defRPr>
            </a:lvl8pPr>
            <a:lvl9pPr marL="1523573" algn="l" rtl="0" fontAlgn="base">
              <a:lnSpc>
                <a:spcPct val="85000"/>
              </a:lnSpc>
              <a:spcBef>
                <a:spcPct val="0"/>
              </a:spcBef>
              <a:spcAft>
                <a:spcPct val="0"/>
              </a:spcAft>
              <a:defRPr sz="2700" b="1">
                <a:solidFill>
                  <a:srgbClr val="FF0000"/>
                </a:solidFill>
                <a:latin typeface="Arial" charset="0"/>
              </a:defRPr>
            </a:lvl9pPr>
          </a:lstStyle>
          <a:p>
            <a:r>
              <a:rPr lang="en-US" sz="2000" kern="0" dirty="0">
                <a:solidFill>
                  <a:srgbClr val="DE0000"/>
                </a:solidFill>
              </a:rPr>
              <a:t>Where and why to use decentralized control</a:t>
            </a:r>
            <a:endParaRPr lang="en-US" sz="2000" b="0" kern="0" dirty="0">
              <a:solidFill>
                <a:srgbClr val="000000"/>
              </a:solidFill>
            </a:endParaRPr>
          </a:p>
        </p:txBody>
      </p:sp>
      <p:sp>
        <p:nvSpPr>
          <p:cNvPr id="121" name="TextBox 120"/>
          <p:cNvSpPr txBox="1"/>
          <p:nvPr/>
        </p:nvSpPr>
        <p:spPr>
          <a:xfrm>
            <a:off x="321015" y="3183695"/>
            <a:ext cx="3769466" cy="1508105"/>
          </a:xfrm>
          <a:prstGeom prst="rect">
            <a:avLst/>
          </a:prstGeom>
          <a:noFill/>
        </p:spPr>
        <p:txBody>
          <a:bodyPr wrap="square" rtlCol="0">
            <a:spAutoFit/>
          </a:bodyPr>
          <a:lstStyle/>
          <a:p>
            <a:r>
              <a:rPr lang="en-US" sz="2000" b="1" dirty="0"/>
              <a:t>Where?</a:t>
            </a:r>
          </a:p>
          <a:p>
            <a:pPr marL="285750" indent="-285750">
              <a:buFont typeface="Arial" panose="020B0604020202020204" pitchFamily="34" charset="0"/>
              <a:buChar char="•"/>
            </a:pPr>
            <a:r>
              <a:rPr lang="en-US" dirty="0"/>
              <a:t>Multi-axis robotics</a:t>
            </a:r>
          </a:p>
          <a:p>
            <a:pPr marL="285750" indent="-285750">
              <a:buFont typeface="Arial" panose="020B0604020202020204" pitchFamily="34" charset="0"/>
              <a:buChar char="•"/>
            </a:pPr>
            <a:r>
              <a:rPr lang="en-US" dirty="0"/>
              <a:t>Linear transport systems</a:t>
            </a:r>
          </a:p>
          <a:p>
            <a:pPr marL="285750" indent="-285750">
              <a:buFont typeface="Arial" panose="020B0604020202020204" pitchFamily="34" charset="0"/>
              <a:buChar char="•"/>
            </a:pPr>
            <a:r>
              <a:rPr lang="en-US" dirty="0"/>
              <a:t>CNC machines</a:t>
            </a:r>
          </a:p>
          <a:p>
            <a:pPr marL="285750" indent="-285750">
              <a:buFont typeface="Arial" panose="020B0604020202020204" pitchFamily="34" charset="0"/>
              <a:buChar char="•"/>
            </a:pPr>
            <a:r>
              <a:rPr lang="en-US" dirty="0"/>
              <a:t>Autonomous Guided Vehicles</a:t>
            </a: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797" b="43439"/>
          <a:stretch/>
        </p:blipFill>
        <p:spPr bwMode="auto">
          <a:xfrm>
            <a:off x="1302831" y="532812"/>
            <a:ext cx="5053519"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a:off x="4336814" y="3183695"/>
            <a:ext cx="4131114" cy="1508105"/>
          </a:xfrm>
          <a:prstGeom prst="rect">
            <a:avLst/>
          </a:prstGeom>
          <a:noFill/>
        </p:spPr>
        <p:txBody>
          <a:bodyPr wrap="square" rtlCol="0">
            <a:spAutoFit/>
          </a:bodyPr>
          <a:lstStyle/>
          <a:p>
            <a:r>
              <a:rPr lang="en-US" sz="2000" b="1" dirty="0"/>
              <a:t>Why?</a:t>
            </a:r>
          </a:p>
          <a:p>
            <a:pPr marL="285750" indent="-285750">
              <a:buFont typeface="Arial" panose="020B0604020202020204" pitchFamily="34" charset="0"/>
              <a:buChar char="•"/>
            </a:pPr>
            <a:r>
              <a:rPr lang="en-US" dirty="0"/>
              <a:t>More intelligence at the motor drive</a:t>
            </a:r>
          </a:p>
          <a:p>
            <a:pPr marL="285750" indent="-285750">
              <a:buFont typeface="Arial" panose="020B0604020202020204" pitchFamily="34" charset="0"/>
              <a:buChar char="•"/>
            </a:pPr>
            <a:r>
              <a:rPr lang="en-US" dirty="0"/>
              <a:t>No external control cabinet needed</a:t>
            </a:r>
          </a:p>
          <a:p>
            <a:pPr marL="285750" indent="-285750">
              <a:buFont typeface="Arial" panose="020B0604020202020204" pitchFamily="34" charset="0"/>
              <a:buChar char="•"/>
            </a:pPr>
            <a:r>
              <a:rPr lang="en-US" dirty="0"/>
              <a:t>Reduced system cabling costs</a:t>
            </a:r>
          </a:p>
          <a:p>
            <a:pPr marL="285750" indent="-285750">
              <a:buFont typeface="Arial" panose="020B0604020202020204" pitchFamily="34" charset="0"/>
              <a:buChar char="•"/>
            </a:pPr>
            <a:r>
              <a:rPr lang="en-US" dirty="0"/>
              <a:t>Improved control loop performance</a:t>
            </a:r>
          </a:p>
        </p:txBody>
      </p:sp>
      <p:sp>
        <p:nvSpPr>
          <p:cNvPr id="3" name="Oval 2">
            <a:extLst>
              <a:ext uri="{FF2B5EF4-FFF2-40B4-BE49-F238E27FC236}">
                <a16:creationId xmlns:a16="http://schemas.microsoft.com/office/drawing/2014/main" id="{355C371D-7676-4852-81AE-D53E5AF7D58A}"/>
              </a:ext>
            </a:extLst>
          </p:cNvPr>
          <p:cNvSpPr/>
          <p:nvPr/>
        </p:nvSpPr>
        <p:spPr>
          <a:xfrm>
            <a:off x="3860802" y="2400300"/>
            <a:ext cx="787400" cy="5207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B57E11B2-4CD3-47DA-943A-AEC6F48BBFA3}"/>
              </a:ext>
            </a:extLst>
          </p:cNvPr>
          <p:cNvSpPr/>
          <p:nvPr/>
        </p:nvSpPr>
        <p:spPr>
          <a:xfrm>
            <a:off x="5108576" y="2146300"/>
            <a:ext cx="787400" cy="52070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38D62BB9-938D-46C2-A6CD-CB2C8D8D5D21}"/>
              </a:ext>
            </a:extLst>
          </p:cNvPr>
          <p:cNvSpPr/>
          <p:nvPr/>
        </p:nvSpPr>
        <p:spPr>
          <a:xfrm>
            <a:off x="4198939" y="1783762"/>
            <a:ext cx="373061" cy="279988"/>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BD82F53D-8AF7-4BEE-9EFB-84EE887EC5A0}"/>
              </a:ext>
            </a:extLst>
          </p:cNvPr>
          <p:cNvSpPr/>
          <p:nvPr/>
        </p:nvSpPr>
        <p:spPr>
          <a:xfrm>
            <a:off x="3240089" y="498338"/>
            <a:ext cx="722311" cy="460721"/>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39887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Rectangle 214"/>
          <p:cNvSpPr/>
          <p:nvPr/>
        </p:nvSpPr>
        <p:spPr>
          <a:xfrm>
            <a:off x="2471466" y="1493077"/>
            <a:ext cx="1140564" cy="189924"/>
          </a:xfrm>
          <a:prstGeom prst="rect">
            <a:avLst/>
          </a:prstGeom>
          <a:ln>
            <a:noFill/>
          </a:ln>
        </p:spPr>
        <p:style>
          <a:lnRef idx="2">
            <a:schemeClr val="dk1"/>
          </a:lnRef>
          <a:fillRef idx="1">
            <a:schemeClr val="lt1"/>
          </a:fillRef>
          <a:effectRef idx="0">
            <a:schemeClr val="dk1"/>
          </a:effectRef>
          <a:fontRef idx="minor">
            <a:schemeClr val="dk1"/>
          </a:fontRef>
        </p:style>
        <p:txBody>
          <a:bodyPr lIns="0" rIns="0" rtlCol="0" anchor="ctr"/>
          <a:lstStyle/>
          <a:p>
            <a:r>
              <a:rPr lang="en-US" sz="900" b="1" dirty="0"/>
              <a:t>AM64x</a:t>
            </a:r>
          </a:p>
        </p:txBody>
      </p:sp>
      <p:sp>
        <p:nvSpPr>
          <p:cNvPr id="190" name="Rectangle 189"/>
          <p:cNvSpPr/>
          <p:nvPr/>
        </p:nvSpPr>
        <p:spPr>
          <a:xfrm>
            <a:off x="4560001" y="795155"/>
            <a:ext cx="2088720" cy="239200"/>
          </a:xfrm>
          <a:prstGeom prst="rect">
            <a:avLst/>
          </a:prstGeom>
          <a:ln>
            <a:noFill/>
          </a:ln>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900" b="1" dirty="0"/>
              <a:t>F28002/4x LaunchPad(s) +</a:t>
            </a:r>
          </a:p>
          <a:p>
            <a:pPr algn="ctr"/>
            <a:r>
              <a:rPr lang="en-US" sz="900" b="1" dirty="0"/>
              <a:t>Power Stage </a:t>
            </a:r>
            <a:r>
              <a:rPr lang="en-US" sz="900" b="1" dirty="0" err="1"/>
              <a:t>Boosterpack</a:t>
            </a:r>
            <a:endParaRPr lang="en-US" sz="900" b="1" dirty="0"/>
          </a:p>
        </p:txBody>
      </p:sp>
      <p:sp>
        <p:nvSpPr>
          <p:cNvPr id="5" name="Title 4"/>
          <p:cNvSpPr>
            <a:spLocks noGrp="1"/>
          </p:cNvSpPr>
          <p:nvPr>
            <p:ph type="title"/>
          </p:nvPr>
        </p:nvSpPr>
        <p:spPr/>
        <p:txBody>
          <a:bodyPr/>
          <a:lstStyle/>
          <a:p>
            <a:r>
              <a:rPr lang="en-US" sz="2400" dirty="0"/>
              <a:t>Example AM64x + F28002/4x decentralized architecture</a:t>
            </a:r>
          </a:p>
        </p:txBody>
      </p:sp>
      <p:sp>
        <p:nvSpPr>
          <p:cNvPr id="106" name="Rectangle 105"/>
          <p:cNvSpPr/>
          <p:nvPr/>
        </p:nvSpPr>
        <p:spPr>
          <a:xfrm>
            <a:off x="2454498" y="1675721"/>
            <a:ext cx="1743170" cy="1829238"/>
          </a:xfrm>
          <a:prstGeom prst="rect">
            <a:avLst/>
          </a:prstGeom>
          <a:noFill/>
          <a:ln w="12700">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dirty="0"/>
          </a:p>
        </p:txBody>
      </p:sp>
      <p:sp>
        <p:nvSpPr>
          <p:cNvPr id="188" name="Rectangle 187"/>
          <p:cNvSpPr/>
          <p:nvPr/>
        </p:nvSpPr>
        <p:spPr>
          <a:xfrm>
            <a:off x="4965936" y="3255789"/>
            <a:ext cx="1213430" cy="1043560"/>
          </a:xfrm>
          <a:prstGeom prst="rect">
            <a:avLst/>
          </a:prstGeom>
          <a:noFill/>
          <a:ln w="12700">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dirty="0"/>
          </a:p>
        </p:txBody>
      </p:sp>
      <p:cxnSp>
        <p:nvCxnSpPr>
          <p:cNvPr id="189" name="Straight Connector 28"/>
          <p:cNvCxnSpPr/>
          <p:nvPr/>
        </p:nvCxnSpPr>
        <p:spPr>
          <a:xfrm flipH="1">
            <a:off x="1403537" y="2589719"/>
            <a:ext cx="1050962"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2" name="Straight Connector 28"/>
          <p:cNvCxnSpPr/>
          <p:nvPr/>
        </p:nvCxnSpPr>
        <p:spPr>
          <a:xfrm flipH="1">
            <a:off x="4197668" y="3438518"/>
            <a:ext cx="768271"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8" name="Rectangle 197"/>
          <p:cNvSpPr/>
          <p:nvPr/>
        </p:nvSpPr>
        <p:spPr>
          <a:xfrm>
            <a:off x="2978503" y="1844639"/>
            <a:ext cx="704552" cy="481592"/>
          </a:xfrm>
          <a:prstGeom prst="rect">
            <a:avLst/>
          </a:prstGeom>
          <a:ln w="12700">
            <a:solidFill>
              <a:schemeClr val="bg1">
                <a:lumMod val="50000"/>
              </a:schemeClr>
            </a:solidFill>
            <a:prstDash val="soli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600" dirty="0"/>
              <a:t>ARM</a:t>
            </a:r>
          </a:p>
          <a:p>
            <a:pPr algn="ctr"/>
            <a:r>
              <a:rPr lang="en-US" sz="600" dirty="0"/>
              <a:t>Cortex A53</a:t>
            </a:r>
          </a:p>
        </p:txBody>
      </p:sp>
      <p:sp>
        <p:nvSpPr>
          <p:cNvPr id="199" name="Rectangle 198"/>
          <p:cNvSpPr/>
          <p:nvPr/>
        </p:nvSpPr>
        <p:spPr>
          <a:xfrm>
            <a:off x="2922034" y="1883386"/>
            <a:ext cx="716279" cy="481170"/>
          </a:xfrm>
          <a:prstGeom prst="rect">
            <a:avLst/>
          </a:prstGeom>
          <a:ln w="12700">
            <a:solidFill>
              <a:schemeClr val="bg1">
                <a:lumMod val="50000"/>
              </a:schemeClr>
            </a:solidFill>
            <a:prstDash val="solid"/>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ARM</a:t>
            </a:r>
          </a:p>
          <a:p>
            <a:pPr algn="ctr"/>
            <a:r>
              <a:rPr lang="en-US" sz="800" dirty="0"/>
              <a:t>Cortex A53</a:t>
            </a:r>
          </a:p>
          <a:p>
            <a:pPr algn="ctr"/>
            <a:r>
              <a:rPr lang="en-US" sz="800" dirty="0"/>
              <a:t>(Motion)</a:t>
            </a:r>
          </a:p>
        </p:txBody>
      </p:sp>
      <p:sp>
        <p:nvSpPr>
          <p:cNvPr id="205" name="Rectangle 204"/>
          <p:cNvSpPr/>
          <p:nvPr/>
        </p:nvSpPr>
        <p:spPr>
          <a:xfrm>
            <a:off x="5254358" y="3573561"/>
            <a:ext cx="636588" cy="424104"/>
          </a:xfrm>
          <a:prstGeom prst="rect">
            <a:avLst/>
          </a:prstGeom>
          <a:ln w="12700">
            <a:solidFill>
              <a:schemeClr val="bg1">
                <a:lumMod val="50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C28x</a:t>
            </a:r>
          </a:p>
          <a:p>
            <a:pPr algn="ctr"/>
            <a:r>
              <a:rPr lang="en-US" sz="800" dirty="0"/>
              <a:t>(Current/</a:t>
            </a:r>
          </a:p>
          <a:p>
            <a:pPr algn="ctr"/>
            <a:r>
              <a:rPr lang="en-US" sz="800" dirty="0"/>
              <a:t>FOC)</a:t>
            </a:r>
            <a:endParaRPr lang="en-US" sz="600" dirty="0"/>
          </a:p>
        </p:txBody>
      </p:sp>
      <p:sp>
        <p:nvSpPr>
          <p:cNvPr id="207" name="Oval 206"/>
          <p:cNvSpPr/>
          <p:nvPr/>
        </p:nvSpPr>
        <p:spPr>
          <a:xfrm>
            <a:off x="6536993" y="3507441"/>
            <a:ext cx="538542" cy="54677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M</a:t>
            </a:r>
          </a:p>
        </p:txBody>
      </p:sp>
      <p:sp>
        <p:nvSpPr>
          <p:cNvPr id="208" name="Rectangle 207"/>
          <p:cNvSpPr/>
          <p:nvPr/>
        </p:nvSpPr>
        <p:spPr>
          <a:xfrm>
            <a:off x="6557949" y="4059951"/>
            <a:ext cx="496627" cy="214132"/>
          </a:xfrm>
          <a:prstGeom prst="rect">
            <a:avLst/>
          </a:prstGeom>
          <a:ln w="12700">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Encoder</a:t>
            </a:r>
            <a:endParaRPr lang="en-US" sz="700" dirty="0"/>
          </a:p>
        </p:txBody>
      </p:sp>
      <p:cxnSp>
        <p:nvCxnSpPr>
          <p:cNvPr id="209" name="Straight Connector 28"/>
          <p:cNvCxnSpPr/>
          <p:nvPr/>
        </p:nvCxnSpPr>
        <p:spPr>
          <a:xfrm flipH="1">
            <a:off x="6176609" y="3704914"/>
            <a:ext cx="359909"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0" name="Straight Connector 28"/>
          <p:cNvCxnSpPr/>
          <p:nvPr/>
        </p:nvCxnSpPr>
        <p:spPr>
          <a:xfrm flipH="1">
            <a:off x="6179366" y="3783665"/>
            <a:ext cx="355270"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1" name="Straight Connector 28"/>
          <p:cNvCxnSpPr/>
          <p:nvPr/>
        </p:nvCxnSpPr>
        <p:spPr>
          <a:xfrm flipH="1">
            <a:off x="6183752" y="3863880"/>
            <a:ext cx="350884"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4" name="Straight Connector 28"/>
          <p:cNvCxnSpPr>
            <a:endCxn id="208" idx="1"/>
          </p:cNvCxnSpPr>
          <p:nvPr/>
        </p:nvCxnSpPr>
        <p:spPr>
          <a:xfrm>
            <a:off x="6183752" y="4167017"/>
            <a:ext cx="374197"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34" name="Picture 4" descr="http://www.hilscher.com/images/products_ethercat_233px.gif"/>
          <p:cNvPicPr>
            <a:picLocks noChangeAspect="1" noChangeArrowheads="1"/>
          </p:cNvPicPr>
          <p:nvPr/>
        </p:nvPicPr>
        <p:blipFill>
          <a:blip r:embed="rId2" cstate="print"/>
          <a:srcRect/>
          <a:stretch>
            <a:fillRect/>
          </a:stretch>
        </p:blipFill>
        <p:spPr bwMode="auto">
          <a:xfrm>
            <a:off x="1684446" y="2417509"/>
            <a:ext cx="556016" cy="192865"/>
          </a:xfrm>
          <a:prstGeom prst="rect">
            <a:avLst/>
          </a:prstGeom>
          <a:noFill/>
          <a:ln w="9525">
            <a:noFill/>
            <a:miter lim="800000"/>
            <a:headEnd/>
            <a:tailEnd/>
          </a:ln>
        </p:spPr>
      </p:pic>
      <p:sp>
        <p:nvSpPr>
          <p:cNvPr id="49" name="Rectangle 48"/>
          <p:cNvSpPr/>
          <p:nvPr/>
        </p:nvSpPr>
        <p:spPr>
          <a:xfrm>
            <a:off x="4965936" y="2154024"/>
            <a:ext cx="1213430" cy="1043560"/>
          </a:xfrm>
          <a:prstGeom prst="rect">
            <a:avLst/>
          </a:prstGeom>
          <a:noFill/>
          <a:ln w="12700">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dirty="0"/>
          </a:p>
        </p:txBody>
      </p:sp>
      <p:sp>
        <p:nvSpPr>
          <p:cNvPr id="50" name="Rectangle 49"/>
          <p:cNvSpPr/>
          <p:nvPr/>
        </p:nvSpPr>
        <p:spPr>
          <a:xfrm>
            <a:off x="5254358" y="2471796"/>
            <a:ext cx="636588" cy="424104"/>
          </a:xfrm>
          <a:prstGeom prst="rect">
            <a:avLst/>
          </a:prstGeom>
          <a:ln w="12700">
            <a:solidFill>
              <a:schemeClr val="bg1">
                <a:lumMod val="50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C28x</a:t>
            </a:r>
          </a:p>
          <a:p>
            <a:pPr algn="ctr"/>
            <a:r>
              <a:rPr lang="en-US" sz="800" dirty="0"/>
              <a:t>(Current/</a:t>
            </a:r>
          </a:p>
          <a:p>
            <a:pPr algn="ctr"/>
            <a:r>
              <a:rPr lang="en-US" sz="800" dirty="0"/>
              <a:t>FOC)</a:t>
            </a:r>
            <a:endParaRPr lang="en-US" sz="600" dirty="0"/>
          </a:p>
        </p:txBody>
      </p:sp>
      <p:sp>
        <p:nvSpPr>
          <p:cNvPr id="51" name="Oval 50"/>
          <p:cNvSpPr/>
          <p:nvPr/>
        </p:nvSpPr>
        <p:spPr>
          <a:xfrm>
            <a:off x="6536993" y="2405676"/>
            <a:ext cx="538542" cy="54677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M</a:t>
            </a:r>
          </a:p>
        </p:txBody>
      </p:sp>
      <p:sp>
        <p:nvSpPr>
          <p:cNvPr id="52" name="Rectangle 51"/>
          <p:cNvSpPr/>
          <p:nvPr/>
        </p:nvSpPr>
        <p:spPr>
          <a:xfrm>
            <a:off x="6557949" y="2958186"/>
            <a:ext cx="496627" cy="214132"/>
          </a:xfrm>
          <a:prstGeom prst="rect">
            <a:avLst/>
          </a:prstGeom>
          <a:ln w="12700">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Encoder</a:t>
            </a:r>
            <a:endParaRPr lang="en-US" sz="700" dirty="0"/>
          </a:p>
        </p:txBody>
      </p:sp>
      <p:cxnSp>
        <p:nvCxnSpPr>
          <p:cNvPr id="53" name="Straight Connector 28"/>
          <p:cNvCxnSpPr/>
          <p:nvPr/>
        </p:nvCxnSpPr>
        <p:spPr>
          <a:xfrm flipH="1">
            <a:off x="6176609" y="2603149"/>
            <a:ext cx="359909"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Straight Connector 28"/>
          <p:cNvCxnSpPr/>
          <p:nvPr/>
        </p:nvCxnSpPr>
        <p:spPr>
          <a:xfrm flipH="1">
            <a:off x="6179366" y="2681900"/>
            <a:ext cx="355270"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5" name="Straight Connector 28"/>
          <p:cNvCxnSpPr/>
          <p:nvPr/>
        </p:nvCxnSpPr>
        <p:spPr>
          <a:xfrm flipH="1">
            <a:off x="6183752" y="2762115"/>
            <a:ext cx="350884"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28"/>
          <p:cNvCxnSpPr>
            <a:endCxn id="52" idx="1"/>
          </p:cNvCxnSpPr>
          <p:nvPr/>
        </p:nvCxnSpPr>
        <p:spPr>
          <a:xfrm>
            <a:off x="6183752" y="3065252"/>
            <a:ext cx="374197"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Connector 28"/>
          <p:cNvCxnSpPr/>
          <p:nvPr/>
        </p:nvCxnSpPr>
        <p:spPr>
          <a:xfrm flipH="1">
            <a:off x="4528292" y="3317552"/>
            <a:ext cx="437644"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28"/>
          <p:cNvCxnSpPr/>
          <p:nvPr/>
        </p:nvCxnSpPr>
        <p:spPr>
          <a:xfrm flipH="1">
            <a:off x="4528292" y="3133693"/>
            <a:ext cx="437644"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28"/>
          <p:cNvCxnSpPr/>
          <p:nvPr/>
        </p:nvCxnSpPr>
        <p:spPr>
          <a:xfrm>
            <a:off x="4528292" y="3133693"/>
            <a:ext cx="0" cy="183859"/>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4226781" y="3433849"/>
            <a:ext cx="741912" cy="158522"/>
          </a:xfrm>
          <a:prstGeom prst="rect">
            <a:avLst/>
          </a:prstGeom>
          <a:noFill/>
          <a:ln>
            <a:noFill/>
          </a:ln>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FSI</a:t>
            </a:r>
          </a:p>
        </p:txBody>
      </p:sp>
      <p:sp>
        <p:nvSpPr>
          <p:cNvPr id="66" name="Rectangle 65"/>
          <p:cNvSpPr/>
          <p:nvPr/>
        </p:nvSpPr>
        <p:spPr>
          <a:xfrm>
            <a:off x="4968693" y="1066259"/>
            <a:ext cx="1213430" cy="1043560"/>
          </a:xfrm>
          <a:prstGeom prst="rect">
            <a:avLst/>
          </a:prstGeom>
          <a:noFill/>
          <a:ln w="12700">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200" dirty="0"/>
          </a:p>
        </p:txBody>
      </p:sp>
      <p:sp>
        <p:nvSpPr>
          <p:cNvPr id="67" name="Rectangle 66"/>
          <p:cNvSpPr/>
          <p:nvPr/>
        </p:nvSpPr>
        <p:spPr>
          <a:xfrm>
            <a:off x="5257115" y="1384031"/>
            <a:ext cx="636588" cy="424104"/>
          </a:xfrm>
          <a:prstGeom prst="rect">
            <a:avLst/>
          </a:prstGeom>
          <a:ln w="12700">
            <a:solidFill>
              <a:schemeClr val="bg1">
                <a:lumMod val="50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C28x</a:t>
            </a:r>
          </a:p>
          <a:p>
            <a:pPr algn="ctr"/>
            <a:r>
              <a:rPr lang="en-US" sz="800" dirty="0"/>
              <a:t>(Current/</a:t>
            </a:r>
          </a:p>
          <a:p>
            <a:pPr algn="ctr"/>
            <a:r>
              <a:rPr lang="en-US" sz="800" dirty="0"/>
              <a:t>FOC)</a:t>
            </a:r>
            <a:endParaRPr lang="en-US" sz="600" dirty="0"/>
          </a:p>
        </p:txBody>
      </p:sp>
      <p:sp>
        <p:nvSpPr>
          <p:cNvPr id="68" name="Oval 67"/>
          <p:cNvSpPr/>
          <p:nvPr/>
        </p:nvSpPr>
        <p:spPr>
          <a:xfrm>
            <a:off x="6539750" y="1317911"/>
            <a:ext cx="538542" cy="546775"/>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M</a:t>
            </a:r>
          </a:p>
        </p:txBody>
      </p:sp>
      <p:sp>
        <p:nvSpPr>
          <p:cNvPr id="69" name="Rectangle 68"/>
          <p:cNvSpPr/>
          <p:nvPr/>
        </p:nvSpPr>
        <p:spPr>
          <a:xfrm>
            <a:off x="6560706" y="1870421"/>
            <a:ext cx="496627" cy="214132"/>
          </a:xfrm>
          <a:prstGeom prst="rect">
            <a:avLst/>
          </a:prstGeom>
          <a:ln w="12700">
            <a:solidFill>
              <a:schemeClr val="tx1"/>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Encoder</a:t>
            </a:r>
            <a:endParaRPr lang="en-US" sz="700" dirty="0"/>
          </a:p>
        </p:txBody>
      </p:sp>
      <p:cxnSp>
        <p:nvCxnSpPr>
          <p:cNvPr id="70" name="Straight Connector 28"/>
          <p:cNvCxnSpPr/>
          <p:nvPr/>
        </p:nvCxnSpPr>
        <p:spPr>
          <a:xfrm flipH="1">
            <a:off x="6179366" y="1515384"/>
            <a:ext cx="359909"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1" name="Straight Connector 28"/>
          <p:cNvCxnSpPr/>
          <p:nvPr/>
        </p:nvCxnSpPr>
        <p:spPr>
          <a:xfrm flipH="1">
            <a:off x="6182123" y="1594135"/>
            <a:ext cx="355270"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2" name="Straight Connector 28"/>
          <p:cNvCxnSpPr/>
          <p:nvPr/>
        </p:nvCxnSpPr>
        <p:spPr>
          <a:xfrm flipH="1">
            <a:off x="6186509" y="1674350"/>
            <a:ext cx="350884"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Connector 28"/>
          <p:cNvCxnSpPr>
            <a:endCxn id="69" idx="1"/>
          </p:cNvCxnSpPr>
          <p:nvPr/>
        </p:nvCxnSpPr>
        <p:spPr>
          <a:xfrm>
            <a:off x="6186509" y="1977487"/>
            <a:ext cx="374197"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9" name="Straight Connector 28"/>
          <p:cNvCxnSpPr/>
          <p:nvPr/>
        </p:nvCxnSpPr>
        <p:spPr>
          <a:xfrm flipH="1">
            <a:off x="4519719" y="2223155"/>
            <a:ext cx="437644"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0" name="Straight Connector 28"/>
          <p:cNvCxnSpPr/>
          <p:nvPr/>
        </p:nvCxnSpPr>
        <p:spPr>
          <a:xfrm flipH="1">
            <a:off x="4519719" y="2039296"/>
            <a:ext cx="437644"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1" name="Straight Connector 28"/>
          <p:cNvCxnSpPr/>
          <p:nvPr/>
        </p:nvCxnSpPr>
        <p:spPr>
          <a:xfrm>
            <a:off x="4519719" y="2039296"/>
            <a:ext cx="0" cy="183859"/>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4349297" y="1744276"/>
            <a:ext cx="741912" cy="158522"/>
          </a:xfrm>
          <a:prstGeom prst="rect">
            <a:avLst/>
          </a:prstGeom>
          <a:noFill/>
          <a:ln>
            <a:noFill/>
          </a:ln>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FSI</a:t>
            </a:r>
          </a:p>
        </p:txBody>
      </p:sp>
      <p:sp>
        <p:nvSpPr>
          <p:cNvPr id="83" name="Rectangle 82"/>
          <p:cNvSpPr/>
          <p:nvPr/>
        </p:nvSpPr>
        <p:spPr>
          <a:xfrm>
            <a:off x="4349297" y="2997727"/>
            <a:ext cx="741912" cy="158522"/>
          </a:xfrm>
          <a:prstGeom prst="rect">
            <a:avLst/>
          </a:prstGeom>
          <a:noFill/>
          <a:ln>
            <a:noFill/>
          </a:ln>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FSI</a:t>
            </a:r>
          </a:p>
        </p:txBody>
      </p:sp>
      <p:cxnSp>
        <p:nvCxnSpPr>
          <p:cNvPr id="59" name="Straight Connector 28"/>
          <p:cNvCxnSpPr/>
          <p:nvPr/>
        </p:nvCxnSpPr>
        <p:spPr>
          <a:xfrm flipH="1">
            <a:off x="4197668" y="1744276"/>
            <a:ext cx="768271"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2" name="Picture 4" descr="Image result for profinet logo"/>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6952" b="9453"/>
          <a:stretch/>
        </p:blipFill>
        <p:spPr bwMode="auto">
          <a:xfrm>
            <a:off x="1622129" y="2099689"/>
            <a:ext cx="680649" cy="301004"/>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8" descr="Image result for ethernet/ip 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0224" y="1970348"/>
            <a:ext cx="824459" cy="103807"/>
          </a:xfrm>
          <a:prstGeom prst="rect">
            <a:avLst/>
          </a:prstGeom>
          <a:noFill/>
          <a:extLst>
            <a:ext uri="{909E8E84-426E-40DD-AFC4-6F175D3DCCD1}">
              <a14:hiddenFill xmlns:a14="http://schemas.microsoft.com/office/drawing/2010/main">
                <a:solidFill>
                  <a:srgbClr val="FFFFFF"/>
                </a:solidFill>
              </a14:hiddenFill>
            </a:ext>
          </a:extLst>
        </p:spPr>
      </p:pic>
      <p:sp>
        <p:nvSpPr>
          <p:cNvPr id="75" name="Rectangle 74"/>
          <p:cNvSpPr/>
          <p:nvPr/>
        </p:nvSpPr>
        <p:spPr>
          <a:xfrm>
            <a:off x="3059841" y="2590692"/>
            <a:ext cx="636588" cy="528064"/>
          </a:xfrm>
          <a:prstGeom prst="rect">
            <a:avLst/>
          </a:prstGeom>
          <a:ln w="12700">
            <a:solidFill>
              <a:schemeClr val="bg1">
                <a:lumMod val="50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ARM</a:t>
            </a:r>
          </a:p>
          <a:p>
            <a:pPr algn="ctr"/>
            <a:r>
              <a:rPr lang="en-US" sz="800" dirty="0"/>
              <a:t>Cortex R5F</a:t>
            </a:r>
          </a:p>
          <a:p>
            <a:pPr algn="ctr"/>
            <a:r>
              <a:rPr lang="en-US" sz="800" dirty="0"/>
              <a:t>(Position/</a:t>
            </a:r>
          </a:p>
          <a:p>
            <a:pPr algn="ctr"/>
            <a:r>
              <a:rPr lang="en-US" sz="800" dirty="0"/>
              <a:t>Speed)</a:t>
            </a:r>
          </a:p>
        </p:txBody>
      </p:sp>
      <p:sp>
        <p:nvSpPr>
          <p:cNvPr id="74" name="Rectangle 73"/>
          <p:cNvSpPr/>
          <p:nvPr/>
        </p:nvSpPr>
        <p:spPr>
          <a:xfrm>
            <a:off x="3017428" y="2637197"/>
            <a:ext cx="636588" cy="528064"/>
          </a:xfrm>
          <a:prstGeom prst="rect">
            <a:avLst/>
          </a:prstGeom>
          <a:ln w="12700">
            <a:solidFill>
              <a:schemeClr val="bg1">
                <a:lumMod val="50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ARM</a:t>
            </a:r>
          </a:p>
          <a:p>
            <a:pPr algn="ctr"/>
            <a:r>
              <a:rPr lang="en-US" sz="800" dirty="0"/>
              <a:t>Cortex R5F</a:t>
            </a:r>
          </a:p>
          <a:p>
            <a:pPr algn="ctr"/>
            <a:r>
              <a:rPr lang="en-US" sz="800" dirty="0"/>
              <a:t>(Position/</a:t>
            </a:r>
          </a:p>
          <a:p>
            <a:pPr algn="ctr"/>
            <a:r>
              <a:rPr lang="en-US" sz="800" dirty="0"/>
              <a:t>Speed)</a:t>
            </a:r>
          </a:p>
        </p:txBody>
      </p:sp>
      <p:sp>
        <p:nvSpPr>
          <p:cNvPr id="65" name="Rectangle 64"/>
          <p:cNvSpPr/>
          <p:nvPr/>
        </p:nvSpPr>
        <p:spPr>
          <a:xfrm>
            <a:off x="2968775" y="2679341"/>
            <a:ext cx="636588" cy="528064"/>
          </a:xfrm>
          <a:prstGeom prst="rect">
            <a:avLst/>
          </a:prstGeom>
          <a:ln w="12700">
            <a:solidFill>
              <a:schemeClr val="bg1">
                <a:lumMod val="50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ARM</a:t>
            </a:r>
          </a:p>
          <a:p>
            <a:pPr algn="ctr"/>
            <a:r>
              <a:rPr lang="en-US" sz="800" dirty="0"/>
              <a:t>Cortex R5F</a:t>
            </a:r>
          </a:p>
          <a:p>
            <a:pPr algn="ctr"/>
            <a:r>
              <a:rPr lang="en-US" sz="800" dirty="0"/>
              <a:t>(Position/</a:t>
            </a:r>
          </a:p>
          <a:p>
            <a:pPr algn="ctr"/>
            <a:r>
              <a:rPr lang="en-US" sz="800" dirty="0"/>
              <a:t>Speed)</a:t>
            </a:r>
          </a:p>
        </p:txBody>
      </p:sp>
      <p:sp>
        <p:nvSpPr>
          <p:cNvPr id="200" name="Rectangle 199"/>
          <p:cNvSpPr/>
          <p:nvPr/>
        </p:nvSpPr>
        <p:spPr>
          <a:xfrm>
            <a:off x="2922034" y="2727725"/>
            <a:ext cx="636588" cy="528064"/>
          </a:xfrm>
          <a:prstGeom prst="rect">
            <a:avLst/>
          </a:prstGeom>
          <a:ln w="12700">
            <a:solidFill>
              <a:schemeClr val="bg1">
                <a:lumMod val="50000"/>
              </a:schemeClr>
            </a:solidFill>
          </a:ln>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lIns="0" rIns="0" rtlCol="0" anchor="ctr"/>
          <a:lstStyle/>
          <a:p>
            <a:pPr algn="ctr"/>
            <a:r>
              <a:rPr lang="en-US" sz="800" dirty="0"/>
              <a:t>ARM</a:t>
            </a:r>
          </a:p>
          <a:p>
            <a:pPr algn="ctr"/>
            <a:r>
              <a:rPr lang="en-US" sz="800" dirty="0"/>
              <a:t>Cortex R5F</a:t>
            </a:r>
          </a:p>
          <a:p>
            <a:pPr algn="ctr"/>
            <a:r>
              <a:rPr lang="en-US" sz="800" dirty="0"/>
              <a:t>(Position/</a:t>
            </a:r>
          </a:p>
          <a:p>
            <a:pPr algn="ctr"/>
            <a:r>
              <a:rPr lang="en-US" sz="800" dirty="0"/>
              <a:t>Speed)</a:t>
            </a:r>
          </a:p>
        </p:txBody>
      </p:sp>
      <p:cxnSp>
        <p:nvCxnSpPr>
          <p:cNvPr id="76" name="Straight Arrow Connector 75"/>
          <p:cNvCxnSpPr/>
          <p:nvPr/>
        </p:nvCxnSpPr>
        <p:spPr>
          <a:xfrm>
            <a:off x="4402649" y="1588039"/>
            <a:ext cx="0" cy="2116875"/>
          </a:xfrm>
          <a:prstGeom prst="straightConnector1">
            <a:avLst/>
          </a:prstGeom>
          <a:ln w="28575">
            <a:solidFill>
              <a:srgbClr val="FF000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7" name="Rectangle 76"/>
          <p:cNvSpPr/>
          <p:nvPr/>
        </p:nvSpPr>
        <p:spPr>
          <a:xfrm>
            <a:off x="3857799" y="3637339"/>
            <a:ext cx="1089699" cy="553998"/>
          </a:xfrm>
          <a:prstGeom prst="rect">
            <a:avLst/>
          </a:prstGeom>
          <a:solidFill>
            <a:schemeClr val="bg1"/>
          </a:solidFill>
        </p:spPr>
        <p:txBody>
          <a:bodyPr wrap="square">
            <a:spAutoFit/>
          </a:bodyPr>
          <a:lstStyle/>
          <a:p>
            <a:pPr algn="ctr"/>
            <a:r>
              <a:rPr lang="en-US" sz="1000" b="1" dirty="0"/>
              <a:t>Reinforced</a:t>
            </a:r>
          </a:p>
          <a:p>
            <a:pPr algn="ctr"/>
            <a:r>
              <a:rPr lang="en-US" sz="1000" b="1" dirty="0"/>
              <a:t>Isolation</a:t>
            </a:r>
          </a:p>
          <a:p>
            <a:pPr algn="ctr"/>
            <a:r>
              <a:rPr lang="en-US" sz="1000" b="1" dirty="0"/>
              <a:t>Boundary</a:t>
            </a:r>
          </a:p>
        </p:txBody>
      </p:sp>
      <p:sp>
        <p:nvSpPr>
          <p:cNvPr id="78" name="Rectangle 77"/>
          <p:cNvSpPr/>
          <p:nvPr/>
        </p:nvSpPr>
        <p:spPr>
          <a:xfrm>
            <a:off x="532430" y="1216078"/>
            <a:ext cx="1089699" cy="553998"/>
          </a:xfrm>
          <a:prstGeom prst="rect">
            <a:avLst/>
          </a:prstGeom>
          <a:solidFill>
            <a:schemeClr val="bg1"/>
          </a:solidFill>
          <a:ln>
            <a:noFill/>
          </a:ln>
        </p:spPr>
        <p:txBody>
          <a:bodyPr wrap="square">
            <a:spAutoFit/>
          </a:bodyPr>
          <a:lstStyle/>
          <a:p>
            <a:pPr algn="ctr"/>
            <a:r>
              <a:rPr lang="en-US" sz="1000" b="1" dirty="0">
                <a:solidFill>
                  <a:srgbClr val="FF0000"/>
                </a:solidFill>
              </a:rPr>
              <a:t>Multi-protocol Industrial Ethernet</a:t>
            </a:r>
          </a:p>
        </p:txBody>
      </p:sp>
      <p:sp>
        <p:nvSpPr>
          <p:cNvPr id="84" name="Rectangle 83"/>
          <p:cNvSpPr/>
          <p:nvPr/>
        </p:nvSpPr>
        <p:spPr>
          <a:xfrm>
            <a:off x="1926616" y="950219"/>
            <a:ext cx="1089699" cy="400110"/>
          </a:xfrm>
          <a:prstGeom prst="rect">
            <a:avLst/>
          </a:prstGeom>
          <a:solidFill>
            <a:schemeClr val="bg1"/>
          </a:solidFill>
          <a:ln>
            <a:noFill/>
          </a:ln>
        </p:spPr>
        <p:txBody>
          <a:bodyPr wrap="square">
            <a:spAutoFit/>
          </a:bodyPr>
          <a:lstStyle/>
          <a:p>
            <a:pPr algn="ctr"/>
            <a:r>
              <a:rPr lang="en-US" sz="1000" b="1" dirty="0">
                <a:solidFill>
                  <a:srgbClr val="FF0000"/>
                </a:solidFill>
              </a:rPr>
              <a:t>Integrated Motion Control</a:t>
            </a:r>
          </a:p>
        </p:txBody>
      </p:sp>
      <p:sp>
        <p:nvSpPr>
          <p:cNvPr id="85" name="Rectangle 84"/>
          <p:cNvSpPr/>
          <p:nvPr/>
        </p:nvSpPr>
        <p:spPr>
          <a:xfrm>
            <a:off x="2144950" y="3702133"/>
            <a:ext cx="1247528" cy="707886"/>
          </a:xfrm>
          <a:prstGeom prst="rect">
            <a:avLst/>
          </a:prstGeom>
          <a:solidFill>
            <a:schemeClr val="bg1"/>
          </a:solidFill>
          <a:ln>
            <a:noFill/>
          </a:ln>
        </p:spPr>
        <p:txBody>
          <a:bodyPr wrap="square">
            <a:spAutoFit/>
          </a:bodyPr>
          <a:lstStyle/>
          <a:p>
            <a:pPr algn="ctr"/>
            <a:r>
              <a:rPr lang="en-US" sz="1000" b="1" dirty="0">
                <a:solidFill>
                  <a:srgbClr val="FF0000"/>
                </a:solidFill>
              </a:rPr>
              <a:t>Centralized Multi-axis Position/Speed</a:t>
            </a:r>
          </a:p>
          <a:p>
            <a:pPr algn="ctr"/>
            <a:r>
              <a:rPr lang="en-US" sz="1000" b="1" dirty="0">
                <a:solidFill>
                  <a:srgbClr val="FF0000"/>
                </a:solidFill>
              </a:rPr>
              <a:t>Control</a:t>
            </a:r>
          </a:p>
        </p:txBody>
      </p:sp>
      <p:cxnSp>
        <p:nvCxnSpPr>
          <p:cNvPr id="8" name="Straight Arrow Connector 7"/>
          <p:cNvCxnSpPr/>
          <p:nvPr/>
        </p:nvCxnSpPr>
        <p:spPr>
          <a:xfrm>
            <a:off x="1240408" y="1744276"/>
            <a:ext cx="163129" cy="329879"/>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a:off x="2850204" y="1293022"/>
            <a:ext cx="390124" cy="515113"/>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2922034" y="3317552"/>
            <a:ext cx="119714" cy="384581"/>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3558622" y="832682"/>
            <a:ext cx="1131822" cy="553998"/>
          </a:xfrm>
          <a:prstGeom prst="rect">
            <a:avLst/>
          </a:prstGeom>
          <a:solidFill>
            <a:schemeClr val="bg1"/>
          </a:solidFill>
          <a:ln>
            <a:noFill/>
          </a:ln>
        </p:spPr>
        <p:txBody>
          <a:bodyPr wrap="square">
            <a:spAutoFit/>
          </a:bodyPr>
          <a:lstStyle/>
          <a:p>
            <a:pPr algn="ctr"/>
            <a:r>
              <a:rPr lang="en-US" sz="1000" b="1" dirty="0">
                <a:solidFill>
                  <a:srgbClr val="FF0000"/>
                </a:solidFill>
              </a:rPr>
              <a:t>Fast, low-pin count communication</a:t>
            </a:r>
          </a:p>
        </p:txBody>
      </p:sp>
      <p:cxnSp>
        <p:nvCxnSpPr>
          <p:cNvPr id="89" name="Straight Arrow Connector 88"/>
          <p:cNvCxnSpPr/>
          <p:nvPr/>
        </p:nvCxnSpPr>
        <p:spPr>
          <a:xfrm>
            <a:off x="4402650" y="1350329"/>
            <a:ext cx="195087" cy="332672"/>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7326549" y="822078"/>
            <a:ext cx="1247528" cy="553998"/>
          </a:xfrm>
          <a:prstGeom prst="rect">
            <a:avLst/>
          </a:prstGeom>
          <a:solidFill>
            <a:schemeClr val="bg1"/>
          </a:solidFill>
          <a:ln>
            <a:noFill/>
          </a:ln>
        </p:spPr>
        <p:txBody>
          <a:bodyPr wrap="square">
            <a:spAutoFit/>
          </a:bodyPr>
          <a:lstStyle/>
          <a:p>
            <a:pPr algn="ctr"/>
            <a:r>
              <a:rPr lang="en-US" sz="1000" b="1" dirty="0">
                <a:solidFill>
                  <a:srgbClr val="FF0000"/>
                </a:solidFill>
              </a:rPr>
              <a:t>Distributed Current/FOC Control</a:t>
            </a:r>
          </a:p>
        </p:txBody>
      </p:sp>
      <p:cxnSp>
        <p:nvCxnSpPr>
          <p:cNvPr id="91" name="Straight Arrow Connector 90"/>
          <p:cNvCxnSpPr/>
          <p:nvPr/>
        </p:nvCxnSpPr>
        <p:spPr>
          <a:xfrm flipH="1">
            <a:off x="5982511" y="950219"/>
            <a:ext cx="1507788" cy="499202"/>
          </a:xfrm>
          <a:prstGeom prst="straightConnector1">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85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C9654-62D7-4DE7-8C6F-1BE7AD2B27BE}"/>
              </a:ext>
            </a:extLst>
          </p:cNvPr>
          <p:cNvSpPr>
            <a:spLocks noGrp="1"/>
          </p:cNvSpPr>
          <p:nvPr>
            <p:ph type="title"/>
          </p:nvPr>
        </p:nvSpPr>
        <p:spPr/>
        <p:txBody>
          <a:bodyPr/>
          <a:lstStyle/>
          <a:p>
            <a:r>
              <a:rPr lang="en-US" dirty="0"/>
              <a:t>Demo</a:t>
            </a:r>
          </a:p>
        </p:txBody>
      </p:sp>
      <p:sp>
        <p:nvSpPr>
          <p:cNvPr id="5" name="Rectangle 4">
            <a:extLst>
              <a:ext uri="{FF2B5EF4-FFF2-40B4-BE49-F238E27FC236}">
                <a16:creationId xmlns:a16="http://schemas.microsoft.com/office/drawing/2014/main" id="{7158E028-197E-47CF-8A0F-3068A3153712}"/>
              </a:ext>
            </a:extLst>
          </p:cNvPr>
          <p:cNvSpPr/>
          <p:nvPr/>
        </p:nvSpPr>
        <p:spPr>
          <a:xfrm>
            <a:off x="349370" y="4242622"/>
            <a:ext cx="6305909" cy="369332"/>
          </a:xfrm>
          <a:prstGeom prst="rect">
            <a:avLst/>
          </a:prstGeom>
        </p:spPr>
        <p:txBody>
          <a:bodyPr wrap="square">
            <a:spAutoFit/>
          </a:bodyPr>
          <a:lstStyle/>
          <a:p>
            <a:r>
              <a:rPr lang="en-US" u="sng" dirty="0">
                <a:solidFill>
                  <a:srgbClr val="0000FF"/>
                </a:solidFill>
                <a:latin typeface="Calibri" panose="020F0502020204030204" pitchFamily="34" charset="0"/>
                <a:ea typeface="Calibri" panose="020F0502020204030204" pitchFamily="34" charset="0"/>
                <a:hlinkClick r:id="rId2"/>
              </a:rPr>
              <a:t>https://training.ti.com/decentralized-multi-axis-motor-control</a:t>
            </a:r>
            <a:r>
              <a:rPr lang="en-US" dirty="0">
                <a:latin typeface="Calibri" panose="020F0502020204030204" pitchFamily="34" charset="0"/>
                <a:ea typeface="Calibri" panose="020F0502020204030204" pitchFamily="34" charset="0"/>
              </a:rPr>
              <a:t> </a:t>
            </a:r>
            <a:endParaRPr lang="en-US" dirty="0"/>
          </a:p>
        </p:txBody>
      </p:sp>
      <p:pic>
        <p:nvPicPr>
          <p:cNvPr id="6" name="Picture 5">
            <a:extLst>
              <a:ext uri="{FF2B5EF4-FFF2-40B4-BE49-F238E27FC236}">
                <a16:creationId xmlns:a16="http://schemas.microsoft.com/office/drawing/2014/main" id="{562E3AE4-BC75-4F3A-A10B-39DBC5F7BF39}"/>
              </a:ext>
            </a:extLst>
          </p:cNvPr>
          <p:cNvPicPr>
            <a:picLocks noChangeAspect="1"/>
          </p:cNvPicPr>
          <p:nvPr/>
        </p:nvPicPr>
        <p:blipFill>
          <a:blip r:embed="rId3"/>
          <a:stretch>
            <a:fillRect/>
          </a:stretch>
        </p:blipFill>
        <p:spPr>
          <a:xfrm>
            <a:off x="480788" y="674597"/>
            <a:ext cx="6174491" cy="3487725"/>
          </a:xfrm>
          <a:prstGeom prst="rect">
            <a:avLst/>
          </a:prstGeom>
        </p:spPr>
      </p:pic>
      <p:sp>
        <p:nvSpPr>
          <p:cNvPr id="7" name="TextBox 6">
            <a:extLst>
              <a:ext uri="{FF2B5EF4-FFF2-40B4-BE49-F238E27FC236}">
                <a16:creationId xmlns:a16="http://schemas.microsoft.com/office/drawing/2014/main" id="{24EFA3CD-9A81-44F1-A1F1-A930FBF74CFB}"/>
              </a:ext>
            </a:extLst>
          </p:cNvPr>
          <p:cNvSpPr txBox="1"/>
          <p:nvPr/>
        </p:nvSpPr>
        <p:spPr>
          <a:xfrm>
            <a:off x="6737228" y="717954"/>
            <a:ext cx="2345811" cy="3477875"/>
          </a:xfrm>
          <a:prstGeom prst="rect">
            <a:avLst/>
          </a:prstGeom>
          <a:noFill/>
        </p:spPr>
        <p:txBody>
          <a:bodyPr wrap="square" rtlCol="0">
            <a:spAutoFit/>
          </a:bodyPr>
          <a:lstStyle/>
          <a:p>
            <a:pPr fontAlgn="ctr"/>
            <a:r>
              <a:rPr lang="en-US" sz="1100" b="1" dirty="0"/>
              <a:t>Sitara™ AM64x processors:</a:t>
            </a:r>
            <a:r>
              <a:rPr lang="en-US" sz="1100" dirty="0"/>
              <a:t> Outer control loops with CiA402 drive profile run on a Sitara™ AM64x processor using EtherCAT® communication from a PC</a:t>
            </a:r>
          </a:p>
          <a:p>
            <a:pPr fontAlgn="ctr"/>
            <a:endParaRPr lang="en-US" sz="1100" b="1" dirty="0"/>
          </a:p>
          <a:p>
            <a:pPr fontAlgn="ctr"/>
            <a:r>
              <a:rPr lang="en-US" sz="1100" b="1" dirty="0"/>
              <a:t>Adapter boards:</a:t>
            </a:r>
            <a:r>
              <a:rPr lang="en-US" sz="1100" dirty="0"/>
              <a:t> Real-time, low pin-count, robust communication up to 200 Mbps over Fast Serial Interface (FSI) adapter boards</a:t>
            </a:r>
          </a:p>
          <a:p>
            <a:pPr fontAlgn="ctr"/>
            <a:endParaRPr lang="en-US" sz="1100" b="1" dirty="0"/>
          </a:p>
          <a:p>
            <a:pPr fontAlgn="ctr"/>
            <a:r>
              <a:rPr lang="en-US" sz="1100" b="1" dirty="0"/>
              <a:t>C2000™ real-time controllers:</a:t>
            </a:r>
            <a:r>
              <a:rPr lang="en-US" sz="1100" dirty="0"/>
              <a:t> Inner current loops run on F2800x LaunchPad™ development kits</a:t>
            </a:r>
          </a:p>
          <a:p>
            <a:pPr fontAlgn="ctr"/>
            <a:endParaRPr lang="en-US" sz="1100" b="1" dirty="0"/>
          </a:p>
          <a:p>
            <a:pPr fontAlgn="ctr"/>
            <a:r>
              <a:rPr lang="en-US" sz="1100" b="1" dirty="0"/>
              <a:t>BoosterPack™ development kits: </a:t>
            </a:r>
            <a:r>
              <a:rPr lang="en-US" sz="1100" dirty="0"/>
              <a:t>GaN three-phase inverter BoosterPack™ development kits</a:t>
            </a:r>
          </a:p>
          <a:p>
            <a:endParaRPr lang="en-US" sz="1100" dirty="0"/>
          </a:p>
        </p:txBody>
      </p:sp>
    </p:spTree>
    <p:extLst>
      <p:ext uri="{BB962C8B-B14F-4D97-AF65-F5344CB8AC3E}">
        <p14:creationId xmlns:p14="http://schemas.microsoft.com/office/powerpoint/2010/main" val="1006369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4706938"/>
            <a:ext cx="8826500" cy="388620"/>
            <a:chOff x="0" y="6321425"/>
            <a:chExt cx="10591800" cy="466344"/>
          </a:xfrm>
        </p:grpSpPr>
        <p:sp>
          <p:nvSpPr>
            <p:cNvPr id="7" name="Rectangle 6"/>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7" descr="ti_logo_powerpoint_1_line.png"/>
            <p:cNvPicPr>
              <a:picLocks noChangeAspect="1"/>
            </p:cNvPicPr>
            <p:nvPr userDrawn="1"/>
          </p:nvPicPr>
          <p:blipFill>
            <a:blip r:embed="rId2" cstate="print"/>
            <a:srcRect/>
            <a:stretch>
              <a:fillRect/>
            </a:stretch>
          </p:blipFill>
          <p:spPr bwMode="auto">
            <a:xfrm>
              <a:off x="8593138" y="6440488"/>
              <a:ext cx="1874837" cy="231775"/>
            </a:xfrm>
            <a:prstGeom prst="rect">
              <a:avLst/>
            </a:prstGeom>
            <a:noFill/>
            <a:ln w="9525">
              <a:noFill/>
              <a:miter lim="800000"/>
              <a:headEnd/>
              <a:tailEnd/>
            </a:ln>
          </p:spPr>
        </p:pic>
      </p:grpSp>
      <p:sp>
        <p:nvSpPr>
          <p:cNvPr id="9" name="Rectangle 2">
            <a:extLst>
              <a:ext uri="{FF2B5EF4-FFF2-40B4-BE49-F238E27FC236}">
                <a16:creationId xmlns:a16="http://schemas.microsoft.com/office/drawing/2014/main" id="{C952D084-4E5E-E84D-8116-9AA50FF1B5AB}"/>
              </a:ext>
            </a:extLst>
          </p:cNvPr>
          <p:cNvSpPr>
            <a:spLocks noGrp="1" noChangeArrowheads="1"/>
          </p:cNvSpPr>
          <p:nvPr>
            <p:ph type="ctrTitle"/>
          </p:nvPr>
        </p:nvSpPr>
        <p:spPr>
          <a:xfrm>
            <a:off x="342900" y="1457331"/>
            <a:ext cx="8458200" cy="1102519"/>
          </a:xfrm>
        </p:spPr>
        <p:txBody>
          <a:bodyPr/>
          <a:lstStyle/>
          <a:p>
            <a:pPr eaLnBrk="1" hangingPunct="1"/>
            <a:r>
              <a:rPr lang="en-US" dirty="0">
                <a:solidFill>
                  <a:srgbClr val="DE0000"/>
                </a:solidFill>
              </a:rPr>
              <a:t>Sitara AM64x Processors</a:t>
            </a:r>
            <a:endParaRPr lang="en-US" dirty="0"/>
          </a:p>
        </p:txBody>
      </p:sp>
    </p:spTree>
    <p:extLst>
      <p:ext uri="{BB962C8B-B14F-4D97-AF65-F5344CB8AC3E}">
        <p14:creationId xmlns:p14="http://schemas.microsoft.com/office/powerpoint/2010/main" val="2401138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4F32B-2D6B-44B8-B5DE-F1E374A210B6}"/>
              </a:ext>
            </a:extLst>
          </p:cNvPr>
          <p:cNvSpPr>
            <a:spLocks noGrp="1"/>
          </p:cNvSpPr>
          <p:nvPr>
            <p:ph type="title"/>
          </p:nvPr>
        </p:nvSpPr>
        <p:spPr/>
        <p:txBody>
          <a:bodyPr/>
          <a:lstStyle/>
          <a:p>
            <a:r>
              <a:rPr lang="en-US" dirty="0"/>
              <a:t>AM64x</a:t>
            </a:r>
          </a:p>
        </p:txBody>
      </p:sp>
      <p:sp>
        <p:nvSpPr>
          <p:cNvPr id="5" name="Content Placeholder 6">
            <a:extLst>
              <a:ext uri="{FF2B5EF4-FFF2-40B4-BE49-F238E27FC236}">
                <a16:creationId xmlns:a16="http://schemas.microsoft.com/office/drawing/2014/main" id="{01DD2196-265F-154D-971E-3ED421F753B9}"/>
              </a:ext>
            </a:extLst>
          </p:cNvPr>
          <p:cNvSpPr>
            <a:spLocks noGrp="1"/>
          </p:cNvSpPr>
          <p:nvPr>
            <p:ph sz="half" idx="1"/>
          </p:nvPr>
        </p:nvSpPr>
        <p:spPr>
          <a:xfrm>
            <a:off x="333376" y="750013"/>
            <a:ext cx="3398366" cy="3942241"/>
          </a:xfrm>
        </p:spPr>
        <p:txBody>
          <a:bodyPr vert="horz" wrap="square" lIns="32102" tIns="28562" rIns="32102" bIns="28562" numCol="1" anchor="t" anchorCtr="0" compatLnSpc="1">
            <a:prstTxWarp prst="textNoShape">
              <a:avLst/>
            </a:prstTxWarp>
            <a:noAutofit/>
          </a:bodyPr>
          <a:lstStyle/>
          <a:p>
            <a:pPr marL="158464" indent="-158464">
              <a:spcBef>
                <a:spcPts val="179"/>
              </a:spcBef>
            </a:pPr>
            <a:r>
              <a:rPr lang="en-US" sz="1050" b="1" dirty="0"/>
              <a:t>Cores &amp; Memory</a:t>
            </a:r>
          </a:p>
          <a:p>
            <a:pPr marL="316938" lvl="1" indent="-158464">
              <a:spcBef>
                <a:spcPts val="179"/>
              </a:spcBef>
            </a:pPr>
            <a:r>
              <a:rPr lang="en-US" sz="800" dirty="0"/>
              <a:t>Dual Cortex-A53 up to 1GHz</a:t>
            </a:r>
          </a:p>
          <a:p>
            <a:pPr marL="316938" lvl="1" indent="-158464">
              <a:spcBef>
                <a:spcPts val="179"/>
              </a:spcBef>
            </a:pPr>
            <a:r>
              <a:rPr lang="en-US" sz="800" dirty="0">
                <a:solidFill>
                  <a:sysClr val="windowText" lastClr="000000"/>
                </a:solidFill>
                <a:cs typeface="Arial" charset="0"/>
              </a:rPr>
              <a:t>Quad Cortex-R5F up to 800MHz</a:t>
            </a:r>
          </a:p>
          <a:p>
            <a:pPr marL="316938" lvl="1" indent="-158464">
              <a:spcBef>
                <a:spcPts val="179"/>
              </a:spcBef>
            </a:pPr>
            <a:r>
              <a:rPr lang="en-US" sz="800" dirty="0"/>
              <a:t>2MB on-chip SRAMECC on all critical memories</a:t>
            </a:r>
          </a:p>
          <a:p>
            <a:pPr marL="316938" lvl="1" indent="-158464">
              <a:spcBef>
                <a:spcPts val="179"/>
              </a:spcBef>
            </a:pPr>
            <a:r>
              <a:rPr lang="en-US" sz="800" dirty="0"/>
              <a:t>16b LPDDR4/DDR4 controller with </a:t>
            </a:r>
            <a:r>
              <a:rPr lang="en-US" sz="800" b="1" dirty="0"/>
              <a:t>inline</a:t>
            </a:r>
            <a:r>
              <a:rPr lang="en-US" sz="800" dirty="0"/>
              <a:t> ECC</a:t>
            </a:r>
          </a:p>
          <a:p>
            <a:pPr marL="158474" lvl="1" indent="0">
              <a:spcBef>
                <a:spcPts val="179"/>
              </a:spcBef>
              <a:buNone/>
            </a:pPr>
            <a:endParaRPr lang="en-US" sz="800" dirty="0"/>
          </a:p>
          <a:p>
            <a:pPr marL="158464" indent="-158464">
              <a:spcBef>
                <a:spcPts val="179"/>
              </a:spcBef>
            </a:pPr>
            <a:r>
              <a:rPr lang="en-US" sz="1050" b="1" dirty="0"/>
              <a:t>Industry 4.0 Services</a:t>
            </a:r>
          </a:p>
          <a:p>
            <a:pPr marL="316938" lvl="1" indent="-158464">
              <a:spcBef>
                <a:spcPts val="179"/>
              </a:spcBef>
            </a:pPr>
            <a:r>
              <a:rPr lang="en-US" sz="800" dirty="0"/>
              <a:t>Dual-core Arm Cortex-A53 cores capable of running RT Linux enable high-level applications and networking</a:t>
            </a:r>
          </a:p>
          <a:p>
            <a:pPr marL="158474" lvl="1" indent="0">
              <a:spcBef>
                <a:spcPts val="179"/>
              </a:spcBef>
              <a:buNone/>
            </a:pPr>
            <a:endParaRPr lang="en-US" sz="800" dirty="0"/>
          </a:p>
          <a:p>
            <a:pPr marL="158464" indent="-158464">
              <a:spcBef>
                <a:spcPts val="179"/>
              </a:spcBef>
            </a:pPr>
            <a:r>
              <a:rPr lang="en-US" sz="1050" b="1" dirty="0"/>
              <a:t>Multi-axis Control</a:t>
            </a:r>
          </a:p>
          <a:p>
            <a:pPr marL="316938" lvl="1" indent="-158464">
              <a:spcBef>
                <a:spcPts val="179"/>
              </a:spcBef>
            </a:pPr>
            <a:r>
              <a:rPr lang="en-US" sz="800" dirty="0"/>
              <a:t>Up to 4x Arm Cortex-R5F cores running at 800MHz provide more than 5,000 DMIPs of processing for real-time control tasks</a:t>
            </a:r>
          </a:p>
          <a:p>
            <a:pPr marL="158474" lvl="1" indent="0">
              <a:spcBef>
                <a:spcPts val="179"/>
              </a:spcBef>
              <a:buNone/>
            </a:pPr>
            <a:endParaRPr lang="en-US" sz="800" dirty="0"/>
          </a:p>
          <a:p>
            <a:pPr marL="158464" indent="-158464">
              <a:spcBef>
                <a:spcPts val="179"/>
              </a:spcBef>
            </a:pPr>
            <a:r>
              <a:rPr lang="en-US" sz="1050" b="1" dirty="0"/>
              <a:t>Fast Serial Interface</a:t>
            </a:r>
          </a:p>
          <a:p>
            <a:pPr marL="316938" lvl="1" indent="-158464">
              <a:spcBef>
                <a:spcPts val="179"/>
              </a:spcBef>
            </a:pPr>
            <a:r>
              <a:rPr lang="en-US" sz="800" dirty="0"/>
              <a:t>FSI allows fast, serial communication across isolation boundaries with multiple C2000 devices </a:t>
            </a:r>
          </a:p>
          <a:p>
            <a:pPr marL="158474" lvl="1" indent="0">
              <a:spcBef>
                <a:spcPts val="179"/>
              </a:spcBef>
              <a:buNone/>
            </a:pPr>
            <a:endParaRPr lang="en-US" sz="800" dirty="0"/>
          </a:p>
          <a:p>
            <a:pPr marL="158464" indent="-158464">
              <a:spcBef>
                <a:spcPts val="179"/>
              </a:spcBef>
            </a:pPr>
            <a:r>
              <a:rPr lang="en-US" sz="1050" b="1" dirty="0"/>
              <a:t>Multiprotocol Industrial Communications</a:t>
            </a:r>
          </a:p>
          <a:p>
            <a:pPr marL="316938" lvl="1" indent="-158464">
              <a:spcBef>
                <a:spcPts val="179"/>
              </a:spcBef>
            </a:pPr>
            <a:r>
              <a:rPr lang="en-US" sz="800" dirty="0"/>
              <a:t>PRU-ICSS(Gb) subsystem integrates </a:t>
            </a:r>
            <a:r>
              <a:rPr lang="en-US" sz="800" dirty="0" err="1"/>
              <a:t>EtherCAT</a:t>
            </a:r>
            <a:r>
              <a:rPr lang="en-US" sz="800" dirty="0"/>
              <a:t>, PROFINET, </a:t>
            </a:r>
            <a:r>
              <a:rPr lang="en-US" sz="800" dirty="0" err="1"/>
              <a:t>EtherNet</a:t>
            </a:r>
            <a:r>
              <a:rPr lang="en-US" sz="800" dirty="0"/>
              <a:t>/IP capability into a single package</a:t>
            </a:r>
          </a:p>
          <a:p>
            <a:pPr marL="158474" lvl="1" indent="0">
              <a:spcBef>
                <a:spcPts val="179"/>
              </a:spcBef>
              <a:buNone/>
            </a:pPr>
            <a:endParaRPr lang="en-US" sz="1050" b="1" dirty="0"/>
          </a:p>
          <a:p>
            <a:pPr marL="158464" indent="-158464">
              <a:spcBef>
                <a:spcPts val="179"/>
              </a:spcBef>
            </a:pPr>
            <a:endParaRPr lang="en-US" sz="1050" b="1"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8374" y="137703"/>
            <a:ext cx="5194671" cy="4320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a:xfrm>
            <a:off x="3911800" y="3643903"/>
            <a:ext cx="1447886" cy="7808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3904950" y="296238"/>
            <a:ext cx="1468434" cy="99830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5399839" y="291100"/>
            <a:ext cx="2922227" cy="99830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2801420" y="1164405"/>
            <a:ext cx="1075362" cy="707204"/>
          </a:xfrm>
          <a:prstGeom prst="straightConnector1">
            <a:avLst/>
          </a:pr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5" name="Straight Arrow Connector 14"/>
          <p:cNvCxnSpPr/>
          <p:nvPr/>
        </p:nvCxnSpPr>
        <p:spPr>
          <a:xfrm flipV="1">
            <a:off x="2801420" y="1294544"/>
            <a:ext cx="2674706" cy="1106184"/>
          </a:xfrm>
          <a:prstGeom prst="straightConnector1">
            <a:avLst/>
          </a:pr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9" name="Straight Arrow Connector 18"/>
          <p:cNvCxnSpPr/>
          <p:nvPr/>
        </p:nvCxnSpPr>
        <p:spPr>
          <a:xfrm>
            <a:off x="2835667" y="3054849"/>
            <a:ext cx="2445249" cy="0"/>
          </a:xfrm>
          <a:prstGeom prst="straightConnector1">
            <a:avLst/>
          </a:pr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22" name="Straight Arrow Connector 21"/>
          <p:cNvCxnSpPr/>
          <p:nvPr/>
        </p:nvCxnSpPr>
        <p:spPr>
          <a:xfrm>
            <a:off x="2835667" y="3883631"/>
            <a:ext cx="1069283" cy="147265"/>
          </a:xfrm>
          <a:prstGeom prst="straightConnector1">
            <a:avLst/>
          </a:pr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24" name="Rounded Rectangle 23"/>
          <p:cNvSpPr/>
          <p:nvPr/>
        </p:nvSpPr>
        <p:spPr>
          <a:xfrm>
            <a:off x="5322013" y="3020602"/>
            <a:ext cx="928099" cy="28767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7394732"/>
      </p:ext>
    </p:extLst>
  </p:cSld>
  <p:clrMapOvr>
    <a:masterClrMapping/>
  </p:clrMapOvr>
</p:sld>
</file>

<file path=ppt/theme/theme1.xml><?xml version="1.0" encoding="utf-8"?>
<a:theme xmlns:a="http://schemas.openxmlformats.org/drawingml/2006/main" name="FinalPowerpoint">
  <a:themeElements>
    <a:clrScheme name="Custom 1">
      <a:dk1>
        <a:srgbClr val="000000"/>
      </a:dk1>
      <a:lt1>
        <a:srgbClr val="FFFFFF"/>
      </a:lt1>
      <a:dk2>
        <a:srgbClr val="DE0000"/>
      </a:dk2>
      <a:lt2>
        <a:srgbClr val="808080"/>
      </a:lt2>
      <a:accent1>
        <a:srgbClr val="DE0000"/>
      </a:accent1>
      <a:accent2>
        <a:srgbClr val="A4A4A4"/>
      </a:accent2>
      <a:accent3>
        <a:srgbClr val="117788"/>
      </a:accent3>
      <a:accent4>
        <a:srgbClr val="404040"/>
      </a:accent4>
      <a:accent5>
        <a:srgbClr val="4ABED4"/>
      </a:accent5>
      <a:accent6>
        <a:srgbClr val="7F7F7F"/>
      </a:accent6>
      <a:hlink>
        <a:srgbClr val="DE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3191</TotalTime>
  <Words>2214</Words>
  <Application>Microsoft Office PowerPoint</Application>
  <PresentationFormat>On-screen Show (16:9)</PresentationFormat>
  <Paragraphs>378</Paragraphs>
  <Slides>21</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Arial</vt:lpstr>
      <vt:lpstr>Arial Narrow</vt:lpstr>
      <vt:lpstr>Calibri</vt:lpstr>
      <vt:lpstr>Symbol</vt:lpstr>
      <vt:lpstr>Times New Roman</vt:lpstr>
      <vt:lpstr>FinalPowerpoint</vt:lpstr>
      <vt:lpstr>PowerPoint Presentation</vt:lpstr>
      <vt:lpstr>Agenda</vt:lpstr>
      <vt:lpstr>Architecture</vt:lpstr>
      <vt:lpstr>PowerPoint Presentation</vt:lpstr>
      <vt:lpstr>PowerPoint Presentation</vt:lpstr>
      <vt:lpstr>Example AM64x + F28002/4x decentralized architecture</vt:lpstr>
      <vt:lpstr>Demo</vt:lpstr>
      <vt:lpstr>Sitara AM64x Processors</vt:lpstr>
      <vt:lpstr>AM64x</vt:lpstr>
      <vt:lpstr>Industry 4.0 services</vt:lpstr>
      <vt:lpstr>Multi-axis, real-time control</vt:lpstr>
      <vt:lpstr>Multiprotocol industrial Ethernet</vt:lpstr>
      <vt:lpstr>FSI</vt:lpstr>
      <vt:lpstr>TI’s FSI vs. standard serial interfaces</vt:lpstr>
      <vt:lpstr>Enabling new options for drive architectures</vt:lpstr>
      <vt:lpstr>C2000 real-time microcontrollers</vt:lpstr>
      <vt:lpstr>Integrated innovation: www.ti.com/c2000drives Lowest latency, highest precision, minimum jitter</vt:lpstr>
      <vt:lpstr>Get started</vt:lpstr>
      <vt:lpstr>Getting started</vt:lpstr>
      <vt:lpstr>Q&amp;A</vt:lpstr>
      <vt:lpstr>PowerPoint Presentation</vt:lpstr>
    </vt:vector>
  </TitlesOfParts>
  <Company>Texas Instruments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k-drews@ti.com</dc:creator>
  <cp:lastModifiedBy>Speziale, Marisa</cp:lastModifiedBy>
  <cp:revision>164</cp:revision>
  <dcterms:created xsi:type="dcterms:W3CDTF">2007-12-19T20:51:45Z</dcterms:created>
  <dcterms:modified xsi:type="dcterms:W3CDTF">2021-03-01T20:04:34Z</dcterms:modified>
</cp:coreProperties>
</file>